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2DBF0B"/>
    <a:srgbClr val="66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59A04A0-3346-4C43-8720-2D100B151375}" type="datetimeFigureOut">
              <a:rPr lang="cs-CZ" smtClean="0"/>
              <a:t>2.3.2013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3FD772-1E2B-433F-B9F2-855DA8D3477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04A0-3346-4C43-8720-2D100B151375}" type="datetimeFigureOut">
              <a:rPr lang="cs-CZ" smtClean="0"/>
              <a:t>2.3.2013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772-1E2B-433F-B9F2-855DA8D3477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04A0-3346-4C43-8720-2D100B151375}" type="datetimeFigureOut">
              <a:rPr lang="cs-CZ" smtClean="0"/>
              <a:t>2.3.2013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772-1E2B-433F-B9F2-855DA8D3477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04A0-3346-4C43-8720-2D100B151375}" type="datetimeFigureOut">
              <a:rPr lang="cs-CZ" smtClean="0"/>
              <a:t>2.3.2013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772-1E2B-433F-B9F2-855DA8D3477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04A0-3346-4C43-8720-2D100B151375}" type="datetimeFigureOut">
              <a:rPr lang="cs-CZ" smtClean="0"/>
              <a:t>2.3.2013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772-1E2B-433F-B9F2-855DA8D3477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04A0-3346-4C43-8720-2D100B151375}" type="datetimeFigureOut">
              <a:rPr lang="cs-CZ" smtClean="0"/>
              <a:t>2.3.2013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772-1E2B-433F-B9F2-855DA8D3477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9A04A0-3346-4C43-8720-2D100B151375}" type="datetimeFigureOut">
              <a:rPr lang="cs-CZ" smtClean="0"/>
              <a:t>2.3.2013</a:t>
            </a:fld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3FD772-1E2B-433F-B9F2-855DA8D34777}" type="slidenum">
              <a:rPr lang="cs-CZ" smtClean="0"/>
              <a:t>‹#›</a:t>
            </a:fld>
            <a:endParaRPr lang="cs-CZ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59A04A0-3346-4C43-8720-2D100B151375}" type="datetimeFigureOut">
              <a:rPr lang="cs-CZ" smtClean="0"/>
              <a:t>2.3.2013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63FD772-1E2B-433F-B9F2-855DA8D3477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04A0-3346-4C43-8720-2D100B151375}" type="datetimeFigureOut">
              <a:rPr lang="cs-CZ" smtClean="0"/>
              <a:t>2.3.2013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772-1E2B-433F-B9F2-855DA8D3477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04A0-3346-4C43-8720-2D100B151375}" type="datetimeFigureOut">
              <a:rPr lang="cs-CZ" smtClean="0"/>
              <a:t>2.3.2013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772-1E2B-433F-B9F2-855DA8D3477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04A0-3346-4C43-8720-2D100B151375}" type="datetimeFigureOut">
              <a:rPr lang="cs-CZ" smtClean="0"/>
              <a:t>2.3.2013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772-1E2B-433F-B9F2-855DA8D34777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59A04A0-3346-4C43-8720-2D100B151375}" type="datetimeFigureOut">
              <a:rPr lang="cs-CZ" smtClean="0"/>
              <a:t>2.3.2013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63FD772-1E2B-433F-B9F2-855DA8D34777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redoceska-kampan.cz/skoly-hry/skcdc109mapast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60848"/>
            <a:ext cx="8507288" cy="2736304"/>
          </a:xfrm>
        </p:spPr>
        <p:txBody>
          <a:bodyPr>
            <a:normAutofit fontScale="90000"/>
          </a:bodyPr>
          <a:lstStyle/>
          <a:p>
            <a:r>
              <a:rPr lang="cs-CZ" sz="4000" dirty="0" smtClean="0">
                <a:latin typeface="Arial Black" pitchFamily="34" charset="0"/>
              </a:rPr>
              <a:t>VÝCHOVA KE ZDRAVÍ</a:t>
            </a:r>
            <a:br>
              <a:rPr lang="cs-CZ" sz="4000" dirty="0" smtClean="0">
                <a:latin typeface="Arial Black" pitchFamily="34" charset="0"/>
              </a:rPr>
            </a:br>
            <a:r>
              <a:rPr lang="cs-CZ" sz="4000" dirty="0" smtClean="0">
                <a:latin typeface="Arial Black" pitchFamily="34" charset="0"/>
              </a:rPr>
              <a:t> </a:t>
            </a:r>
            <a:br>
              <a:rPr lang="cs-CZ" sz="4000" dirty="0" smtClean="0">
                <a:latin typeface="Arial Black" pitchFamily="34" charset="0"/>
              </a:rPr>
            </a:br>
            <a:r>
              <a:rPr lang="cs-CZ" sz="4000" dirty="0" smtClean="0">
                <a:latin typeface="Arial Black" pitchFamily="34" charset="0"/>
              </a:rPr>
              <a:t>A ENVIRONMENTÁLNÍ VÝCHOVA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 smtClean="0"/>
              <a:t>INSPIRACE PRO VŠECHNY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solidFill>
            <a:srgbClr val="CCFFCC"/>
          </a:solidFill>
        </p:spPr>
        <p:txBody>
          <a:bodyPr>
            <a:normAutofit fontScale="92500" lnSpcReduction="10000"/>
          </a:bodyPr>
          <a:lstStyle/>
          <a:p>
            <a:r>
              <a:rPr lang="cs-CZ" b="1" dirty="0" smtClean="0">
                <a:latin typeface="+mj-lt"/>
              </a:rPr>
              <a:t>JAK PROVÁDÍTE VÝCHOVU KE ZDRAVÍ NA VAŠEM </a:t>
            </a:r>
            <a:r>
              <a:rPr lang="cs-CZ" b="1" dirty="0" smtClean="0">
                <a:latin typeface="+mj-lt"/>
              </a:rPr>
              <a:t>TÁBOŘE?</a:t>
            </a:r>
          </a:p>
          <a:p>
            <a:pPr>
              <a:buNone/>
            </a:pPr>
            <a:endParaRPr lang="cs-CZ" b="1" dirty="0" smtClean="0">
              <a:latin typeface="+mj-lt"/>
            </a:endParaRPr>
          </a:p>
          <a:p>
            <a:r>
              <a:rPr lang="cs-CZ" b="1" dirty="0" smtClean="0">
                <a:latin typeface="+mj-lt"/>
              </a:rPr>
              <a:t>O JAKÉ NÁPADY Z OBLASTI ENVIRONMENTÁLNÍ VÝCHOVY NA TÁBOŘE BY SES RÁD PODĚLIL S OSTATNÍMI? </a:t>
            </a:r>
            <a:endParaRPr lang="cs-CZ" b="1" dirty="0" smtClean="0">
              <a:latin typeface="+mj-lt"/>
            </a:endParaRPr>
          </a:p>
          <a:p>
            <a:pPr>
              <a:buNone/>
            </a:pPr>
            <a:r>
              <a:rPr lang="cs-CZ" b="1" dirty="0" smtClean="0">
                <a:latin typeface="+mj-lt"/>
              </a:rPr>
              <a:t> </a:t>
            </a:r>
            <a:endParaRPr lang="cs-CZ" b="1" dirty="0" smtClean="0">
              <a:latin typeface="+mj-lt"/>
            </a:endParaRPr>
          </a:p>
          <a:p>
            <a:r>
              <a:rPr lang="cs-CZ" b="1" u="sng" dirty="0" smtClean="0">
                <a:latin typeface="+mj-lt"/>
              </a:rPr>
              <a:t>Náměty na hry a soutěže s ekologickou tematikou:</a:t>
            </a:r>
            <a:endParaRPr lang="cs-CZ" b="1" dirty="0" smtClean="0">
              <a:latin typeface="+mj-lt"/>
            </a:endParaRPr>
          </a:p>
          <a:p>
            <a:r>
              <a:rPr lang="cs-CZ" b="1" u="sng" dirty="0" smtClean="0">
                <a:latin typeface="+mj-lt"/>
                <a:hlinkClick r:id="rId2"/>
              </a:rPr>
              <a:t>http</a:t>
            </a:r>
            <a:r>
              <a:rPr lang="cs-CZ" b="1" u="sng" dirty="0" smtClean="0">
                <a:latin typeface="+mj-lt"/>
                <a:hlinkClick r:id="rId2"/>
              </a:rPr>
              <a:t>://</a:t>
            </a:r>
            <a:r>
              <a:rPr lang="cs-CZ" b="1" u="sng" dirty="0" smtClean="0">
                <a:latin typeface="+mj-lt"/>
                <a:hlinkClick r:id="rId2"/>
              </a:rPr>
              <a:t>www.</a:t>
            </a:r>
            <a:r>
              <a:rPr lang="cs-CZ" b="1" u="sng" dirty="0" err="1" smtClean="0">
                <a:latin typeface="+mj-lt"/>
                <a:hlinkClick r:id="rId2"/>
              </a:rPr>
              <a:t>stredoceska</a:t>
            </a:r>
            <a:r>
              <a:rPr lang="cs-CZ" b="1" u="sng" dirty="0" smtClean="0">
                <a:latin typeface="+mj-lt"/>
                <a:hlinkClick r:id="rId2"/>
              </a:rPr>
              <a:t>-</a:t>
            </a:r>
            <a:r>
              <a:rPr lang="cs-CZ" b="1" u="sng" dirty="0" err="1" smtClean="0">
                <a:latin typeface="+mj-lt"/>
                <a:hlinkClick r:id="rId2"/>
              </a:rPr>
              <a:t>kampan.cz</a:t>
            </a:r>
            <a:r>
              <a:rPr lang="cs-CZ" b="1" u="sng" dirty="0" smtClean="0">
                <a:latin typeface="+mj-lt"/>
                <a:hlinkClick r:id="rId2"/>
              </a:rPr>
              <a:t>/</a:t>
            </a:r>
            <a:r>
              <a:rPr lang="cs-CZ" b="1" u="sng" dirty="0" err="1" smtClean="0">
                <a:latin typeface="+mj-lt"/>
                <a:hlinkClick r:id="rId2"/>
              </a:rPr>
              <a:t>skoly</a:t>
            </a:r>
            <a:r>
              <a:rPr lang="cs-CZ" b="1" u="sng" dirty="0" smtClean="0">
                <a:latin typeface="+mj-lt"/>
                <a:hlinkClick r:id="rId2"/>
              </a:rPr>
              <a:t>-hry/skcdc109mapastr.html</a:t>
            </a:r>
            <a:endParaRPr lang="cs-CZ" b="1" u="sng" dirty="0" smtClean="0">
              <a:latin typeface="+mj-lt"/>
            </a:endParaRPr>
          </a:p>
          <a:p>
            <a:endParaRPr lang="cs-CZ" b="1" dirty="0" smtClean="0">
              <a:latin typeface="+mj-lt"/>
            </a:endParaRPr>
          </a:p>
          <a:p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435280" cy="568863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cs-CZ" sz="3100" dirty="0" smtClean="0"/>
              <a:t/>
            </a:r>
            <a:br>
              <a:rPr lang="cs-CZ" sz="3100" dirty="0" smtClean="0"/>
            </a:br>
            <a:r>
              <a:rPr lang="cs-CZ" sz="3100" dirty="0" smtClean="0"/>
              <a:t/>
            </a:r>
            <a:br>
              <a:rPr lang="cs-CZ" sz="3100" dirty="0" smtClean="0"/>
            </a:br>
            <a:r>
              <a:rPr lang="cs-CZ" sz="3100" dirty="0" smtClean="0">
                <a:latin typeface="+mj-lt"/>
              </a:rPr>
              <a:t>Oba </a:t>
            </a:r>
            <a:r>
              <a:rPr lang="cs-CZ" sz="3100" dirty="0" smtClean="0">
                <a:latin typeface="+mj-lt"/>
              </a:rPr>
              <a:t>okruhy jsou na táborech přímo uskutečňovány. Jejich principy každodenně uplatňujeme v běžném režimu a zároveň je zahrnujeme do programu. </a:t>
            </a:r>
            <a:r>
              <a:rPr lang="cs-CZ" sz="3100" dirty="0" smtClean="0">
                <a:latin typeface="+mj-lt"/>
              </a:rPr>
              <a:t/>
            </a:r>
            <a:br>
              <a:rPr lang="cs-CZ" sz="3100" dirty="0" smtClean="0">
                <a:latin typeface="+mj-lt"/>
              </a:rPr>
            </a:br>
            <a:r>
              <a:rPr lang="cs-CZ" sz="3100" dirty="0" smtClean="0">
                <a:latin typeface="+mj-lt"/>
              </a:rPr>
              <a:t>Děti </a:t>
            </a:r>
            <a:r>
              <a:rPr lang="cs-CZ" sz="3100" dirty="0" smtClean="0">
                <a:latin typeface="+mj-lt"/>
              </a:rPr>
              <a:t>jsou na táborech </a:t>
            </a:r>
            <a:r>
              <a:rPr lang="cs-CZ" sz="3100" u="sng" dirty="0" smtClean="0">
                <a:latin typeface="+mj-lt"/>
              </a:rPr>
              <a:t>K VÝCHOVĚ KE ZDRAVÍ I K ENVIRONMENTÁLNÍ VÝCHOVĚ</a:t>
            </a:r>
            <a:r>
              <a:rPr lang="cs-CZ" sz="3100" dirty="0" smtClean="0">
                <a:latin typeface="+mj-lt"/>
              </a:rPr>
              <a:t> vedeny systematicky, nenásilnou formou, zajímavými metodami. </a:t>
            </a:r>
            <a:r>
              <a:rPr lang="cs-CZ" sz="3100" dirty="0" smtClean="0">
                <a:latin typeface="+mj-lt"/>
              </a:rPr>
              <a:t/>
            </a:r>
            <a:br>
              <a:rPr lang="cs-CZ" sz="3100" dirty="0" smtClean="0">
                <a:latin typeface="+mj-lt"/>
              </a:rPr>
            </a:br>
            <a:r>
              <a:rPr lang="cs-CZ" sz="3100" dirty="0" smtClean="0">
                <a:latin typeface="+mj-lt"/>
              </a:rPr>
              <a:t/>
            </a:r>
            <a:br>
              <a:rPr lang="cs-CZ" sz="3100" dirty="0" smtClean="0">
                <a:latin typeface="+mj-lt"/>
              </a:rPr>
            </a:br>
            <a:r>
              <a:rPr lang="cs-CZ" sz="3100" dirty="0" smtClean="0">
                <a:latin typeface="+mj-lt"/>
              </a:rPr>
              <a:t>Většina táborů má environmentální výchovu zařazenu jako jednu z nejvýznamnějších programových položek.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 smtClean="0"/>
              <a:t>VÝCHOVA KE ZDRAVÍ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sz="3100" u="sng" dirty="0" smtClean="0">
                <a:latin typeface="+mj-lt"/>
              </a:rPr>
              <a:t>přináší </a:t>
            </a:r>
            <a:r>
              <a:rPr lang="cs-CZ" sz="3100" u="sng" dirty="0" smtClean="0">
                <a:latin typeface="+mj-lt"/>
              </a:rPr>
              <a:t>vědomosti, ale i dovednosti a návyky</a:t>
            </a:r>
            <a:r>
              <a:rPr lang="cs-CZ" sz="3100" dirty="0" smtClean="0">
                <a:latin typeface="+mj-lt"/>
              </a:rPr>
              <a:t>. Je podstatnou</a:t>
            </a:r>
          </a:p>
          <a:p>
            <a:pPr>
              <a:buNone/>
            </a:pPr>
            <a:r>
              <a:rPr lang="cs-CZ" sz="3100" dirty="0" smtClean="0">
                <a:latin typeface="+mj-lt"/>
              </a:rPr>
              <a:t>součástí podpory zdraví. Zabývá se </a:t>
            </a:r>
            <a:r>
              <a:rPr lang="cs-CZ" sz="3100" u="sng" dirty="0" smtClean="0">
                <a:latin typeface="+mj-lt"/>
              </a:rPr>
              <a:t>ovlivňováním populace</a:t>
            </a:r>
            <a:r>
              <a:rPr lang="cs-CZ" sz="3100" dirty="0" smtClean="0">
                <a:latin typeface="+mj-lt"/>
              </a:rPr>
              <a:t> ke správnému způsobu života a ke změnám jednání a chování, které vyžaduje zdravotní stav jednotlivců a komunit. Metodologie se řídí základními didaktickými zásadami. Musí být </a:t>
            </a:r>
            <a:r>
              <a:rPr lang="cs-CZ" sz="3100" u="sng" dirty="0" smtClean="0">
                <a:latin typeface="+mj-lt"/>
              </a:rPr>
              <a:t>přizpůsobena</a:t>
            </a:r>
            <a:r>
              <a:rPr lang="cs-CZ" sz="3100" dirty="0" smtClean="0">
                <a:latin typeface="+mj-lt"/>
              </a:rPr>
              <a:t> sociálním, věkovým a zdravotním charakteristikám </a:t>
            </a:r>
            <a:r>
              <a:rPr lang="cs-CZ" sz="3100" u="sng" dirty="0" smtClean="0">
                <a:latin typeface="+mj-lt"/>
              </a:rPr>
              <a:t>cílové skupiny</a:t>
            </a:r>
            <a:r>
              <a:rPr lang="cs-CZ" sz="3100" dirty="0" smtClean="0">
                <a:latin typeface="+mj-lt"/>
              </a:rPr>
              <a:t>. Také obsahové priority a přístupy jsou odlišné podle charakteru cílové skupiny. Moderní výchova ke zdraví má širší pojetí a je součástí komplexního přístupu k pacientům a ke zdravým lidem v prevenci a podpoře zdraví. Jejím úkolem není jen zvyšovat informovanost, ale </a:t>
            </a:r>
            <a:r>
              <a:rPr lang="cs-CZ" sz="3100" u="sng" dirty="0" smtClean="0">
                <a:latin typeface="+mj-lt"/>
              </a:rPr>
              <a:t>směřuje přímo ke změnám jednání a chování</a:t>
            </a:r>
            <a:r>
              <a:rPr lang="cs-CZ" sz="3100" dirty="0" smtClean="0">
                <a:latin typeface="+mj-lt"/>
              </a:rPr>
              <a:t>. Výchova ke zdraví vede především lidi ke zdravému způsobu života, který je základem prevence.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 smtClean="0"/>
              <a:t>CÍL VÝCHOVY KE ZDRAVÍ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+mj-lt"/>
              </a:rPr>
              <a:t>• dosažení zdraví podporujících vědomostí a </a:t>
            </a:r>
            <a:r>
              <a:rPr lang="cs-CZ" dirty="0" smtClean="0">
                <a:latin typeface="+mj-lt"/>
              </a:rPr>
              <a:t>dovedností</a:t>
            </a:r>
          </a:p>
          <a:p>
            <a:pPr>
              <a:buNone/>
            </a:pPr>
            <a:endParaRPr lang="cs-CZ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+mj-lt"/>
              </a:rPr>
              <a:t>• jejich využití k tvorbě zdraví podporujících </a:t>
            </a:r>
            <a:r>
              <a:rPr lang="cs-CZ" dirty="0" smtClean="0">
                <a:latin typeface="+mj-lt"/>
              </a:rPr>
              <a:t>postojů</a:t>
            </a:r>
          </a:p>
          <a:p>
            <a:pPr>
              <a:buNone/>
            </a:pPr>
            <a:endParaRPr lang="cs-CZ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+mj-lt"/>
              </a:rPr>
              <a:t>• jejich využití k vytvoření zdraví podporujících návyků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 smtClean="0"/>
              <a:t>OBSAHOVÁ ČÁST</a:t>
            </a:r>
            <a:endParaRPr lang="cs-CZ" b="1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3">
            <a:normAutofit fontScale="62500" lnSpcReduction="20000"/>
          </a:bodyPr>
          <a:lstStyle/>
          <a:p>
            <a:r>
              <a:rPr lang="cs-CZ" sz="2900" u="sng" dirty="0" smtClean="0">
                <a:latin typeface="+mj-lt"/>
              </a:rPr>
              <a:t>Předškoláci:</a:t>
            </a:r>
            <a:endParaRPr lang="cs-CZ" sz="2900" dirty="0" smtClean="0">
              <a:latin typeface="+mj-lt"/>
            </a:endParaRPr>
          </a:p>
          <a:p>
            <a:r>
              <a:rPr lang="cs-CZ" sz="2900" dirty="0" smtClean="0">
                <a:latin typeface="+mj-lt"/>
              </a:rPr>
              <a:t>Zásady správné výživy. Pohybová aktivita. Denní režim. Osobní hygiena.</a:t>
            </a:r>
          </a:p>
          <a:p>
            <a:r>
              <a:rPr lang="cs-CZ" sz="2900" dirty="0" smtClean="0">
                <a:latin typeface="+mj-lt"/>
              </a:rPr>
              <a:t>Základy prevence nejčastějších nemocí.</a:t>
            </a:r>
          </a:p>
          <a:p>
            <a:r>
              <a:rPr lang="cs-CZ" sz="2900" dirty="0" smtClean="0">
                <a:latin typeface="+mj-lt"/>
              </a:rPr>
              <a:t>Seznámení s funkcí lékaře a zdravotnických zařízení.</a:t>
            </a:r>
          </a:p>
          <a:p>
            <a:endParaRPr lang="cs-CZ" sz="2900" u="sng" dirty="0" smtClean="0">
              <a:latin typeface="+mj-lt"/>
            </a:endParaRPr>
          </a:p>
          <a:p>
            <a:endParaRPr lang="cs-CZ" sz="2900" u="sng" dirty="0" smtClean="0">
              <a:latin typeface="+mj-lt"/>
            </a:endParaRPr>
          </a:p>
          <a:p>
            <a:endParaRPr lang="cs-CZ" sz="2900" u="sng" dirty="0" smtClean="0">
              <a:latin typeface="+mj-lt"/>
            </a:endParaRPr>
          </a:p>
          <a:p>
            <a:endParaRPr lang="cs-CZ" sz="2900" u="sng" dirty="0" smtClean="0">
              <a:latin typeface="+mj-lt"/>
            </a:endParaRPr>
          </a:p>
          <a:p>
            <a:endParaRPr lang="cs-CZ" sz="2900" u="sng" dirty="0" smtClean="0">
              <a:latin typeface="+mj-lt"/>
            </a:endParaRPr>
          </a:p>
          <a:p>
            <a:endParaRPr lang="cs-CZ" sz="2900" u="sng" dirty="0" smtClean="0">
              <a:latin typeface="+mj-lt"/>
            </a:endParaRPr>
          </a:p>
          <a:p>
            <a:r>
              <a:rPr lang="cs-CZ" sz="2900" u="sng" dirty="0" smtClean="0">
                <a:latin typeface="+mj-lt"/>
              </a:rPr>
              <a:t>Školní </a:t>
            </a:r>
            <a:r>
              <a:rPr lang="cs-CZ" sz="2900" u="sng" dirty="0" smtClean="0">
                <a:latin typeface="+mj-lt"/>
              </a:rPr>
              <a:t>věk:</a:t>
            </a:r>
            <a:endParaRPr lang="cs-CZ" sz="2900" dirty="0" smtClean="0">
              <a:latin typeface="+mj-lt"/>
            </a:endParaRPr>
          </a:p>
          <a:p>
            <a:r>
              <a:rPr lang="cs-CZ" sz="2900" dirty="0" smtClean="0">
                <a:latin typeface="+mj-lt"/>
              </a:rPr>
              <a:t>Zdravý životní styl (výživa, pohyb, osobní hygiena, denní režim)</a:t>
            </a:r>
          </a:p>
          <a:p>
            <a:r>
              <a:rPr lang="cs-CZ" sz="2900" dirty="0" smtClean="0">
                <a:latin typeface="+mj-lt"/>
              </a:rPr>
              <a:t>Správný režim práce a odpočinku. Duševní hygiena.</a:t>
            </a:r>
          </a:p>
          <a:p>
            <a:r>
              <a:rPr lang="cs-CZ" sz="2900" dirty="0" smtClean="0">
                <a:latin typeface="+mj-lt"/>
              </a:rPr>
              <a:t>Sexuální výchova – základy.</a:t>
            </a:r>
          </a:p>
          <a:p>
            <a:r>
              <a:rPr lang="cs-CZ" sz="2900" dirty="0" smtClean="0">
                <a:latin typeface="+mj-lt"/>
              </a:rPr>
              <a:t>Protikuřácká, </a:t>
            </a:r>
            <a:r>
              <a:rPr lang="cs-CZ" sz="2900" dirty="0" err="1" smtClean="0">
                <a:latin typeface="+mj-lt"/>
              </a:rPr>
              <a:t>protialkoholová</a:t>
            </a:r>
            <a:r>
              <a:rPr lang="cs-CZ" sz="2900" dirty="0" smtClean="0">
                <a:latin typeface="+mj-lt"/>
              </a:rPr>
              <a:t> a protidrogová výchova.</a:t>
            </a:r>
          </a:p>
          <a:p>
            <a:r>
              <a:rPr lang="cs-CZ" sz="2900" dirty="0" smtClean="0">
                <a:latin typeface="+mj-lt"/>
              </a:rPr>
              <a:t>Prevence nejčastějších nemocí.</a:t>
            </a:r>
          </a:p>
          <a:p>
            <a:endParaRPr lang="cs-CZ" sz="2900" u="sng" dirty="0" smtClean="0">
              <a:latin typeface="+mj-lt"/>
            </a:endParaRPr>
          </a:p>
          <a:p>
            <a:endParaRPr lang="cs-CZ" sz="2900" u="sng" dirty="0" smtClean="0">
              <a:latin typeface="+mj-lt"/>
            </a:endParaRPr>
          </a:p>
          <a:p>
            <a:endParaRPr lang="cs-CZ" sz="2900" u="sng" dirty="0" smtClean="0">
              <a:latin typeface="+mj-lt"/>
            </a:endParaRPr>
          </a:p>
          <a:p>
            <a:r>
              <a:rPr lang="cs-CZ" sz="2900" u="sng" dirty="0" smtClean="0">
                <a:latin typeface="+mj-lt"/>
              </a:rPr>
              <a:t>Dorostový </a:t>
            </a:r>
            <a:r>
              <a:rPr lang="cs-CZ" sz="2900" u="sng" dirty="0" smtClean="0">
                <a:latin typeface="+mj-lt"/>
              </a:rPr>
              <a:t>věk:</a:t>
            </a:r>
            <a:endParaRPr lang="cs-CZ" sz="2900" dirty="0" smtClean="0">
              <a:latin typeface="+mj-lt"/>
            </a:endParaRPr>
          </a:p>
          <a:p>
            <a:r>
              <a:rPr lang="cs-CZ" sz="2900" dirty="0" smtClean="0">
                <a:latin typeface="+mj-lt"/>
              </a:rPr>
              <a:t>Zdravý životní styl (výživa, pohyb, osobní hygiena, denní režim)</a:t>
            </a:r>
          </a:p>
          <a:p>
            <a:r>
              <a:rPr lang="cs-CZ" sz="2900" dirty="0" smtClean="0">
                <a:latin typeface="+mj-lt"/>
              </a:rPr>
              <a:t>Správný režim práce a odpočinku. Duševní hygiena.</a:t>
            </a:r>
          </a:p>
          <a:p>
            <a:r>
              <a:rPr lang="cs-CZ" sz="2900" dirty="0" smtClean="0">
                <a:latin typeface="+mj-lt"/>
              </a:rPr>
              <a:t>Sexuální výchova – zdravý sexuální život.</a:t>
            </a:r>
          </a:p>
          <a:p>
            <a:r>
              <a:rPr lang="cs-CZ" sz="2900" dirty="0" smtClean="0">
                <a:latin typeface="+mj-lt"/>
              </a:rPr>
              <a:t>Protikuřácká, </a:t>
            </a:r>
            <a:r>
              <a:rPr lang="cs-CZ" sz="2900" dirty="0" err="1" smtClean="0">
                <a:latin typeface="+mj-lt"/>
              </a:rPr>
              <a:t>protialkoholová</a:t>
            </a:r>
            <a:r>
              <a:rPr lang="cs-CZ" sz="2900" dirty="0" smtClean="0">
                <a:latin typeface="+mj-lt"/>
              </a:rPr>
              <a:t> a protidrogová výchova.</a:t>
            </a:r>
          </a:p>
          <a:p>
            <a:r>
              <a:rPr lang="cs-CZ" sz="2900" dirty="0" smtClean="0">
                <a:latin typeface="+mj-lt"/>
              </a:rPr>
              <a:t>Prevence nejčastějších nemocí.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 smtClean="0"/>
              <a:t>VÝCHOVA KE ZDRAVÍ 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FF0000"/>
                </a:solidFill>
                <a:latin typeface="+mj-lt"/>
              </a:rPr>
              <a:t>v běžném táborovém režimu</a:t>
            </a:r>
            <a:endParaRPr lang="cs-CZ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+mj-lt"/>
              </a:rPr>
              <a:t>v programu tábora</a:t>
            </a:r>
            <a:endParaRPr lang="cs-CZ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0">
              <a:buFont typeface="Wingdings" pitchFamily="2" charset="2"/>
              <a:buChar char="v"/>
            </a:pPr>
            <a:r>
              <a:rPr lang="cs-CZ" dirty="0" smtClean="0">
                <a:latin typeface="+mj-lt"/>
              </a:rPr>
              <a:t>Podpora zdravých návyků (dostatek pohybu, pravidelná hygiena)</a:t>
            </a:r>
          </a:p>
          <a:p>
            <a:pPr lvl="0">
              <a:buFont typeface="Wingdings" pitchFamily="2" charset="2"/>
              <a:buChar char="v"/>
            </a:pPr>
            <a:r>
              <a:rPr lang="cs-CZ" dirty="0" smtClean="0">
                <a:latin typeface="+mj-lt"/>
              </a:rPr>
              <a:t>Zdravá a pestrá strava, dostatečný pitný režim – pravidelnost jídla</a:t>
            </a:r>
          </a:p>
          <a:p>
            <a:pPr lvl="0">
              <a:buFont typeface="Wingdings" pitchFamily="2" charset="2"/>
              <a:buChar char="v"/>
            </a:pPr>
            <a:r>
              <a:rPr lang="cs-CZ" dirty="0" smtClean="0">
                <a:latin typeface="+mj-lt"/>
              </a:rPr>
              <a:t>Zákaz užívání návykových látek</a:t>
            </a:r>
          </a:p>
          <a:p>
            <a:pPr lvl="0">
              <a:buFont typeface="Wingdings" pitchFamily="2" charset="2"/>
              <a:buChar char="v"/>
            </a:pPr>
            <a:r>
              <a:rPr lang="cs-CZ" dirty="0" smtClean="0">
                <a:latin typeface="+mj-lt"/>
              </a:rPr>
              <a:t>Eliminace zdravotních a bezpečnostních rizik</a:t>
            </a:r>
          </a:p>
          <a:p>
            <a:pPr lvl="0">
              <a:buFont typeface="Wingdings" pitchFamily="2" charset="2"/>
              <a:buChar char="v"/>
            </a:pPr>
            <a:r>
              <a:rPr lang="cs-CZ" dirty="0" smtClean="0">
                <a:latin typeface="+mj-lt"/>
              </a:rPr>
              <a:t>Správný denní režim – přiměřenost aktivity a odpočinku (dáno vyhláškou)</a:t>
            </a:r>
          </a:p>
          <a:p>
            <a:pPr lvl="0">
              <a:buFont typeface="Wingdings" pitchFamily="2" charset="2"/>
              <a:buChar char="v"/>
            </a:pPr>
            <a:r>
              <a:rPr lang="cs-CZ" dirty="0" smtClean="0">
                <a:latin typeface="+mj-lt"/>
              </a:rPr>
              <a:t>Přizpůsobení programu a režimu dne individuálním potřebám a odlišnostem dětí</a:t>
            </a:r>
          </a:p>
          <a:p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cs-CZ" dirty="0" smtClean="0">
                <a:latin typeface="+mj-lt"/>
              </a:rPr>
              <a:t>pohybové aktivity</a:t>
            </a:r>
          </a:p>
          <a:p>
            <a:pPr lvl="0">
              <a:buFont typeface="Wingdings" pitchFamily="2" charset="2"/>
              <a:buChar char="v"/>
            </a:pPr>
            <a:r>
              <a:rPr lang="cs-CZ" dirty="0" smtClean="0">
                <a:latin typeface="+mj-lt"/>
              </a:rPr>
              <a:t>otužování</a:t>
            </a:r>
          </a:p>
          <a:p>
            <a:pPr lvl="0">
              <a:buFont typeface="Wingdings" pitchFamily="2" charset="2"/>
              <a:buChar char="v"/>
            </a:pPr>
            <a:r>
              <a:rPr lang="cs-CZ" dirty="0" smtClean="0">
                <a:latin typeface="+mj-lt"/>
              </a:rPr>
              <a:t>hry a soutěže s  motivy první pomoci (pexesa, skládačky, stolní hry – mnohé lze převést na hru do terénu)</a:t>
            </a:r>
          </a:p>
          <a:p>
            <a:pPr lvl="0">
              <a:buFont typeface="Wingdings" pitchFamily="2" charset="2"/>
              <a:buChar char="v"/>
            </a:pPr>
            <a:r>
              <a:rPr lang="cs-CZ" dirty="0" smtClean="0">
                <a:latin typeface="+mj-lt"/>
              </a:rPr>
              <a:t>simulační hry, dramatizace</a:t>
            </a:r>
          </a:p>
          <a:p>
            <a:pPr lvl="0">
              <a:buFont typeface="Wingdings" pitchFamily="2" charset="2"/>
              <a:buChar char="v"/>
            </a:pPr>
            <a:r>
              <a:rPr lang="cs-CZ" dirty="0" smtClean="0">
                <a:latin typeface="+mj-lt"/>
              </a:rPr>
              <a:t>nácvik poskytnutí první pomoci</a:t>
            </a: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 smtClean="0"/>
              <a:t>ENVIRONMENTÁLNÍ VÝCHOVA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CCFFCC">
                  <a:shade val="30000"/>
                  <a:satMod val="115000"/>
                </a:srgbClr>
              </a:gs>
              <a:gs pos="50000">
                <a:srgbClr val="CCFFCC">
                  <a:shade val="67500"/>
                  <a:satMod val="115000"/>
                </a:srgbClr>
              </a:gs>
              <a:gs pos="100000">
                <a:srgbClr val="CCFFCC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u="sng" dirty="0" smtClean="0">
                <a:latin typeface="+mj-lt"/>
              </a:rPr>
              <a:t>-  Environmentální výchova</a:t>
            </a:r>
            <a:r>
              <a:rPr lang="cs-CZ" dirty="0" smtClean="0">
                <a:latin typeface="+mj-lt"/>
              </a:rPr>
              <a:t> – zdůrazňuje zaměření na celé (přírodní i umělé) životní prostředí (člověka). Rozdílnost je dána i odlišností od pouhé „výuky ekologie“. Termín je použit např. v Zákoně č. 123/1998 Sb., o právu na informace o životním prostředí či ve Státním programu environmentálního vzdělávání, výchovy a osvěty. Pojem environmentální výchova je též použit v Rámcovém vzdělávacím programu pro základní vzdělávání (environmentální výchova jako jedno z průřezových témat).</a:t>
            </a:r>
          </a:p>
          <a:p>
            <a:pPr>
              <a:buNone/>
            </a:pPr>
            <a:r>
              <a:rPr lang="cs-CZ" dirty="0" smtClean="0">
                <a:latin typeface="+mj-lt"/>
              </a:rPr>
              <a:t/>
            </a:r>
            <a:br>
              <a:rPr lang="cs-CZ" dirty="0" smtClean="0">
                <a:latin typeface="+mj-lt"/>
              </a:rPr>
            </a:br>
            <a:r>
              <a:rPr lang="cs-CZ" b="1" u="sng" dirty="0" smtClean="0">
                <a:latin typeface="+mj-lt"/>
              </a:rPr>
              <a:t>- Ekologická výchova –</a:t>
            </a:r>
            <a:r>
              <a:rPr lang="cs-CZ" dirty="0" smtClean="0">
                <a:latin typeface="+mj-lt"/>
              </a:rPr>
              <a:t> zdůrazňuje zaměření na vztah člověka a prostředí, nikoli jen na poznání okolí obklopujícího člověka. Zdůrazňuje celostní (holistické) pojetí; lze ji odvodit od „ekologie člověka“ (sociální/humánní ekologie – zkoumající vztah člověka a jeho prostředí). Termín je použit např. v Zákoně č. 114/1992 Sb., o ochraně přírody a krajiny, tradičně se objevuje v názvech specializovaných pracovišť (</a:t>
            </a:r>
            <a:r>
              <a:rPr lang="cs-CZ" dirty="0" err="1" smtClean="0">
                <a:latin typeface="+mj-lt"/>
              </a:rPr>
              <a:t>ekocenter</a:t>
            </a:r>
            <a:r>
              <a:rPr lang="cs-CZ" dirty="0" smtClean="0">
                <a:latin typeface="+mj-lt"/>
              </a:rPr>
              <a:t>) – středisek ekologické výchovy 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s-CZ" b="1" dirty="0" smtClean="0"/>
              <a:t>ENVIRONMENTÁLNÍ A EKOLOGICKÁ VÝCHOVA NA TÁBOŘE</a:t>
            </a:r>
            <a:endParaRPr lang="cs-CZ" b="1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solidFill>
            <a:srgbClr val="2DBF0B">
              <a:alpha val="24706"/>
            </a:srgbClr>
          </a:solidFill>
          <a:ln w="28575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+mj-lt"/>
              </a:rPr>
              <a:t>v běžném táborovém režimu</a:t>
            </a:r>
            <a:endParaRPr lang="cs-CZ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solidFill>
            <a:srgbClr val="2DBF0B">
              <a:alpha val="25000"/>
            </a:srgbClr>
          </a:solidFill>
          <a:ln w="28575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+mj-lt"/>
              </a:rPr>
              <a:t>v programu</a:t>
            </a:r>
            <a:endParaRPr lang="cs-CZ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gradFill flip="none" rotWithShape="1">
            <a:gsLst>
              <a:gs pos="0">
                <a:srgbClr val="CCFFCC">
                  <a:shade val="30000"/>
                  <a:satMod val="115000"/>
                </a:srgbClr>
              </a:gs>
              <a:gs pos="50000">
                <a:srgbClr val="CCFFCC">
                  <a:shade val="67500"/>
                  <a:satMod val="115000"/>
                </a:srgbClr>
              </a:gs>
              <a:gs pos="100000">
                <a:srgbClr val="CCFFCC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innerShdw blurRad="419100">
              <a:prstClr val="black">
                <a:alpha val="15000"/>
              </a:prstClr>
            </a:innerShdw>
          </a:effectLst>
        </p:spPr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cs-CZ" dirty="0" smtClean="0">
                <a:latin typeface="+mj-lt"/>
              </a:rPr>
              <a:t>Dbát na šetrný provoz (šetřit vodou, zhasínat)</a:t>
            </a:r>
          </a:p>
          <a:p>
            <a:pPr lvl="0">
              <a:buFont typeface="Wingdings" pitchFamily="2" charset="2"/>
              <a:buChar char="§"/>
            </a:pPr>
            <a:r>
              <a:rPr lang="cs-CZ" dirty="0" smtClean="0">
                <a:latin typeface="+mj-lt"/>
              </a:rPr>
              <a:t>Třídit odpad </a:t>
            </a:r>
          </a:p>
          <a:p>
            <a:pPr lvl="0">
              <a:buFont typeface="Wingdings" pitchFamily="2" charset="2"/>
              <a:buChar char="§"/>
            </a:pPr>
            <a:r>
              <a:rPr lang="cs-CZ" dirty="0" smtClean="0">
                <a:latin typeface="+mj-lt"/>
              </a:rPr>
              <a:t>Chovat se ohleduplně k přírodnímu prostředí, neničit ho (nedovolit zbytečné lámání větví, uklidit po hře vždy všechen materiál, neznečišťovat vodní toky, v lese se chovat tiše, …) – vysvětlit dětem důvody požadavků na toto chování</a:t>
            </a:r>
          </a:p>
          <a:p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gradFill flip="none" rotWithShape="1">
            <a:gsLst>
              <a:gs pos="0">
                <a:srgbClr val="CCFFCC">
                  <a:shade val="30000"/>
                  <a:satMod val="115000"/>
                </a:srgbClr>
              </a:gs>
              <a:gs pos="50000">
                <a:srgbClr val="CCFFCC">
                  <a:shade val="67500"/>
                  <a:satMod val="115000"/>
                </a:srgbClr>
              </a:gs>
              <a:gs pos="100000">
                <a:srgbClr val="CCFFCC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txBody>
          <a:bodyPr>
            <a:normAutofit lnSpcReduction="10000"/>
          </a:bodyPr>
          <a:lstStyle/>
          <a:p>
            <a:pPr lvl="0"/>
            <a:r>
              <a:rPr lang="cs-CZ" dirty="0" smtClean="0">
                <a:latin typeface="+mj-lt"/>
              </a:rPr>
              <a:t>Poznávání přírody – nové znalosti, chápání souvislostí</a:t>
            </a:r>
          </a:p>
          <a:p>
            <a:pPr lvl="0"/>
            <a:r>
              <a:rPr lang="cs-CZ" dirty="0" smtClean="0">
                <a:latin typeface="+mj-lt"/>
              </a:rPr>
              <a:t>Vnímání přírody  - vjemy zrakové, sluchové, čichové</a:t>
            </a:r>
          </a:p>
          <a:p>
            <a:pPr lvl="0"/>
            <a:r>
              <a:rPr lang="cs-CZ" dirty="0" smtClean="0">
                <a:latin typeface="+mj-lt"/>
              </a:rPr>
              <a:t>Didaktické hry s tematikou fauny, flóry apod.</a:t>
            </a:r>
          </a:p>
          <a:p>
            <a:pPr lvl="0"/>
            <a:r>
              <a:rPr lang="cs-CZ" dirty="0" smtClean="0">
                <a:latin typeface="+mj-lt"/>
              </a:rPr>
              <a:t>Využití přírodních materiálů pro konkrétní program – práce s přírodninami</a:t>
            </a:r>
          </a:p>
          <a:p>
            <a:pPr lvl="0"/>
            <a:r>
              <a:rPr lang="cs-CZ" dirty="0" smtClean="0">
                <a:latin typeface="+mj-lt"/>
              </a:rPr>
              <a:t>Ochrana přírody – čištění lesa, výsadba stromků, krmení zvěře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3100" b="1" dirty="0" smtClean="0"/>
              <a:t>JAKÝ MÁ VÝZNAM POBYT V PŘÍRODĚ PRO DĚTI?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CCFFCC">
                  <a:shade val="30000"/>
                  <a:satMod val="115000"/>
                </a:srgbClr>
              </a:gs>
              <a:gs pos="50000">
                <a:srgbClr val="CCFFCC">
                  <a:shade val="67500"/>
                  <a:satMod val="115000"/>
                </a:srgbClr>
              </a:gs>
              <a:gs pos="100000">
                <a:srgbClr val="CCFFC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70000" lnSpcReduction="20000"/>
          </a:bodyPr>
          <a:lstStyle/>
          <a:p>
            <a:r>
              <a:rPr lang="cs-CZ" dirty="0" smtClean="0">
                <a:latin typeface="+mj-lt"/>
              </a:rPr>
              <a:t>umožní dětem vlastní lesní zážitky a nechá je žasnout nad tajemstvím přírody a </a:t>
            </a:r>
            <a:r>
              <a:rPr lang="cs-CZ" dirty="0" smtClean="0">
                <a:latin typeface="+mj-lt"/>
              </a:rPr>
              <a:t>její rozmanitosti</a:t>
            </a:r>
            <a:endParaRPr lang="cs-CZ" dirty="0" smtClean="0">
              <a:latin typeface="+mj-lt"/>
            </a:endParaRPr>
          </a:p>
          <a:p>
            <a:pPr>
              <a:buNone/>
            </a:pPr>
            <a:r>
              <a:rPr lang="cs-CZ" dirty="0" smtClean="0">
                <a:latin typeface="+mj-lt"/>
              </a:rPr>
              <a:t> </a:t>
            </a:r>
          </a:p>
          <a:p>
            <a:r>
              <a:rPr lang="cs-CZ" dirty="0" smtClean="0">
                <a:latin typeface="+mj-lt"/>
              </a:rPr>
              <a:t>poznáním motivuje k ochranářskému jednání</a:t>
            </a:r>
          </a:p>
          <a:p>
            <a:pPr>
              <a:buNone/>
            </a:pPr>
            <a:r>
              <a:rPr lang="cs-CZ" dirty="0" smtClean="0">
                <a:latin typeface="+mj-lt"/>
              </a:rPr>
              <a:t> </a:t>
            </a:r>
          </a:p>
          <a:p>
            <a:r>
              <a:rPr lang="cs-CZ" dirty="0" smtClean="0">
                <a:latin typeface="+mj-lt"/>
              </a:rPr>
              <a:t>poskytne dětem prostor pro objevení lesa a louky jako místa pro různé zkoumání,</a:t>
            </a:r>
          </a:p>
          <a:p>
            <a:r>
              <a:rPr lang="cs-CZ" dirty="0" smtClean="0">
                <a:latin typeface="+mj-lt"/>
              </a:rPr>
              <a:t>dobrodružné hry</a:t>
            </a:r>
          </a:p>
          <a:p>
            <a:pPr>
              <a:buNone/>
            </a:pPr>
            <a:endParaRPr lang="cs-CZ" dirty="0" smtClean="0">
              <a:latin typeface="+mj-lt"/>
            </a:endParaRPr>
          </a:p>
          <a:p>
            <a:r>
              <a:rPr lang="cs-CZ" dirty="0" smtClean="0">
                <a:latin typeface="+mj-lt"/>
              </a:rPr>
              <a:t>prohloubí pocit odpovědnosti za ochranu životního prostředí</a:t>
            </a:r>
          </a:p>
          <a:p>
            <a:pPr>
              <a:buNone/>
            </a:pPr>
            <a:r>
              <a:rPr lang="cs-CZ" dirty="0" smtClean="0">
                <a:latin typeface="+mj-lt"/>
              </a:rPr>
              <a:t> </a:t>
            </a:r>
          </a:p>
          <a:p>
            <a:r>
              <a:rPr lang="cs-CZ" dirty="0" smtClean="0">
                <a:latin typeface="+mj-lt"/>
              </a:rPr>
              <a:t>naučí chápat krásu přírody a její rozmanitost</a:t>
            </a:r>
          </a:p>
          <a:p>
            <a:pPr>
              <a:buNone/>
            </a:pPr>
            <a:endParaRPr lang="cs-CZ" dirty="0" smtClean="0">
              <a:latin typeface="+mj-lt"/>
            </a:endParaRPr>
          </a:p>
          <a:p>
            <a:r>
              <a:rPr lang="cs-CZ" dirty="0" smtClean="0">
                <a:latin typeface="+mj-lt"/>
              </a:rPr>
              <a:t>seznámí děti se složitými vztahy v ekosystémech les a louka a přiblíží vliv člověka na přírodní prostředí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istický">
  <a:themeElements>
    <a:clrScheme name="Urbanistic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istic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ist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</TotalTime>
  <Words>421</Words>
  <Application>Microsoft Office PowerPoint</Application>
  <PresentationFormat>Předvádění na obrazovce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Urbanistický</vt:lpstr>
      <vt:lpstr>VÝCHOVA KE ZDRAVÍ   A ENVIRONMENTÁLNÍ VÝCHOVA </vt:lpstr>
      <vt:lpstr>  Oba okruhy jsou na táborech přímo uskutečňovány. Jejich principy každodenně uplatňujeme v běžném režimu a zároveň je zahrnujeme do programu.  Děti jsou na táborech K VÝCHOVĚ KE ZDRAVÍ I K ENVIRONMENTÁLNÍ VÝCHOVĚ vedeny systematicky, nenásilnou formou, zajímavými metodami.   Většina táborů má environmentální výchovu zařazenu jako jednu z nejvýznamnějších programových položek. </vt:lpstr>
      <vt:lpstr>VÝCHOVA KE ZDRAVÍ</vt:lpstr>
      <vt:lpstr>CÍL VÝCHOVY KE ZDRAVÍ</vt:lpstr>
      <vt:lpstr>OBSAHOVÁ ČÁST</vt:lpstr>
      <vt:lpstr>VÝCHOVA KE ZDRAVÍ </vt:lpstr>
      <vt:lpstr>ENVIRONMENTÁLNÍ VÝCHOVA</vt:lpstr>
      <vt:lpstr>ENVIRONMENTÁLNÍ A EKOLOGICKÁ VÝCHOVA NA TÁBOŘE</vt:lpstr>
      <vt:lpstr>JAKÝ MÁ VÝZNAM POBYT V PŘÍRODĚ PRO DĚTI? </vt:lpstr>
      <vt:lpstr>INSPIRACE PRO VŠECHNY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VÝCHOVA KE ZDRAVÍ   A ENVIRONMENTÁLNÍ VÝCHOVA</dc:title>
  <dc:creator>Ivetka</dc:creator>
  <cp:lastModifiedBy>Ivetka</cp:lastModifiedBy>
  <cp:revision>5</cp:revision>
  <dcterms:created xsi:type="dcterms:W3CDTF">2013-03-02T14:16:38Z</dcterms:created>
  <dcterms:modified xsi:type="dcterms:W3CDTF">2013-03-02T15:03:55Z</dcterms:modified>
</cp:coreProperties>
</file>