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EC3B2E3-4A78-40A2-995F-1C15B34F609A}" type="datetimeFigureOut">
              <a:rPr lang="cs-CZ" smtClean="0"/>
              <a:t>20.4.2013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EE87D7-6721-4DEB-98AF-B4D0E5B423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hade.c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u="sng" dirty="0" smtClean="0">
                <a:latin typeface="Arial Black" pitchFamily="34" charset="0"/>
              </a:rPr>
              <a:t>Diagnostika výchovných problémů </a:t>
            </a:r>
            <a:r>
              <a:rPr lang="cs-CZ" dirty="0" smtClean="0">
                <a:latin typeface="Arial Black" pitchFamily="34" charset="0"/>
              </a:rPr>
              <a:t/>
            </a:r>
            <a:br>
              <a:rPr lang="cs-CZ" dirty="0" smtClean="0">
                <a:latin typeface="Arial Black" pitchFamily="34" charset="0"/>
              </a:rPr>
            </a:br>
            <a:r>
              <a:rPr lang="cs-CZ" dirty="0" smtClean="0">
                <a:latin typeface="Arial Black" pitchFamily="34" charset="0"/>
              </a:rPr>
              <a:t> </a:t>
            </a:r>
            <a:br>
              <a:rPr lang="cs-CZ" dirty="0" smtClean="0">
                <a:latin typeface="Arial Black" pitchFamily="34" charset="0"/>
              </a:rPr>
            </a:br>
            <a:r>
              <a:rPr lang="cs-CZ" u="sng" dirty="0" smtClean="0">
                <a:latin typeface="Arial Black" pitchFamily="34" charset="0"/>
              </a:rPr>
              <a:t>PREVENCE, ZJIŠTOVÁNÍ A ŘEŠENÍ VÝCHOVNÝCH PROBLÉMŮ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cs-CZ" sz="4000" dirty="0" smtClean="0">
                <a:latin typeface="Arial Black" pitchFamily="34" charset="0"/>
              </a:rPr>
              <a:t>FORMY CHOVÁNÍ</a:t>
            </a:r>
            <a:endParaRPr lang="cs-CZ" sz="40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 fontScale="92500" lnSpcReduction="20000"/>
          </a:bodyPr>
          <a:lstStyle/>
          <a:p>
            <a:r>
              <a:rPr lang="cs-CZ" b="1" u="sng" dirty="0" smtClean="0">
                <a:latin typeface="Arial Black" pitchFamily="34" charset="0"/>
              </a:rPr>
              <a:t>LEHKÉ FORMY:</a:t>
            </a:r>
          </a:p>
          <a:p>
            <a:pPr>
              <a:buNone/>
            </a:pPr>
            <a:r>
              <a:rPr lang="cs-CZ" sz="2000" b="1" dirty="0" smtClean="0">
                <a:latin typeface="Arial Black" pitchFamily="34" charset="0"/>
              </a:rPr>
              <a:t>zlozvyky</a:t>
            </a:r>
            <a:r>
              <a:rPr lang="cs-CZ" sz="2000" b="1" dirty="0" smtClean="0">
                <a:latin typeface="Arial Black" pitchFamily="34" charset="0"/>
              </a:rPr>
              <a:t>, </a:t>
            </a:r>
            <a:r>
              <a:rPr lang="cs-CZ" sz="2000" b="1" dirty="0" smtClean="0">
                <a:latin typeface="Arial Black" pitchFamily="34" charset="0"/>
              </a:rPr>
              <a:t>dětská </a:t>
            </a:r>
            <a:r>
              <a:rPr lang="cs-CZ" sz="2000" b="1" dirty="0" smtClean="0">
                <a:latin typeface="Arial Black" pitchFamily="34" charset="0"/>
              </a:rPr>
              <a:t>neposlušnost a </a:t>
            </a:r>
            <a:r>
              <a:rPr lang="cs-CZ" sz="2000" b="1" dirty="0" smtClean="0">
                <a:latin typeface="Arial Black" pitchFamily="34" charset="0"/>
              </a:rPr>
              <a:t>nedisciplinovanost,vzdorovitost, drobné </a:t>
            </a:r>
            <a:r>
              <a:rPr lang="cs-CZ" sz="2000" b="1" dirty="0" smtClean="0">
                <a:latin typeface="Arial Black" pitchFamily="34" charset="0"/>
              </a:rPr>
              <a:t>krádeže, úzkost a strach, afektivní </a:t>
            </a:r>
            <a:r>
              <a:rPr lang="cs-CZ" sz="2000" b="1" dirty="0" smtClean="0">
                <a:latin typeface="Arial Black" pitchFamily="34" charset="0"/>
              </a:rPr>
              <a:t>chování</a:t>
            </a:r>
            <a:endParaRPr lang="cs-CZ" sz="2000" dirty="0" smtClean="0">
              <a:latin typeface="Arial Black" pitchFamily="34" charset="0"/>
            </a:endParaRPr>
          </a:p>
          <a:p>
            <a:r>
              <a:rPr lang="cs-CZ" b="1" u="sng" dirty="0" smtClean="0">
                <a:latin typeface="Arial Black" pitchFamily="34" charset="0"/>
              </a:rPr>
              <a:t>ASOCIÁLNÍ CHOVÁNÍ:</a:t>
            </a:r>
          </a:p>
          <a:p>
            <a:pPr>
              <a:buNone/>
            </a:pPr>
            <a:r>
              <a:rPr lang="cs-CZ" sz="2000" b="1" dirty="0" smtClean="0">
                <a:latin typeface="Arial Black" pitchFamily="34" charset="0"/>
              </a:rPr>
              <a:t> </a:t>
            </a:r>
            <a:r>
              <a:rPr lang="cs-CZ" sz="2000" b="1" dirty="0" smtClean="0">
                <a:latin typeface="Arial Black" pitchFamily="34" charset="0"/>
              </a:rPr>
              <a:t>útěky, lhaní, toulání, záškoláctví, negativismus, </a:t>
            </a:r>
            <a:r>
              <a:rPr lang="cs-CZ" sz="2000" b="1" dirty="0" smtClean="0">
                <a:latin typeface="Arial Black" pitchFamily="34" charset="0"/>
              </a:rPr>
              <a:t>toxikomanie, </a:t>
            </a:r>
            <a:r>
              <a:rPr lang="cs-CZ" sz="2000" b="1" dirty="0" smtClean="0">
                <a:latin typeface="Arial Black" pitchFamily="34" charset="0"/>
              </a:rPr>
              <a:t>alkoholismus, </a:t>
            </a:r>
            <a:r>
              <a:rPr lang="cs-CZ" sz="2000" b="1" dirty="0" smtClean="0">
                <a:latin typeface="Arial Black" pitchFamily="34" charset="0"/>
              </a:rPr>
              <a:t>nikotinismus</a:t>
            </a:r>
            <a:r>
              <a:rPr lang="cs-CZ" sz="2000" b="1" dirty="0" smtClean="0">
                <a:latin typeface="Arial Black" pitchFamily="34" charset="0"/>
              </a:rPr>
              <a:t>, gamblerství, </a:t>
            </a:r>
            <a:r>
              <a:rPr lang="cs-CZ" sz="2000" b="1" dirty="0" smtClean="0">
                <a:latin typeface="Arial Black" pitchFamily="34" charset="0"/>
              </a:rPr>
              <a:t>agrese </a:t>
            </a:r>
            <a:r>
              <a:rPr lang="cs-CZ" sz="2000" b="1" dirty="0" smtClean="0">
                <a:latin typeface="Arial Black" pitchFamily="34" charset="0"/>
              </a:rPr>
              <a:t>a </a:t>
            </a:r>
            <a:r>
              <a:rPr lang="cs-CZ" sz="2000" b="1" dirty="0" smtClean="0">
                <a:latin typeface="Arial Black" pitchFamily="34" charset="0"/>
              </a:rPr>
              <a:t>šikana</a:t>
            </a:r>
          </a:p>
          <a:p>
            <a:r>
              <a:rPr lang="cs-CZ" b="1" u="sng" dirty="0" smtClean="0">
                <a:latin typeface="Arial Black" pitchFamily="34" charset="0"/>
              </a:rPr>
              <a:t>ANTISOCIÁLNÍ CHOVÁNÍ :</a:t>
            </a:r>
          </a:p>
          <a:p>
            <a:pPr>
              <a:buFontTx/>
              <a:buChar char="-"/>
            </a:pPr>
            <a:r>
              <a:rPr lang="cs-CZ" sz="2000" b="1" dirty="0" smtClean="0">
                <a:latin typeface="Arial Black" pitchFamily="34" charset="0"/>
              </a:rPr>
              <a:t>pro </a:t>
            </a:r>
            <a:r>
              <a:rPr lang="cs-CZ" sz="2000" b="1" dirty="0" smtClean="0">
                <a:latin typeface="Arial Black" pitchFamily="34" charset="0"/>
              </a:rPr>
              <a:t>společnost </a:t>
            </a:r>
            <a:r>
              <a:rPr lang="cs-CZ" sz="2000" b="1" dirty="0" smtClean="0">
                <a:latin typeface="Arial Black" pitchFamily="34" charset="0"/>
              </a:rPr>
              <a:t>nejnebezpečnější</a:t>
            </a:r>
          </a:p>
          <a:p>
            <a:pPr>
              <a:buFontTx/>
              <a:buChar char="-"/>
            </a:pPr>
            <a:r>
              <a:rPr lang="cs-CZ" sz="2000" b="1" dirty="0" smtClean="0">
                <a:latin typeface="Arial Black" pitchFamily="34" charset="0"/>
              </a:rPr>
              <a:t>projevy jsou trestně </a:t>
            </a:r>
            <a:r>
              <a:rPr lang="cs-CZ" sz="2000" b="1" dirty="0" smtClean="0">
                <a:latin typeface="Arial Black" pitchFamily="34" charset="0"/>
              </a:rPr>
              <a:t>postihnutelné</a:t>
            </a:r>
          </a:p>
          <a:p>
            <a:pPr>
              <a:buFontTx/>
              <a:buChar char="-"/>
            </a:pPr>
            <a:r>
              <a:rPr lang="cs-CZ" sz="2000" b="1" dirty="0" smtClean="0">
                <a:latin typeface="Arial Black" pitchFamily="34" charset="0"/>
              </a:rPr>
              <a:t>po jejich odstranění dochází k opětovnému </a:t>
            </a:r>
            <a:r>
              <a:rPr lang="cs-CZ" sz="2000" b="1" dirty="0" smtClean="0">
                <a:latin typeface="Arial Black" pitchFamily="34" charset="0"/>
              </a:rPr>
              <a:t>výskytu</a:t>
            </a:r>
          </a:p>
          <a:p>
            <a:pPr>
              <a:buFontTx/>
              <a:buChar char="-"/>
            </a:pPr>
            <a:endParaRPr lang="cs-CZ" sz="2000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cs-CZ" sz="2000" b="1" dirty="0" smtClean="0">
                <a:latin typeface="Arial Black" pitchFamily="34" charset="0"/>
              </a:rPr>
              <a:t>krádeže, vloupání, násilnické delikty (vyhrožování), sexuální delikty, vandalismus, výtržnictví, organizované násilí </a:t>
            </a:r>
            <a:endParaRPr lang="cs-CZ" sz="2000" b="1" u="sng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cs-CZ" sz="4400" dirty="0" smtClean="0">
                <a:latin typeface="Arial Black" pitchFamily="34" charset="0"/>
              </a:rPr>
              <a:t>INSPIRACE NA TÁBOR</a:t>
            </a:r>
            <a:endParaRPr lang="cs-CZ" sz="44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>
                <a:latin typeface="Arial Black" pitchFamily="34" charset="0"/>
              </a:rPr>
              <a:t>Rodiče jsou povinni informovat vedoucí tábora (zdravotníka) o ADHD, ADD</a:t>
            </a:r>
          </a:p>
          <a:p>
            <a:pPr>
              <a:buNone/>
            </a:pPr>
            <a:r>
              <a:rPr lang="cs-CZ" sz="2800" dirty="0" smtClean="0">
                <a:solidFill>
                  <a:srgbClr val="0070C0"/>
                </a:solidFill>
                <a:latin typeface="Arial Black" pitchFamily="34" charset="0"/>
              </a:rPr>
              <a:t>MŮŽETE DÍTĚ ODMÍTNOUT?</a:t>
            </a:r>
          </a:p>
          <a:p>
            <a:r>
              <a:rPr lang="cs-CZ" sz="2600" b="1" dirty="0" smtClean="0">
                <a:latin typeface="Calibri" pitchFamily="34" charset="0"/>
              </a:rPr>
              <a:t>je potřeba hledat způsoby a možnosti řešení situace, nastolit bezpečné prostředí pro všechny účastníky:</a:t>
            </a:r>
          </a:p>
          <a:p>
            <a:pPr lvl="0" hangingPunct="0"/>
            <a:r>
              <a:rPr lang="cs-CZ" sz="2600" b="1" dirty="0" smtClean="0">
                <a:latin typeface="Calibri" pitchFamily="34" charset="0"/>
              </a:rPr>
              <a:t>když skupina vzniká, nepodceňujme seznamovací aktivity,</a:t>
            </a:r>
          </a:p>
          <a:p>
            <a:pPr lvl="0" hangingPunct="0"/>
            <a:r>
              <a:rPr lang="cs-CZ" sz="2600" b="1" dirty="0" smtClean="0">
                <a:latin typeface="Calibri" pitchFamily="34" charset="0"/>
              </a:rPr>
              <a:t>přijde-li nějaký člen do skupiny později, i jemu dopřejme čas, aby se seznámil a zároveň se skupina seznámila s ním,</a:t>
            </a:r>
          </a:p>
          <a:p>
            <a:pPr lvl="0" hangingPunct="0"/>
            <a:r>
              <a:rPr lang="cs-CZ" sz="2600" b="1" dirty="0" smtClean="0">
                <a:latin typeface="Calibri" pitchFamily="34" charset="0"/>
              </a:rPr>
              <a:t>respektujeme osobnostní nastavení jednotlivců a nechme jim vybrat, jak a kdy se zapojí, dejme víc variant,</a:t>
            </a:r>
          </a:p>
          <a:p>
            <a:pPr lvl="0" hangingPunct="0"/>
            <a:r>
              <a:rPr lang="cs-CZ" sz="2600" b="1" dirty="0" smtClean="0">
                <a:latin typeface="Calibri" pitchFamily="34" charset="0"/>
              </a:rPr>
              <a:t>v maximální míře dávejme možnost volby</a:t>
            </a:r>
            <a:r>
              <a:rPr lang="cs-CZ" dirty="0" smtClean="0"/>
              <a:t>,</a:t>
            </a:r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18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075240" cy="5925272"/>
          </a:xfrm>
        </p:spPr>
        <p:txBody>
          <a:bodyPr>
            <a:normAutofit/>
          </a:bodyPr>
          <a:lstStyle/>
          <a:p>
            <a:pPr lvl="0" hangingPunct="0"/>
            <a:r>
              <a:rPr lang="cs-CZ" b="1" dirty="0" smtClean="0">
                <a:latin typeface="Calibri" pitchFamily="34" charset="0"/>
              </a:rPr>
              <a:t>veďme členy k tomu, aby si vše vyzkoušeli, ale nechme jim právo říct „NE!“</a:t>
            </a:r>
          </a:p>
          <a:p>
            <a:pPr lvl="0" hangingPunct="0"/>
            <a:r>
              <a:rPr lang="cs-CZ" b="1" dirty="0" smtClean="0">
                <a:latin typeface="Calibri" pitchFamily="34" charset="0"/>
              </a:rPr>
              <a:t>tvořme pravidla skupinového života společně se skupinou,</a:t>
            </a:r>
          </a:p>
          <a:p>
            <a:pPr lvl="0" hangingPunct="0"/>
            <a:r>
              <a:rPr lang="cs-CZ" b="1" dirty="0" smtClean="0">
                <a:latin typeface="Calibri" pitchFamily="34" charset="0"/>
              </a:rPr>
              <a:t>veďme členy skupiny k naslouchání si, neskákání do řeči,</a:t>
            </a:r>
          </a:p>
          <a:p>
            <a:pPr lvl="0" hangingPunct="0"/>
            <a:r>
              <a:rPr lang="cs-CZ" b="1" dirty="0" smtClean="0">
                <a:latin typeface="Calibri" pitchFamily="34" charset="0"/>
              </a:rPr>
              <a:t>veďme skupinu k brainstormingovým aktivitám, kdy každý názor je dobrý, každý má právo se zapojit,</a:t>
            </a:r>
          </a:p>
          <a:p>
            <a:pPr lvl="0" hangingPunct="0"/>
            <a:r>
              <a:rPr lang="cs-CZ" b="1" dirty="0" smtClean="0">
                <a:latin typeface="Calibri" pitchFamily="34" charset="0"/>
              </a:rPr>
              <a:t>veďme skupinu k řešení konfliktů, „nezapomínejme problémy pod kobereček“,</a:t>
            </a:r>
          </a:p>
          <a:p>
            <a:pPr lvl="0" hangingPunct="0"/>
            <a:r>
              <a:rPr lang="cs-CZ" b="1" dirty="0" smtClean="0">
                <a:latin typeface="Calibri" pitchFamily="34" charset="0"/>
              </a:rPr>
              <a:t>přiznejme před skupinou chybu, pokud jsme ji udělali,</a:t>
            </a:r>
          </a:p>
          <a:p>
            <a:pPr lvl="0" hangingPunct="0"/>
            <a:r>
              <a:rPr lang="cs-CZ" b="1" dirty="0" smtClean="0">
                <a:latin typeface="Calibri" pitchFamily="34" charset="0"/>
              </a:rPr>
              <a:t>buďme v maximální míře součástí aktivit, součástí života skupiny.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sz="2000" dirty="0" smtClean="0">
                <a:latin typeface="Calibri" pitchFamily="34" charset="0"/>
              </a:rPr>
              <a:t>VÁGNEROVÁ. M. </a:t>
            </a:r>
            <a:r>
              <a:rPr lang="cs-CZ" sz="2000" i="1" dirty="0" smtClean="0">
                <a:latin typeface="Calibri" pitchFamily="34" charset="0"/>
              </a:rPr>
              <a:t>Psychologie problémového dítěte školního věku. </a:t>
            </a:r>
            <a:r>
              <a:rPr lang="cs-CZ" sz="2000" dirty="0" smtClean="0">
                <a:latin typeface="Calibri" pitchFamily="34" charset="0"/>
              </a:rPr>
              <a:t>Univerzita Karlova Praha 1997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cs-CZ" sz="6000" dirty="0" smtClean="0">
                <a:latin typeface="Arial Black" pitchFamily="34" charset="0"/>
              </a:rPr>
              <a:t>DĚTSTVÍ</a:t>
            </a:r>
            <a:endParaRPr lang="cs-CZ" sz="60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Arial Black" pitchFamily="34" charset="0"/>
              </a:rPr>
              <a:t>Důležitá životní etapa,</a:t>
            </a:r>
          </a:p>
          <a:p>
            <a:pPr>
              <a:buNone/>
            </a:pPr>
            <a:r>
              <a:rPr lang="cs-CZ" dirty="0" smtClean="0">
                <a:latin typeface="Arial Black" pitchFamily="34" charset="0"/>
              </a:rPr>
              <a:t>   ovlivňuje prožívání </a:t>
            </a:r>
            <a:r>
              <a:rPr lang="cs-CZ" dirty="0" smtClean="0">
                <a:latin typeface="Arial Black" pitchFamily="34" charset="0"/>
              </a:rPr>
              <a:t>kvalitního </a:t>
            </a:r>
            <a:r>
              <a:rPr lang="cs-CZ" dirty="0" smtClean="0">
                <a:latin typeface="Arial Black" pitchFamily="34" charset="0"/>
              </a:rPr>
              <a:t>života</a:t>
            </a:r>
          </a:p>
          <a:p>
            <a:pPr>
              <a:buNone/>
            </a:pPr>
            <a:r>
              <a:rPr lang="cs-CZ" dirty="0" smtClean="0">
                <a:latin typeface="Arial Black" pitchFamily="34" charset="0"/>
              </a:rPr>
              <a:t> </a:t>
            </a:r>
            <a:r>
              <a:rPr lang="cs-CZ" dirty="0" smtClean="0">
                <a:latin typeface="Arial Black" pitchFamily="34" charset="0"/>
              </a:rPr>
              <a:t>  </a:t>
            </a:r>
            <a:r>
              <a:rPr lang="cs-CZ" dirty="0" smtClean="0">
                <a:latin typeface="Arial Black" pitchFamily="34" charset="0"/>
              </a:rPr>
              <a:t>v </a:t>
            </a:r>
            <a:r>
              <a:rPr lang="cs-CZ" dirty="0" smtClean="0">
                <a:latin typeface="Arial Black" pitchFamily="34" charset="0"/>
              </a:rPr>
              <a:t>dospělosti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sz="1600" dirty="0" smtClean="0">
                <a:solidFill>
                  <a:srgbClr val="0070C0"/>
                </a:solidFill>
                <a:latin typeface="Arial Black" pitchFamily="34" charset="0"/>
              </a:rPr>
              <a:t>VYJMENUJ VŠECHNA VÝVOJOVÁ (ontogenetická) STADIA ČLOVĚKA.</a:t>
            </a:r>
          </a:p>
          <a:p>
            <a:pPr>
              <a:buNone/>
            </a:pPr>
            <a:r>
              <a:rPr lang="cs-CZ" sz="1600" dirty="0" smtClean="0">
                <a:solidFill>
                  <a:srgbClr val="0070C0"/>
                </a:solidFill>
                <a:latin typeface="Arial Black" pitchFamily="34" charset="0"/>
              </a:rPr>
              <a:t>KTERÉ Z VÝVOJOVÝCH FÁZÍ ZAŘADÍŠ DO DĚTSTVÍ?</a:t>
            </a:r>
          </a:p>
          <a:p>
            <a:pPr>
              <a:buNone/>
            </a:pPr>
            <a:endParaRPr lang="cs-CZ" sz="16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cs-CZ" sz="2000" u="sng" dirty="0" smtClean="0">
                <a:latin typeface="Arial Black" pitchFamily="34" charset="0"/>
              </a:rPr>
              <a:t>Dítě už od narození:</a:t>
            </a:r>
          </a:p>
          <a:p>
            <a:pPr>
              <a:buNone/>
            </a:pPr>
            <a:r>
              <a:rPr lang="cs-CZ" sz="2000" dirty="0" smtClean="0">
                <a:latin typeface="Arial Black" pitchFamily="34" charset="0"/>
              </a:rPr>
              <a:t>   učí se, </a:t>
            </a:r>
          </a:p>
          <a:p>
            <a:pPr>
              <a:buNone/>
            </a:pPr>
            <a:r>
              <a:rPr lang="cs-CZ" sz="2000" dirty="0" smtClean="0">
                <a:latin typeface="Arial Black" pitchFamily="34" charset="0"/>
              </a:rPr>
              <a:t> </a:t>
            </a:r>
            <a:r>
              <a:rPr lang="cs-CZ" sz="2000" dirty="0" smtClean="0">
                <a:latin typeface="Arial Black" pitchFamily="34" charset="0"/>
              </a:rPr>
              <a:t>  získává </a:t>
            </a:r>
            <a:r>
              <a:rPr lang="cs-CZ" sz="2000" dirty="0" smtClean="0">
                <a:latin typeface="Arial Black" pitchFamily="34" charset="0"/>
              </a:rPr>
              <a:t>zkušenosti v kontaktu s dospělými, </a:t>
            </a:r>
            <a:endParaRPr lang="cs-CZ" sz="2000" dirty="0" smtClean="0">
              <a:latin typeface="Arial Black" pitchFamily="34" charset="0"/>
            </a:endParaRPr>
          </a:p>
          <a:p>
            <a:pPr>
              <a:buNone/>
            </a:pPr>
            <a:r>
              <a:rPr lang="cs-CZ" sz="2000" dirty="0" smtClean="0">
                <a:latin typeface="Arial Black" pitchFamily="34" charset="0"/>
              </a:rPr>
              <a:t> </a:t>
            </a:r>
            <a:r>
              <a:rPr lang="cs-CZ" sz="2000" dirty="0" smtClean="0">
                <a:latin typeface="Arial Black" pitchFamily="34" charset="0"/>
              </a:rPr>
              <a:t>  s vlastní rodinou,se </a:t>
            </a:r>
            <a:r>
              <a:rPr lang="cs-CZ" sz="2000" dirty="0" smtClean="0">
                <a:latin typeface="Arial Black" pitchFamily="34" charset="0"/>
              </a:rPr>
              <a:t>svými vrstevníky </a:t>
            </a:r>
            <a:endParaRPr lang="cs-CZ" sz="2000" dirty="0" smtClean="0">
              <a:latin typeface="Arial Black" pitchFamily="34" charset="0"/>
            </a:endParaRPr>
          </a:p>
          <a:p>
            <a:pPr>
              <a:buNone/>
            </a:pPr>
            <a:r>
              <a:rPr lang="cs-CZ" sz="2000" dirty="0" smtClean="0">
                <a:latin typeface="Arial Black" pitchFamily="34" charset="0"/>
              </a:rPr>
              <a:t> </a:t>
            </a:r>
            <a:r>
              <a:rPr lang="cs-CZ" sz="2000" dirty="0" smtClean="0">
                <a:latin typeface="Arial Black" pitchFamily="34" charset="0"/>
              </a:rPr>
              <a:t>  a </a:t>
            </a:r>
            <a:r>
              <a:rPr lang="cs-CZ" sz="2000" dirty="0" smtClean="0">
                <a:latin typeface="Arial Black" pitchFamily="34" charset="0"/>
              </a:rPr>
              <a:t>se svým vlastním chováním.</a:t>
            </a:r>
          </a:p>
          <a:p>
            <a:pPr>
              <a:buNone/>
            </a:pPr>
            <a:endParaRPr lang="cs-CZ" sz="16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cs-CZ" sz="16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>
              <a:buNone/>
            </a:pPr>
            <a:endParaRPr lang="cs-CZ" sz="1600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cs-CZ" sz="5400" dirty="0" smtClean="0">
                <a:latin typeface="Arial Black" pitchFamily="34" charset="0"/>
              </a:rPr>
              <a:t>CO SE DÍTĚ UČÍ</a:t>
            </a:r>
            <a:endParaRPr lang="cs-CZ" sz="54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cs-CZ" sz="3200" dirty="0" smtClean="0">
                <a:latin typeface="Arial Black" pitchFamily="34" charset="0"/>
              </a:rPr>
              <a:t>způsoby chování</a:t>
            </a:r>
            <a:endParaRPr lang="cs-CZ" sz="3200" dirty="0" smtClean="0">
              <a:latin typeface="Arial Black" pitchFamily="34" charset="0"/>
            </a:endParaRPr>
          </a:p>
          <a:p>
            <a:pPr lvl="0"/>
            <a:r>
              <a:rPr lang="cs-CZ" sz="3200" dirty="0" smtClean="0">
                <a:latin typeface="Arial Black" pitchFamily="34" charset="0"/>
              </a:rPr>
              <a:t>řešit různé </a:t>
            </a:r>
            <a:r>
              <a:rPr lang="cs-CZ" sz="3200" dirty="0" smtClean="0">
                <a:latin typeface="Arial Black" pitchFamily="34" charset="0"/>
              </a:rPr>
              <a:t>situace</a:t>
            </a:r>
            <a:endParaRPr lang="cs-CZ" sz="3200" dirty="0" smtClean="0">
              <a:latin typeface="Arial Black" pitchFamily="34" charset="0"/>
            </a:endParaRPr>
          </a:p>
          <a:p>
            <a:pPr lvl="0"/>
            <a:r>
              <a:rPr lang="cs-CZ" sz="3200" dirty="0" smtClean="0">
                <a:latin typeface="Arial Black" pitchFamily="34" charset="0"/>
              </a:rPr>
              <a:t>poznávat lidi a reagovat na jejich </a:t>
            </a:r>
            <a:r>
              <a:rPr lang="cs-CZ" sz="3200" dirty="0" smtClean="0">
                <a:latin typeface="Arial Black" pitchFamily="34" charset="0"/>
              </a:rPr>
              <a:t>signály</a:t>
            </a:r>
            <a:endParaRPr lang="cs-CZ" sz="3200" dirty="0" smtClean="0">
              <a:latin typeface="Arial Black" pitchFamily="34" charset="0"/>
            </a:endParaRPr>
          </a:p>
          <a:p>
            <a:pPr lvl="0"/>
            <a:r>
              <a:rPr lang="cs-CZ" sz="3200" dirty="0" smtClean="0">
                <a:latin typeface="Arial Black" pitchFamily="34" charset="0"/>
              </a:rPr>
              <a:t>zapojovat se různými způsoby do sociálních </a:t>
            </a:r>
            <a:r>
              <a:rPr lang="cs-CZ" sz="3200" dirty="0" smtClean="0">
                <a:latin typeface="Arial Black" pitchFamily="34" charset="0"/>
              </a:rPr>
              <a:t>vztahů</a:t>
            </a:r>
            <a:endParaRPr lang="cs-CZ" sz="3200" dirty="0" smtClean="0">
              <a:latin typeface="Arial Black" pitchFamily="34" charset="0"/>
            </a:endParaRPr>
          </a:p>
          <a:p>
            <a:r>
              <a:rPr lang="cs-CZ" sz="3200" dirty="0" smtClean="0">
                <a:latin typeface="Arial Black" pitchFamily="34" charset="0"/>
              </a:rPr>
              <a:t>vytvářet si sociální sítě </a:t>
            </a:r>
            <a:endParaRPr lang="cs-CZ" sz="3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541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cs-CZ" sz="3600" dirty="0" smtClean="0">
                <a:latin typeface="Arial Black" pitchFamily="34" charset="0"/>
              </a:rPr>
              <a:t>RIZIKA OVLIVŇUJÍCÍ</a:t>
            </a:r>
            <a:br>
              <a:rPr lang="cs-CZ" sz="3600" dirty="0" smtClean="0">
                <a:latin typeface="Arial Black" pitchFamily="34" charset="0"/>
              </a:rPr>
            </a:br>
            <a:r>
              <a:rPr lang="cs-CZ" sz="3600" dirty="0" smtClean="0">
                <a:latin typeface="Arial Black" pitchFamily="34" charset="0"/>
              </a:rPr>
              <a:t> VÝVOJ DÍTĚTE</a:t>
            </a:r>
            <a:endParaRPr lang="cs-CZ" sz="36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endParaRPr lang="cs-CZ" dirty="0" smtClean="0"/>
          </a:p>
          <a:p>
            <a:pPr>
              <a:buNone/>
            </a:pPr>
            <a:r>
              <a:rPr lang="cs-CZ" sz="2800" u="sng" dirty="0" smtClean="0">
                <a:latin typeface="Arial Black" pitchFamily="34" charset="0"/>
              </a:rPr>
              <a:t>Rizika vyplývají :</a:t>
            </a:r>
          </a:p>
          <a:p>
            <a:pPr>
              <a:buNone/>
            </a:pPr>
            <a:endParaRPr lang="cs-CZ" sz="2800" dirty="0" smtClean="0">
              <a:latin typeface="Arial Black" pitchFamily="34" charset="0"/>
            </a:endParaRPr>
          </a:p>
          <a:p>
            <a:pPr lvl="0"/>
            <a:r>
              <a:rPr lang="cs-CZ" sz="2800" dirty="0" smtClean="0">
                <a:latin typeface="Arial Black" pitchFamily="34" charset="0"/>
              </a:rPr>
              <a:t>z</a:t>
            </a:r>
            <a:r>
              <a:rPr lang="cs-CZ" sz="2800" dirty="0" smtClean="0">
                <a:latin typeface="Arial Black" pitchFamily="34" charset="0"/>
              </a:rPr>
              <a:t> </a:t>
            </a:r>
            <a:r>
              <a:rPr lang="cs-CZ" sz="2800" dirty="0" smtClean="0">
                <a:latin typeface="Arial Black" pitchFamily="34" charset="0"/>
              </a:rPr>
              <a:t>osobnosti dítěte</a:t>
            </a:r>
            <a:endParaRPr lang="cs-CZ" sz="2800" dirty="0" smtClean="0">
              <a:latin typeface="Arial Black" pitchFamily="34" charset="0"/>
            </a:endParaRPr>
          </a:p>
          <a:p>
            <a:pPr lvl="0"/>
            <a:r>
              <a:rPr lang="cs-CZ" sz="2800" dirty="0" smtClean="0">
                <a:latin typeface="Arial Black" pitchFamily="34" charset="0"/>
              </a:rPr>
              <a:t>z</a:t>
            </a:r>
            <a:r>
              <a:rPr lang="cs-CZ" sz="2800" dirty="0" smtClean="0">
                <a:latin typeface="Arial Black" pitchFamily="34" charset="0"/>
              </a:rPr>
              <a:t> </a:t>
            </a:r>
            <a:r>
              <a:rPr lang="cs-CZ" sz="2800" dirty="0" smtClean="0">
                <a:latin typeface="Arial Black" pitchFamily="34" charset="0"/>
              </a:rPr>
              <a:t>rodiny</a:t>
            </a:r>
            <a:endParaRPr lang="cs-CZ" sz="2800" dirty="0" smtClean="0">
              <a:latin typeface="Arial Black" pitchFamily="34" charset="0"/>
            </a:endParaRPr>
          </a:p>
          <a:p>
            <a:pPr lvl="0"/>
            <a:r>
              <a:rPr lang="cs-CZ" sz="2800" dirty="0" smtClean="0">
                <a:latin typeface="Arial Black" pitchFamily="34" charset="0"/>
              </a:rPr>
              <a:t>ze společnosti</a:t>
            </a:r>
            <a:endParaRPr lang="cs-CZ" sz="2800" dirty="0" smtClean="0">
              <a:latin typeface="Arial Black" pitchFamily="34" charset="0"/>
            </a:endParaRPr>
          </a:p>
          <a:p>
            <a:pPr lvl="0"/>
            <a:r>
              <a:rPr lang="cs-CZ" sz="2800" dirty="0" smtClean="0">
                <a:latin typeface="Arial Black" pitchFamily="34" charset="0"/>
              </a:rPr>
              <a:t>ze školy</a:t>
            </a:r>
            <a:endParaRPr lang="cs-CZ" sz="2800" dirty="0" smtClean="0">
              <a:latin typeface="Arial Black" pitchFamily="34" charset="0"/>
            </a:endParaRP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sz="2000" b="1" dirty="0" smtClean="0">
                <a:solidFill>
                  <a:srgbClr val="0070C0"/>
                </a:solidFill>
                <a:latin typeface="Arial Black" pitchFamily="34" charset="0"/>
              </a:rPr>
              <a:t>KE KAŽDÉ OBLASTI UVEĎ NĚKOLIK PŘÍKLADŮ RIZIK</a:t>
            </a:r>
            <a:endParaRPr lang="cs-CZ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541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cs-CZ" sz="3600" dirty="0" smtClean="0">
                <a:latin typeface="Arial Black" pitchFamily="34" charset="0"/>
              </a:rPr>
              <a:t>Specifické poruchy chování</a:t>
            </a:r>
            <a:br>
              <a:rPr lang="cs-CZ" sz="3600" dirty="0" smtClean="0">
                <a:latin typeface="Arial Black" pitchFamily="34" charset="0"/>
              </a:rPr>
            </a:br>
            <a:r>
              <a:rPr lang="cs-CZ" sz="4400" dirty="0" err="1" smtClean="0">
                <a:latin typeface="Arial Black" pitchFamily="34" charset="0"/>
              </a:rPr>
              <a:t>adhd</a:t>
            </a:r>
            <a:r>
              <a:rPr lang="cs-CZ" sz="4400" dirty="0" smtClean="0">
                <a:latin typeface="Arial Black" pitchFamily="34" charset="0"/>
              </a:rPr>
              <a:t>, </a:t>
            </a:r>
            <a:r>
              <a:rPr lang="cs-CZ" sz="4400" dirty="0" err="1" smtClean="0">
                <a:latin typeface="Arial Black" pitchFamily="34" charset="0"/>
              </a:rPr>
              <a:t>add</a:t>
            </a:r>
            <a:endParaRPr lang="cs-CZ" sz="36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003232" cy="4701136"/>
          </a:xfrm>
        </p:spPr>
        <p:txBody>
          <a:bodyPr>
            <a:normAutofit/>
          </a:bodyPr>
          <a:lstStyle/>
          <a:p>
            <a:r>
              <a:rPr lang="cs-CZ" b="1" u="sng" dirty="0" smtClean="0">
                <a:latin typeface="Arial Black" pitchFamily="34" charset="0"/>
              </a:rPr>
              <a:t>ADHD </a:t>
            </a:r>
            <a:r>
              <a:rPr lang="cs-CZ" b="1" dirty="0" smtClean="0">
                <a:latin typeface="Arial Black" pitchFamily="34" charset="0"/>
              </a:rPr>
              <a:t>je anglickou zkratkou </a:t>
            </a:r>
            <a:r>
              <a:rPr lang="cs-CZ" b="1" dirty="0" err="1" smtClean="0">
                <a:latin typeface="Arial Black" pitchFamily="34" charset="0"/>
              </a:rPr>
              <a:t>neurovývojové</a:t>
            </a:r>
            <a:r>
              <a:rPr lang="cs-CZ" b="1" dirty="0" smtClean="0">
                <a:latin typeface="Arial Black" pitchFamily="34" charset="0"/>
              </a:rPr>
              <a:t> poruchy s název </a:t>
            </a:r>
            <a:r>
              <a:rPr lang="cs-CZ" b="1" dirty="0" err="1" smtClean="0">
                <a:latin typeface="Arial Black" pitchFamily="34" charset="0"/>
              </a:rPr>
              <a:t>Attention</a:t>
            </a:r>
            <a:r>
              <a:rPr lang="cs-CZ" b="1" dirty="0" smtClean="0">
                <a:latin typeface="Arial Black" pitchFamily="34" charset="0"/>
              </a:rPr>
              <a:t> Deficit </a:t>
            </a:r>
            <a:r>
              <a:rPr lang="cs-CZ" b="1" dirty="0" err="1" smtClean="0">
                <a:latin typeface="Arial Black" pitchFamily="34" charset="0"/>
              </a:rPr>
              <a:t>Hyperactivity</a:t>
            </a:r>
            <a:r>
              <a:rPr lang="cs-CZ" b="1" dirty="0" smtClean="0">
                <a:latin typeface="Arial Black" pitchFamily="34" charset="0"/>
              </a:rPr>
              <a:t> </a:t>
            </a:r>
            <a:r>
              <a:rPr lang="cs-CZ" b="1" dirty="0" err="1" smtClean="0">
                <a:latin typeface="Arial Black" pitchFamily="34" charset="0"/>
              </a:rPr>
              <a:t>Disorder</a:t>
            </a:r>
            <a:r>
              <a:rPr lang="cs-CZ" b="1" dirty="0" smtClean="0">
                <a:latin typeface="Arial Black" pitchFamily="34" charset="0"/>
              </a:rPr>
              <a:t>. </a:t>
            </a:r>
            <a:endParaRPr lang="cs-CZ" b="1" dirty="0" smtClean="0">
              <a:latin typeface="Arial Black" pitchFamily="34" charset="0"/>
            </a:endParaRPr>
          </a:p>
          <a:p>
            <a:pPr>
              <a:buNone/>
            </a:pPr>
            <a:endParaRPr lang="cs-CZ" b="1" dirty="0" smtClean="0">
              <a:latin typeface="Arial Black" pitchFamily="34" charset="0"/>
            </a:endParaRPr>
          </a:p>
          <a:p>
            <a:r>
              <a:rPr lang="cs-CZ" sz="2000" b="1" dirty="0" smtClean="0">
                <a:latin typeface="Arial Black" pitchFamily="34" charset="0"/>
              </a:rPr>
              <a:t>Přeloženo </a:t>
            </a:r>
            <a:r>
              <a:rPr lang="cs-CZ" sz="2000" b="1" dirty="0" smtClean="0">
                <a:latin typeface="Arial Black" pitchFamily="34" charset="0"/>
              </a:rPr>
              <a:t>do češtiny jde </a:t>
            </a:r>
            <a:r>
              <a:rPr lang="cs-CZ" sz="2000" b="1" dirty="0" smtClean="0">
                <a:latin typeface="Arial Black" pitchFamily="34" charset="0"/>
              </a:rPr>
              <a:t>o poruchu pozornosti</a:t>
            </a:r>
          </a:p>
          <a:p>
            <a:pPr>
              <a:buNone/>
            </a:pPr>
            <a:r>
              <a:rPr lang="cs-CZ" sz="2000" b="1" dirty="0" smtClean="0">
                <a:latin typeface="Arial Black" pitchFamily="34" charset="0"/>
              </a:rPr>
              <a:t> </a:t>
            </a:r>
            <a:r>
              <a:rPr lang="cs-CZ" sz="2000" b="1" dirty="0" smtClean="0">
                <a:latin typeface="Arial Black" pitchFamily="34" charset="0"/>
              </a:rPr>
              <a:t>   s hyperaktivitou</a:t>
            </a:r>
          </a:p>
          <a:p>
            <a:r>
              <a:rPr lang="cs-CZ" sz="2000" b="1" dirty="0" smtClean="0">
                <a:latin typeface="Arial Black" pitchFamily="34" charset="0"/>
              </a:rPr>
              <a:t>V</a:t>
            </a:r>
            <a:r>
              <a:rPr lang="cs-CZ" sz="2000" b="1" dirty="0" smtClean="0">
                <a:latin typeface="Arial Black" pitchFamily="34" charset="0"/>
              </a:rPr>
              <a:t> českém odborném tisku se setkáme s názvem hyperkinetická </a:t>
            </a:r>
            <a:r>
              <a:rPr lang="cs-CZ" sz="2000" b="1" dirty="0" smtClean="0">
                <a:latin typeface="Arial Black" pitchFamily="34" charset="0"/>
              </a:rPr>
              <a:t>porucha.</a:t>
            </a:r>
          </a:p>
          <a:p>
            <a:endParaRPr lang="cs-CZ" sz="2000" b="1" dirty="0" smtClean="0">
              <a:latin typeface="Arial Black" pitchFamily="34" charset="0"/>
            </a:endParaRPr>
          </a:p>
          <a:p>
            <a:r>
              <a:rPr lang="cs-CZ" b="1" dirty="0" smtClean="0">
                <a:latin typeface="Arial Black" pitchFamily="34" charset="0"/>
              </a:rPr>
              <a:t>Porucha </a:t>
            </a:r>
            <a:r>
              <a:rPr lang="cs-CZ" b="1" dirty="0" smtClean="0">
                <a:latin typeface="Arial Black" pitchFamily="34" charset="0"/>
              </a:rPr>
              <a:t>pozornosti bez hyperaktivity: </a:t>
            </a:r>
            <a:endParaRPr lang="cs-CZ" b="1" dirty="0" smtClean="0">
              <a:latin typeface="Arial Black" pitchFamily="34" charset="0"/>
            </a:endParaRPr>
          </a:p>
          <a:p>
            <a:pPr>
              <a:buNone/>
            </a:pPr>
            <a:r>
              <a:rPr lang="cs-CZ" b="1" dirty="0" smtClean="0">
                <a:latin typeface="Arial Black" pitchFamily="34" charset="0"/>
              </a:rPr>
              <a:t> </a:t>
            </a:r>
            <a:r>
              <a:rPr lang="cs-CZ" b="1" dirty="0" smtClean="0">
                <a:latin typeface="Arial Black" pitchFamily="34" charset="0"/>
              </a:rPr>
              <a:t>  </a:t>
            </a:r>
            <a:r>
              <a:rPr lang="cs-CZ" b="1" u="sng" dirty="0" smtClean="0">
                <a:latin typeface="Arial Black" pitchFamily="34" charset="0"/>
              </a:rPr>
              <a:t>ADD syndrom (</a:t>
            </a:r>
            <a:r>
              <a:rPr lang="cs-CZ" sz="2000" b="1" dirty="0" smtClean="0">
                <a:latin typeface="Arial Black" pitchFamily="34" charset="0"/>
              </a:rPr>
              <a:t>významnější nepozornost, přičemž hyperaktivita je </a:t>
            </a:r>
            <a:r>
              <a:rPr lang="cs-CZ" sz="2000" b="1" dirty="0" smtClean="0">
                <a:latin typeface="Arial Black" pitchFamily="34" charset="0"/>
              </a:rPr>
              <a:t>nepřítomná)</a:t>
            </a:r>
          </a:p>
          <a:p>
            <a:pPr>
              <a:buNone/>
            </a:pPr>
            <a:endParaRPr lang="cs-CZ" b="1" u="sng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cs-CZ" dirty="0" smtClean="0">
                <a:latin typeface="Arial Black" pitchFamily="34" charset="0"/>
              </a:rPr>
              <a:t>KDY A PROČ </a:t>
            </a:r>
            <a:br>
              <a:rPr lang="cs-CZ" dirty="0" smtClean="0">
                <a:latin typeface="Arial Black" pitchFamily="34" charset="0"/>
              </a:rPr>
            </a:br>
            <a:r>
              <a:rPr lang="cs-CZ" dirty="0" smtClean="0">
                <a:latin typeface="Arial Black" pitchFamily="34" charset="0"/>
              </a:rPr>
              <a:t>PROBLÉM VZNIKÁ</a:t>
            </a:r>
            <a:endParaRPr lang="cs-CZ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b="1" dirty="0" smtClean="0">
                <a:latin typeface="Arial Black" pitchFamily="34" charset="0"/>
              </a:rPr>
              <a:t>Hyperkinetická porucha patří mezi poruchy </a:t>
            </a:r>
            <a:r>
              <a:rPr lang="cs-CZ" b="1" dirty="0" err="1" smtClean="0">
                <a:latin typeface="Arial Black" pitchFamily="34" charset="0"/>
              </a:rPr>
              <a:t>neurovývojové</a:t>
            </a:r>
            <a:r>
              <a:rPr lang="cs-CZ" b="1" dirty="0" smtClean="0">
                <a:latin typeface="Arial Black" pitchFamily="34" charset="0"/>
              </a:rPr>
              <a:t>, projevuje se tedy již od narození a v každé její vývojové fázi dominuje jiný z </a:t>
            </a:r>
            <a:r>
              <a:rPr lang="cs-CZ" b="1" dirty="0" smtClean="0">
                <a:latin typeface="Arial Black" pitchFamily="34" charset="0"/>
              </a:rPr>
              <a:t> </a:t>
            </a:r>
            <a:r>
              <a:rPr lang="cs-CZ" b="1" dirty="0" smtClean="0">
                <a:latin typeface="Arial Black" pitchFamily="34" charset="0"/>
              </a:rPr>
              <a:t>příznaků </a:t>
            </a:r>
            <a:endParaRPr lang="cs-CZ" b="1" dirty="0" smtClean="0">
              <a:latin typeface="Arial Black" pitchFamily="34" charset="0"/>
            </a:endParaRPr>
          </a:p>
          <a:p>
            <a:pPr>
              <a:buNone/>
            </a:pPr>
            <a:endParaRPr lang="cs-CZ" b="1" dirty="0" smtClean="0">
              <a:latin typeface="Arial Black" pitchFamily="34" charset="0"/>
            </a:endParaRPr>
          </a:p>
          <a:p>
            <a:r>
              <a:rPr lang="cs-CZ" b="1" dirty="0" smtClean="0">
                <a:latin typeface="Arial Black" pitchFamily="34" charset="0"/>
              </a:rPr>
              <a:t>vzniká drobným poškozením centrální nervové soustavy v raných vývojových obdobích a způsobuje určité odlišnosti v chování </a:t>
            </a:r>
            <a:r>
              <a:rPr lang="cs-CZ" b="1" dirty="0" smtClean="0">
                <a:latin typeface="Arial Black" pitchFamily="34" charset="0"/>
              </a:rPr>
              <a:t>dítěte</a:t>
            </a:r>
          </a:p>
          <a:p>
            <a:endParaRPr lang="cs-CZ" b="1" dirty="0" smtClean="0">
              <a:latin typeface="Calibri" pitchFamily="34" charset="0"/>
            </a:endParaRPr>
          </a:p>
          <a:p>
            <a:pPr>
              <a:buNone/>
            </a:pPr>
            <a:endParaRPr lang="cs-CZ" b="1" dirty="0" smtClean="0">
              <a:latin typeface="Calibri" pitchFamily="34" charset="0"/>
            </a:endParaRPr>
          </a:p>
          <a:p>
            <a:r>
              <a:rPr lang="cs-CZ" b="1" dirty="0" smtClean="0">
                <a:latin typeface="Calibri" pitchFamily="34" charset="0"/>
                <a:hlinkClick r:id="rId2"/>
              </a:rPr>
              <a:t>http://www.</a:t>
            </a:r>
            <a:r>
              <a:rPr lang="cs-CZ" b="1" dirty="0" err="1" smtClean="0">
                <a:latin typeface="Calibri" pitchFamily="34" charset="0"/>
                <a:hlinkClick r:id="rId2"/>
              </a:rPr>
              <a:t>adehade.cz</a:t>
            </a:r>
            <a:r>
              <a:rPr lang="cs-CZ" b="1" dirty="0" smtClean="0">
                <a:latin typeface="Calibri" pitchFamily="34" charset="0"/>
                <a:hlinkClick r:id="rId2"/>
              </a:rPr>
              <a:t>/</a:t>
            </a:r>
            <a:endParaRPr lang="cs-CZ" b="1" dirty="0" smtClean="0">
              <a:latin typeface="Calibri" pitchFamily="34" charset="0"/>
            </a:endParaRPr>
          </a:p>
          <a:p>
            <a:endParaRPr lang="cs-CZ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cs-CZ" sz="3200" dirty="0" smtClean="0">
                <a:latin typeface="Arial Black" pitchFamily="34" charset="0"/>
              </a:rPr>
              <a:t>CHARAKTERISTICKÉ PROJEVY</a:t>
            </a:r>
            <a:endParaRPr lang="cs-CZ" sz="32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99715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cs-CZ" dirty="0" smtClean="0">
                <a:latin typeface="Arial Black" pitchFamily="34" charset="0"/>
              </a:rPr>
              <a:t>výkyvy </a:t>
            </a:r>
            <a:r>
              <a:rPr lang="cs-CZ" dirty="0" smtClean="0">
                <a:latin typeface="Arial Black" pitchFamily="34" charset="0"/>
              </a:rPr>
              <a:t>pozornosti</a:t>
            </a:r>
            <a:endParaRPr lang="cs-CZ" dirty="0" smtClean="0">
              <a:latin typeface="Arial Black" pitchFamily="34" charset="0"/>
            </a:endParaRPr>
          </a:p>
          <a:p>
            <a:pPr lvl="0"/>
            <a:r>
              <a:rPr lang="cs-CZ" dirty="0" smtClean="0">
                <a:latin typeface="Arial Black" pitchFamily="34" charset="0"/>
              </a:rPr>
              <a:t>impulzivní jednání, narazí-li na nesouhlas nebo </a:t>
            </a:r>
            <a:r>
              <a:rPr lang="cs-CZ" dirty="0" smtClean="0">
                <a:latin typeface="Arial Black" pitchFamily="34" charset="0"/>
              </a:rPr>
              <a:t>odmítnutí</a:t>
            </a:r>
            <a:endParaRPr lang="cs-CZ" dirty="0" smtClean="0">
              <a:latin typeface="Arial Black" pitchFamily="34" charset="0"/>
            </a:endParaRPr>
          </a:p>
          <a:p>
            <a:pPr lvl="0"/>
            <a:r>
              <a:rPr lang="cs-CZ" dirty="0" smtClean="0">
                <a:latin typeface="Arial Black" pitchFamily="34" charset="0"/>
              </a:rPr>
              <a:t>hyperaktivita</a:t>
            </a:r>
            <a:endParaRPr lang="cs-CZ" dirty="0" smtClean="0">
              <a:latin typeface="Arial Black" pitchFamily="34" charset="0"/>
            </a:endParaRPr>
          </a:p>
          <a:p>
            <a:pPr>
              <a:buFontTx/>
              <a:buChar char="-"/>
            </a:pPr>
            <a:r>
              <a:rPr lang="cs-CZ" dirty="0" smtClean="0">
                <a:latin typeface="Arial Black" pitchFamily="34" charset="0"/>
              </a:rPr>
              <a:t>PROJEVY JSOU TRVALÉ A VÁŽNÉ</a:t>
            </a:r>
          </a:p>
          <a:p>
            <a:pPr>
              <a:buFontTx/>
              <a:buChar char="-"/>
            </a:pPr>
            <a:endParaRPr lang="cs-CZ" dirty="0" smtClean="0">
              <a:latin typeface="Arial Black" pitchFamily="34" charset="0"/>
            </a:endParaRPr>
          </a:p>
          <a:p>
            <a:pPr>
              <a:buFontTx/>
              <a:buChar char="-"/>
            </a:pPr>
            <a:r>
              <a:rPr lang="cs-CZ" dirty="0" smtClean="0">
                <a:latin typeface="Arial Black" pitchFamily="34" charset="0"/>
              </a:rPr>
              <a:t>Syndromem ADHD či ADD trpí 4 -10% dětí (častěji u chlapců)</a:t>
            </a:r>
          </a:p>
          <a:p>
            <a:pPr>
              <a:buFontTx/>
              <a:buChar char="-"/>
            </a:pPr>
            <a:r>
              <a:rPr lang="cs-CZ" dirty="0" smtClean="0">
                <a:latin typeface="Arial Black" pitchFamily="34" charset="0"/>
              </a:rPr>
              <a:t>U cca 45% z nich se objevují zároveň specifické poruchy učení (LMD) – dyslexie, dysgrafie, dysortografie, dyskalkulie apod.</a:t>
            </a:r>
          </a:p>
          <a:p>
            <a:pPr>
              <a:buFontTx/>
              <a:buChar char="-"/>
            </a:pPr>
            <a:endParaRPr lang="cs-CZ" dirty="0" smtClean="0">
              <a:latin typeface="Arial Black" pitchFamily="34" charset="0"/>
            </a:endParaRPr>
          </a:p>
          <a:p>
            <a:pPr>
              <a:buNone/>
            </a:pPr>
            <a:r>
              <a:rPr lang="cs-CZ" sz="2800" dirty="0" smtClean="0">
                <a:solidFill>
                  <a:srgbClr val="0070C0"/>
                </a:solidFill>
                <a:latin typeface="Arial Black" pitchFamily="34" charset="0"/>
              </a:rPr>
              <a:t>VYSVĚTLI VÝŠE UVEDENÉ POJMY</a:t>
            </a:r>
            <a:endParaRPr lang="cs-CZ" sz="2800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cs-CZ" sz="3600" dirty="0" smtClean="0">
                <a:latin typeface="Arial Black" pitchFamily="34" charset="0"/>
              </a:rPr>
              <a:t>Konkrétní projevy ADD</a:t>
            </a:r>
            <a:endParaRPr lang="cs-CZ" sz="36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cs-CZ" sz="2000" b="1" dirty="0" smtClean="0">
                <a:latin typeface="Calibri" pitchFamily="34" charset="0"/>
              </a:rPr>
              <a:t>Má často potíže s udržením pozornosti na úkoly nebo činnosti při hře. Jeho pozornost snadno odvedou vnější </a:t>
            </a:r>
            <a:r>
              <a:rPr lang="cs-CZ" sz="2000" b="1" dirty="0" smtClean="0">
                <a:latin typeface="Calibri" pitchFamily="34" charset="0"/>
              </a:rPr>
              <a:t>podněty</a:t>
            </a:r>
          </a:p>
          <a:p>
            <a:pPr>
              <a:lnSpc>
                <a:spcPct val="120000"/>
              </a:lnSpc>
            </a:pPr>
            <a:r>
              <a:rPr lang="cs-CZ" sz="2000" b="1" dirty="0" smtClean="0">
                <a:latin typeface="Calibri" pitchFamily="34" charset="0"/>
              </a:rPr>
              <a:t>Často není schopen věnovat bližší pozornost detailům nebo z nedbalosti dělá chyby ve školních úlohách, v práci nebo při jiných činnostech</a:t>
            </a:r>
            <a:r>
              <a:rPr lang="cs-CZ" sz="2000" b="1" dirty="0" smtClean="0">
                <a:latin typeface="Calibri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cs-CZ" sz="2000" b="1" dirty="0" smtClean="0">
                <a:latin typeface="Calibri" pitchFamily="34" charset="0"/>
              </a:rPr>
              <a:t>Když na něj mluvíte přímo, často se zdá, že neposlouchá. </a:t>
            </a:r>
            <a:endParaRPr lang="cs-CZ" sz="2000" b="1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2000" b="1" dirty="0" smtClean="0">
                <a:latin typeface="Calibri" pitchFamily="34" charset="0"/>
              </a:rPr>
              <a:t>Často nedodržuje pokyny a nedokáže dokončit školní úlohy, domácí práce nebo úkoly na pracovišti (nikoliv díky úmyslnému odporu nebo neschopnosti porozumět pokynům</a:t>
            </a:r>
            <a:r>
              <a:rPr lang="cs-CZ" sz="2000" b="1" dirty="0" smtClean="0">
                <a:latin typeface="Calibri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cs-CZ" sz="2000" b="1" dirty="0" smtClean="0">
                <a:latin typeface="Calibri" pitchFamily="34" charset="0"/>
              </a:rPr>
              <a:t>Má často potíže s organizováním úkolů a činností</a:t>
            </a:r>
            <a:r>
              <a:rPr lang="cs-CZ" sz="2000" b="1" dirty="0" smtClean="0">
                <a:latin typeface="Calibri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cs-CZ" sz="2000" b="1" dirty="0" smtClean="0">
                <a:latin typeface="Calibri" pitchFamily="34" charset="0"/>
              </a:rPr>
              <a:t>Často ztrácí věci, které jsou nezbytné pro úkoly nebo činnosti (např. hračky, zadání školních úloh, tužky, knihy nebo nástroje</a:t>
            </a:r>
            <a:r>
              <a:rPr lang="cs-CZ" sz="2000" b="1" dirty="0" smtClean="0">
                <a:latin typeface="Calibri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cs-CZ" sz="2000" b="1" dirty="0" smtClean="0">
                <a:latin typeface="Calibri" pitchFamily="34" charset="0"/>
              </a:rPr>
              <a:t>Během denních činností často zapomíná. </a:t>
            </a:r>
            <a:endParaRPr lang="cs-CZ" sz="2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cs-CZ" sz="3600" dirty="0" smtClean="0">
                <a:latin typeface="Arial Black" pitchFamily="34" charset="0"/>
              </a:rPr>
              <a:t>KONKRÉTNÍ PROJEVY ADHD</a:t>
            </a:r>
            <a:endParaRPr lang="cs-CZ" sz="3600" dirty="0">
              <a:latin typeface="Arial Black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latin typeface="Calibri" pitchFamily="34" charset="0"/>
              </a:rPr>
              <a:t>Často si hraje s rukama nebo s nohama nebo se vrtí na sedadle</a:t>
            </a:r>
            <a:r>
              <a:rPr lang="pt-BR" sz="2000" b="1" dirty="0" smtClean="0">
                <a:latin typeface="Calibri" pitchFamily="34" charset="0"/>
              </a:rPr>
              <a:t>.</a:t>
            </a:r>
            <a:endParaRPr lang="cs-CZ" sz="2000" b="1" dirty="0" smtClean="0">
              <a:latin typeface="Calibri" pitchFamily="34" charset="0"/>
            </a:endParaRPr>
          </a:p>
          <a:p>
            <a:r>
              <a:rPr lang="cs-CZ" sz="2000" b="1" dirty="0" smtClean="0">
                <a:latin typeface="Calibri" pitchFamily="34" charset="0"/>
              </a:rPr>
              <a:t>Často odchází z místa ve třídě nebo v jiných situacích, při kterých se očekává sezení. </a:t>
            </a:r>
            <a:endParaRPr lang="cs-CZ" sz="2000" b="1" dirty="0" smtClean="0">
              <a:latin typeface="Calibri" pitchFamily="34" charset="0"/>
            </a:endParaRPr>
          </a:p>
          <a:p>
            <a:r>
              <a:rPr lang="cs-CZ" sz="2000" b="1" dirty="0" smtClean="0">
                <a:latin typeface="Calibri" pitchFamily="34" charset="0"/>
              </a:rPr>
              <a:t>Často nadměrné běhá nebo leze do výšek v nevhodných situacích (u dospívajících nebo dospělých to může být omezeno na subjektivní pocity neklidu, roztěkanosti). </a:t>
            </a:r>
            <a:endParaRPr lang="cs-CZ" sz="2000" b="1" dirty="0" smtClean="0">
              <a:latin typeface="Calibri" pitchFamily="34" charset="0"/>
            </a:endParaRPr>
          </a:p>
          <a:p>
            <a:r>
              <a:rPr lang="cs-CZ" sz="2000" b="1" dirty="0" smtClean="0">
                <a:latin typeface="Calibri" pitchFamily="34" charset="0"/>
              </a:rPr>
              <a:t>Často má potíže hrát si nebo se potichu zabývat volnočasovými aktivitami. </a:t>
            </a:r>
            <a:endParaRPr lang="cs-CZ" sz="2000" b="1" dirty="0" smtClean="0">
              <a:latin typeface="Calibri" pitchFamily="34" charset="0"/>
            </a:endParaRPr>
          </a:p>
          <a:p>
            <a:r>
              <a:rPr lang="cs-CZ" sz="2000" b="1" dirty="0" smtClean="0">
                <a:latin typeface="Calibri" pitchFamily="34" charset="0"/>
              </a:rPr>
              <a:t>Často se zdá, jakoby byl neustále v pohybu nebo „poháněn motorem“. </a:t>
            </a:r>
            <a:endParaRPr lang="cs-CZ" sz="2000" b="1" dirty="0" smtClean="0">
              <a:latin typeface="Calibri" pitchFamily="34" charset="0"/>
            </a:endParaRPr>
          </a:p>
          <a:p>
            <a:r>
              <a:rPr lang="cs-CZ" sz="2000" b="1" dirty="0" smtClean="0">
                <a:latin typeface="Calibri" pitchFamily="34" charset="0"/>
              </a:rPr>
              <a:t>Často nadměrně mluví, vyhrkává odpovědi ještě před dokončením dotazu, přerušuje nebo vyrušuje druhé. </a:t>
            </a:r>
            <a:endParaRPr lang="cs-CZ" sz="2000" b="1" dirty="0" smtClean="0">
              <a:latin typeface="Calibri" pitchFamily="34" charset="0"/>
            </a:endParaRPr>
          </a:p>
          <a:p>
            <a:r>
              <a:rPr lang="cs-CZ" sz="2000" b="1" dirty="0" smtClean="0">
                <a:latin typeface="Calibri" pitchFamily="34" charset="0"/>
              </a:rPr>
              <a:t>Často má potíže s </a:t>
            </a:r>
            <a:r>
              <a:rPr lang="cs-CZ" sz="2000" b="1" dirty="0" smtClean="0">
                <a:latin typeface="Calibri" pitchFamily="34" charset="0"/>
              </a:rPr>
              <a:t>čekáním, </a:t>
            </a:r>
            <a:r>
              <a:rPr lang="cs-CZ" sz="2000" b="1" dirty="0" smtClean="0">
                <a:latin typeface="Calibri" pitchFamily="34" charset="0"/>
              </a:rPr>
              <a:t>až přijde na řadu.</a:t>
            </a:r>
            <a:endParaRPr lang="cs-CZ" sz="20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cs-CZ" sz="2000" b="1" dirty="0" smtClean="0">
                <a:latin typeface="Calibri" pitchFamily="34" charset="0"/>
              </a:rPr>
              <a:t>+ PŘÍZNAKY ADD</a:t>
            </a:r>
            <a:endParaRPr lang="cs-CZ" sz="2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</TotalTime>
  <Words>570</Words>
  <Application>Microsoft Office PowerPoint</Application>
  <PresentationFormat>Předvádění na obrazovce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Arkýř</vt:lpstr>
      <vt:lpstr>Diagnostika výchovných problémů    PREVENCE, ZJIŠTOVÁNÍ A ŘEŠENÍ VÝCHOVNÝCH PROBLÉMŮ </vt:lpstr>
      <vt:lpstr>DĚTSTVÍ</vt:lpstr>
      <vt:lpstr>CO SE DÍTĚ UČÍ</vt:lpstr>
      <vt:lpstr>RIZIKA OVLIVŇUJÍCÍ  VÝVOJ DÍTĚTE</vt:lpstr>
      <vt:lpstr>Specifické poruchy chování adhd, add</vt:lpstr>
      <vt:lpstr>KDY A PROČ  PROBLÉM VZNIKÁ</vt:lpstr>
      <vt:lpstr>CHARAKTERISTICKÉ PROJEVY</vt:lpstr>
      <vt:lpstr>Konkrétní projevy ADD</vt:lpstr>
      <vt:lpstr>KONKRÉTNÍ PROJEVY ADHD</vt:lpstr>
      <vt:lpstr>FORMY CHOVÁNÍ</vt:lpstr>
      <vt:lpstr>INSPIRACE NA TÁBOR</vt:lpstr>
      <vt:lpstr>Snímek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Diagnostika výchovných problémů    PREVENCE, ZJIŠTOVÁNÍ A ŘEŠENÍ VÝCHOVNÝCH PROBLÉMŮ</dc:title>
  <dc:creator>Ivetka</dc:creator>
  <cp:lastModifiedBy>Ivetka</cp:lastModifiedBy>
  <cp:revision>14</cp:revision>
  <dcterms:created xsi:type="dcterms:W3CDTF">2013-04-20T08:38:43Z</dcterms:created>
  <dcterms:modified xsi:type="dcterms:W3CDTF">2013-04-20T10:59:06Z</dcterms:modified>
</cp:coreProperties>
</file>