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D6223-7D37-4AA4-936C-2119F0A3194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92E387CC-41E9-42C0-A36F-1F5BEB9496C4}">
      <dgm:prSet phldrT="[Текст]"/>
      <dgm:spPr/>
      <dgm:t>
        <a:bodyPr/>
        <a:lstStyle/>
        <a:p>
          <a:r>
            <a:rPr lang="ru-RU" dirty="0"/>
            <a:t>Проблема</a:t>
          </a:r>
        </a:p>
      </dgm:t>
    </dgm:pt>
    <dgm:pt modelId="{51AF4378-9514-4258-824C-7352D4F47D0D}" type="parTrans" cxnId="{116E9C34-3186-4254-835A-34181BF01BA7}">
      <dgm:prSet/>
      <dgm:spPr/>
      <dgm:t>
        <a:bodyPr/>
        <a:lstStyle/>
        <a:p>
          <a:endParaRPr lang="ru-RU"/>
        </a:p>
      </dgm:t>
    </dgm:pt>
    <dgm:pt modelId="{C036BC6B-C730-4DC5-866E-D859E942DFA6}" type="sibTrans" cxnId="{116E9C34-3186-4254-835A-34181BF01BA7}">
      <dgm:prSet/>
      <dgm:spPr/>
      <dgm:t>
        <a:bodyPr/>
        <a:lstStyle/>
        <a:p>
          <a:endParaRPr lang="ru-RU"/>
        </a:p>
      </dgm:t>
    </dgm:pt>
    <dgm:pt modelId="{9AD87A06-27CB-487B-B875-820730680BDF}">
      <dgm:prSet phldrT="[Текст]"/>
      <dgm:spPr/>
      <dgm:t>
        <a:bodyPr/>
        <a:lstStyle/>
        <a:p>
          <a:r>
            <a:rPr lang="ru-RU" dirty="0"/>
            <a:t>Результат естественных факторов</a:t>
          </a:r>
        </a:p>
      </dgm:t>
    </dgm:pt>
    <dgm:pt modelId="{35CDCB16-E550-4B79-A161-E07085D9B676}" type="parTrans" cxnId="{C727B86A-3B98-4186-9432-0D17FE6A7366}">
      <dgm:prSet/>
      <dgm:spPr/>
      <dgm:t>
        <a:bodyPr/>
        <a:lstStyle/>
        <a:p>
          <a:endParaRPr lang="ru-RU"/>
        </a:p>
      </dgm:t>
    </dgm:pt>
    <dgm:pt modelId="{0E7900EC-8E0D-4451-87C1-8BCB72DAA166}" type="sibTrans" cxnId="{C727B86A-3B98-4186-9432-0D17FE6A7366}">
      <dgm:prSet/>
      <dgm:spPr/>
      <dgm:t>
        <a:bodyPr/>
        <a:lstStyle/>
        <a:p>
          <a:endParaRPr lang="ru-RU"/>
        </a:p>
      </dgm:t>
    </dgm:pt>
    <dgm:pt modelId="{6962B63B-D7F5-4C00-A4D0-054CF25CE2F6}">
      <dgm:prSet phldrT="[Текст]"/>
      <dgm:spPr/>
      <dgm:t>
        <a:bodyPr/>
        <a:lstStyle/>
        <a:p>
          <a:r>
            <a:rPr lang="ru-RU" dirty="0"/>
            <a:t>Результат устройства процессов</a:t>
          </a:r>
        </a:p>
      </dgm:t>
    </dgm:pt>
    <dgm:pt modelId="{F3254357-4039-428A-9686-5EECC132987F}" type="parTrans" cxnId="{263F2B5D-0798-4F33-8FF0-9540502C8586}">
      <dgm:prSet/>
      <dgm:spPr/>
      <dgm:t>
        <a:bodyPr/>
        <a:lstStyle/>
        <a:p>
          <a:endParaRPr lang="ru-RU"/>
        </a:p>
      </dgm:t>
    </dgm:pt>
    <dgm:pt modelId="{1F26335E-3E71-4B55-896F-8C5B6CCFC6B9}" type="sibTrans" cxnId="{263F2B5D-0798-4F33-8FF0-9540502C8586}">
      <dgm:prSet/>
      <dgm:spPr/>
      <dgm:t>
        <a:bodyPr/>
        <a:lstStyle/>
        <a:p>
          <a:endParaRPr lang="ru-RU"/>
        </a:p>
      </dgm:t>
    </dgm:pt>
    <dgm:pt modelId="{60A3F18E-BCDA-494F-8F7A-E17D227741EF}" type="pres">
      <dgm:prSet presAssocID="{E90D6223-7D37-4AA4-936C-2119F0A319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76B4EA5-B74A-4662-8B00-C5E5F4442ECA}" type="pres">
      <dgm:prSet presAssocID="{92E387CC-41E9-42C0-A36F-1F5BEB9496C4}" presName="root1" presStyleCnt="0"/>
      <dgm:spPr/>
    </dgm:pt>
    <dgm:pt modelId="{11010FC7-40A1-4F85-98A8-3873B917AB0D}" type="pres">
      <dgm:prSet presAssocID="{92E387CC-41E9-42C0-A36F-1F5BEB9496C4}" presName="LevelOneTextNode" presStyleLbl="node0" presStyleIdx="0" presStyleCnt="1">
        <dgm:presLayoutVars>
          <dgm:chPref val="3"/>
        </dgm:presLayoutVars>
      </dgm:prSet>
      <dgm:spPr/>
    </dgm:pt>
    <dgm:pt modelId="{566E237A-2459-43E6-B73F-3B429532A4E2}" type="pres">
      <dgm:prSet presAssocID="{92E387CC-41E9-42C0-A36F-1F5BEB9496C4}" presName="level2hierChild" presStyleCnt="0"/>
      <dgm:spPr/>
    </dgm:pt>
    <dgm:pt modelId="{8DDC2847-ABB5-4298-AE07-A076D8026A96}" type="pres">
      <dgm:prSet presAssocID="{35CDCB16-E550-4B79-A161-E07085D9B676}" presName="conn2-1" presStyleLbl="parChTrans1D2" presStyleIdx="0" presStyleCnt="2"/>
      <dgm:spPr/>
    </dgm:pt>
    <dgm:pt modelId="{BC221592-7297-42AD-9E82-DC549305833A}" type="pres">
      <dgm:prSet presAssocID="{35CDCB16-E550-4B79-A161-E07085D9B676}" presName="connTx" presStyleLbl="parChTrans1D2" presStyleIdx="0" presStyleCnt="2"/>
      <dgm:spPr/>
    </dgm:pt>
    <dgm:pt modelId="{ADD59C6E-BB5C-4CD0-BC30-9478ABD7FCA9}" type="pres">
      <dgm:prSet presAssocID="{9AD87A06-27CB-487B-B875-820730680BDF}" presName="root2" presStyleCnt="0"/>
      <dgm:spPr/>
    </dgm:pt>
    <dgm:pt modelId="{03A1171E-A518-4B21-ADB0-29C8572D065C}" type="pres">
      <dgm:prSet presAssocID="{9AD87A06-27CB-487B-B875-820730680BDF}" presName="LevelTwoTextNode" presStyleLbl="node2" presStyleIdx="0" presStyleCnt="2">
        <dgm:presLayoutVars>
          <dgm:chPref val="3"/>
        </dgm:presLayoutVars>
      </dgm:prSet>
      <dgm:spPr/>
    </dgm:pt>
    <dgm:pt modelId="{F4C8D8AC-5523-44F3-8764-49B1F625DE82}" type="pres">
      <dgm:prSet presAssocID="{9AD87A06-27CB-487B-B875-820730680BDF}" presName="level3hierChild" presStyleCnt="0"/>
      <dgm:spPr/>
    </dgm:pt>
    <dgm:pt modelId="{B3DC2CE6-4C70-4173-9C76-1BB798F564D8}" type="pres">
      <dgm:prSet presAssocID="{F3254357-4039-428A-9686-5EECC132987F}" presName="conn2-1" presStyleLbl="parChTrans1D2" presStyleIdx="1" presStyleCnt="2"/>
      <dgm:spPr/>
    </dgm:pt>
    <dgm:pt modelId="{D5B2A708-A245-41FF-AF48-AC62D58BAD35}" type="pres">
      <dgm:prSet presAssocID="{F3254357-4039-428A-9686-5EECC132987F}" presName="connTx" presStyleLbl="parChTrans1D2" presStyleIdx="1" presStyleCnt="2"/>
      <dgm:spPr/>
    </dgm:pt>
    <dgm:pt modelId="{3CD1C2D6-2665-4ECC-9AC0-7A54EA039B5A}" type="pres">
      <dgm:prSet presAssocID="{6962B63B-D7F5-4C00-A4D0-054CF25CE2F6}" presName="root2" presStyleCnt="0"/>
      <dgm:spPr/>
    </dgm:pt>
    <dgm:pt modelId="{4A3E2DC6-7600-491F-9611-38304634DE42}" type="pres">
      <dgm:prSet presAssocID="{6962B63B-D7F5-4C00-A4D0-054CF25CE2F6}" presName="LevelTwoTextNode" presStyleLbl="node2" presStyleIdx="1" presStyleCnt="2">
        <dgm:presLayoutVars>
          <dgm:chPref val="3"/>
        </dgm:presLayoutVars>
      </dgm:prSet>
      <dgm:spPr/>
    </dgm:pt>
    <dgm:pt modelId="{D6F5798F-50E5-4A3B-8842-0016C58518F2}" type="pres">
      <dgm:prSet presAssocID="{6962B63B-D7F5-4C00-A4D0-054CF25CE2F6}" presName="level3hierChild" presStyleCnt="0"/>
      <dgm:spPr/>
    </dgm:pt>
  </dgm:ptLst>
  <dgm:cxnLst>
    <dgm:cxn modelId="{A5871510-6327-4623-9A77-AE089ECB1A89}" type="presOf" srcId="{F3254357-4039-428A-9686-5EECC132987F}" destId="{D5B2A708-A245-41FF-AF48-AC62D58BAD35}" srcOrd="1" destOrd="0" presId="urn:microsoft.com/office/officeart/2008/layout/HorizontalMultiLevelHierarchy"/>
    <dgm:cxn modelId="{ACD2A42D-339C-4A53-AB84-3AFB08614190}" type="presOf" srcId="{35CDCB16-E550-4B79-A161-E07085D9B676}" destId="{8DDC2847-ABB5-4298-AE07-A076D8026A96}" srcOrd="0" destOrd="0" presId="urn:microsoft.com/office/officeart/2008/layout/HorizontalMultiLevelHierarchy"/>
    <dgm:cxn modelId="{7185FF33-9BB9-4BF6-9E3B-D73D4B79B836}" type="presOf" srcId="{35CDCB16-E550-4B79-A161-E07085D9B676}" destId="{BC221592-7297-42AD-9E82-DC549305833A}" srcOrd="1" destOrd="0" presId="urn:microsoft.com/office/officeart/2008/layout/HorizontalMultiLevelHierarchy"/>
    <dgm:cxn modelId="{116E9C34-3186-4254-835A-34181BF01BA7}" srcId="{E90D6223-7D37-4AA4-936C-2119F0A31942}" destId="{92E387CC-41E9-42C0-A36F-1F5BEB9496C4}" srcOrd="0" destOrd="0" parTransId="{51AF4378-9514-4258-824C-7352D4F47D0D}" sibTransId="{C036BC6B-C730-4DC5-866E-D859E942DFA6}"/>
    <dgm:cxn modelId="{263F2B5D-0798-4F33-8FF0-9540502C8586}" srcId="{92E387CC-41E9-42C0-A36F-1F5BEB9496C4}" destId="{6962B63B-D7F5-4C00-A4D0-054CF25CE2F6}" srcOrd="1" destOrd="0" parTransId="{F3254357-4039-428A-9686-5EECC132987F}" sibTransId="{1F26335E-3E71-4B55-896F-8C5B6CCFC6B9}"/>
    <dgm:cxn modelId="{C727B86A-3B98-4186-9432-0D17FE6A7366}" srcId="{92E387CC-41E9-42C0-A36F-1F5BEB9496C4}" destId="{9AD87A06-27CB-487B-B875-820730680BDF}" srcOrd="0" destOrd="0" parTransId="{35CDCB16-E550-4B79-A161-E07085D9B676}" sibTransId="{0E7900EC-8E0D-4451-87C1-8BCB72DAA166}"/>
    <dgm:cxn modelId="{5EB7B954-7D17-4472-B918-FBA2B0CE7458}" type="presOf" srcId="{92E387CC-41E9-42C0-A36F-1F5BEB9496C4}" destId="{11010FC7-40A1-4F85-98A8-3873B917AB0D}" srcOrd="0" destOrd="0" presId="urn:microsoft.com/office/officeart/2008/layout/HorizontalMultiLevelHierarchy"/>
    <dgm:cxn modelId="{120CC68C-B10A-43A9-9719-3D8D9EC298D6}" type="presOf" srcId="{E90D6223-7D37-4AA4-936C-2119F0A31942}" destId="{60A3F18E-BCDA-494F-8F7A-E17D227741EF}" srcOrd="0" destOrd="0" presId="urn:microsoft.com/office/officeart/2008/layout/HorizontalMultiLevelHierarchy"/>
    <dgm:cxn modelId="{88CF7398-87C0-41CA-A704-7BB052F8B5D6}" type="presOf" srcId="{6962B63B-D7F5-4C00-A4D0-054CF25CE2F6}" destId="{4A3E2DC6-7600-491F-9611-38304634DE42}" srcOrd="0" destOrd="0" presId="urn:microsoft.com/office/officeart/2008/layout/HorizontalMultiLevelHierarchy"/>
    <dgm:cxn modelId="{8B6B95B8-048D-464A-BDFA-E3A9186EB259}" type="presOf" srcId="{9AD87A06-27CB-487B-B875-820730680BDF}" destId="{03A1171E-A518-4B21-ADB0-29C8572D065C}" srcOrd="0" destOrd="0" presId="urn:microsoft.com/office/officeart/2008/layout/HorizontalMultiLevelHierarchy"/>
    <dgm:cxn modelId="{AC78A9E2-8AFB-4104-A7A8-B55DBA4D049C}" type="presOf" srcId="{F3254357-4039-428A-9686-5EECC132987F}" destId="{B3DC2CE6-4C70-4173-9C76-1BB798F564D8}" srcOrd="0" destOrd="0" presId="urn:microsoft.com/office/officeart/2008/layout/HorizontalMultiLevelHierarchy"/>
    <dgm:cxn modelId="{D6A72490-D3A0-4A28-995C-2F20B0461443}" type="presParOf" srcId="{60A3F18E-BCDA-494F-8F7A-E17D227741EF}" destId="{776B4EA5-B74A-4662-8B00-C5E5F4442ECA}" srcOrd="0" destOrd="0" presId="urn:microsoft.com/office/officeart/2008/layout/HorizontalMultiLevelHierarchy"/>
    <dgm:cxn modelId="{CAFCC574-B9F6-4454-9A0E-B0144BE294D4}" type="presParOf" srcId="{776B4EA5-B74A-4662-8B00-C5E5F4442ECA}" destId="{11010FC7-40A1-4F85-98A8-3873B917AB0D}" srcOrd="0" destOrd="0" presId="urn:microsoft.com/office/officeart/2008/layout/HorizontalMultiLevelHierarchy"/>
    <dgm:cxn modelId="{DC94C9FA-6AB3-411B-96C3-AEDE4BA07F5A}" type="presParOf" srcId="{776B4EA5-B74A-4662-8B00-C5E5F4442ECA}" destId="{566E237A-2459-43E6-B73F-3B429532A4E2}" srcOrd="1" destOrd="0" presId="urn:microsoft.com/office/officeart/2008/layout/HorizontalMultiLevelHierarchy"/>
    <dgm:cxn modelId="{347E715E-7019-4964-AED3-FB274EF081DA}" type="presParOf" srcId="{566E237A-2459-43E6-B73F-3B429532A4E2}" destId="{8DDC2847-ABB5-4298-AE07-A076D8026A96}" srcOrd="0" destOrd="0" presId="urn:microsoft.com/office/officeart/2008/layout/HorizontalMultiLevelHierarchy"/>
    <dgm:cxn modelId="{46C82976-B4CE-471A-B190-6B3A9D4F43F5}" type="presParOf" srcId="{8DDC2847-ABB5-4298-AE07-A076D8026A96}" destId="{BC221592-7297-42AD-9E82-DC549305833A}" srcOrd="0" destOrd="0" presId="urn:microsoft.com/office/officeart/2008/layout/HorizontalMultiLevelHierarchy"/>
    <dgm:cxn modelId="{D78909B1-51AC-42BF-B96B-477134ECF32A}" type="presParOf" srcId="{566E237A-2459-43E6-B73F-3B429532A4E2}" destId="{ADD59C6E-BB5C-4CD0-BC30-9478ABD7FCA9}" srcOrd="1" destOrd="0" presId="urn:microsoft.com/office/officeart/2008/layout/HorizontalMultiLevelHierarchy"/>
    <dgm:cxn modelId="{F8F274B7-81BC-4524-9D79-898FEEA39D1B}" type="presParOf" srcId="{ADD59C6E-BB5C-4CD0-BC30-9478ABD7FCA9}" destId="{03A1171E-A518-4B21-ADB0-29C8572D065C}" srcOrd="0" destOrd="0" presId="urn:microsoft.com/office/officeart/2008/layout/HorizontalMultiLevelHierarchy"/>
    <dgm:cxn modelId="{9ED9D7D6-59F3-4CDE-A1D1-23CD5C1267D4}" type="presParOf" srcId="{ADD59C6E-BB5C-4CD0-BC30-9478ABD7FCA9}" destId="{F4C8D8AC-5523-44F3-8764-49B1F625DE82}" srcOrd="1" destOrd="0" presId="urn:microsoft.com/office/officeart/2008/layout/HorizontalMultiLevelHierarchy"/>
    <dgm:cxn modelId="{5CA8BDFE-CBA4-4FDA-9333-C8CC8C1DCA63}" type="presParOf" srcId="{566E237A-2459-43E6-B73F-3B429532A4E2}" destId="{B3DC2CE6-4C70-4173-9C76-1BB798F564D8}" srcOrd="2" destOrd="0" presId="urn:microsoft.com/office/officeart/2008/layout/HorizontalMultiLevelHierarchy"/>
    <dgm:cxn modelId="{F70B124B-07AB-4CA7-84A1-5CCB741C32D6}" type="presParOf" srcId="{B3DC2CE6-4C70-4173-9C76-1BB798F564D8}" destId="{D5B2A708-A245-41FF-AF48-AC62D58BAD35}" srcOrd="0" destOrd="0" presId="urn:microsoft.com/office/officeart/2008/layout/HorizontalMultiLevelHierarchy"/>
    <dgm:cxn modelId="{BC8B8E1A-8D4C-47A4-8C1F-871B0604469C}" type="presParOf" srcId="{566E237A-2459-43E6-B73F-3B429532A4E2}" destId="{3CD1C2D6-2665-4ECC-9AC0-7A54EA039B5A}" srcOrd="3" destOrd="0" presId="urn:microsoft.com/office/officeart/2008/layout/HorizontalMultiLevelHierarchy"/>
    <dgm:cxn modelId="{2876E86F-4609-44EE-831A-432EF045FB32}" type="presParOf" srcId="{3CD1C2D6-2665-4ECC-9AC0-7A54EA039B5A}" destId="{4A3E2DC6-7600-491F-9611-38304634DE42}" srcOrd="0" destOrd="0" presId="urn:microsoft.com/office/officeart/2008/layout/HorizontalMultiLevelHierarchy"/>
    <dgm:cxn modelId="{9F046AF3-646D-4D09-AE58-A1D0F40987E4}" type="presParOf" srcId="{3CD1C2D6-2665-4ECC-9AC0-7A54EA039B5A}" destId="{D6F5798F-50E5-4A3B-8842-0016C58518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B45A7-D810-4C85-A3D6-3A785F604AA1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4A97E37F-6EAB-4D99-9DDC-5180792D2474}">
      <dgm:prSet phldrT="[Текст]"/>
      <dgm:spPr/>
      <dgm:t>
        <a:bodyPr/>
        <a:lstStyle/>
        <a:p>
          <a:r>
            <a:rPr lang="ru-RU" dirty="0"/>
            <a:t>Сезонный фактор (естественный фактор)</a:t>
          </a:r>
        </a:p>
      </dgm:t>
    </dgm:pt>
    <dgm:pt modelId="{B9D1E344-9C24-4737-9A21-168A2DE4DFFC}" type="parTrans" cxnId="{5F9055D5-5C48-4C2A-8EE4-72D463D13083}">
      <dgm:prSet/>
      <dgm:spPr/>
      <dgm:t>
        <a:bodyPr/>
        <a:lstStyle/>
        <a:p>
          <a:endParaRPr lang="ru-RU"/>
        </a:p>
      </dgm:t>
    </dgm:pt>
    <dgm:pt modelId="{41CA8BC2-9C89-4976-AE7C-083F54ABF34F}" type="sibTrans" cxnId="{5F9055D5-5C48-4C2A-8EE4-72D463D13083}">
      <dgm:prSet/>
      <dgm:spPr/>
      <dgm:t>
        <a:bodyPr/>
        <a:lstStyle/>
        <a:p>
          <a:endParaRPr lang="ru-RU"/>
        </a:p>
      </dgm:t>
    </dgm:pt>
    <dgm:pt modelId="{CD048EA6-77C4-44AF-921C-7BEC94786AC9}">
      <dgm:prSet phldrT="[Текст]"/>
      <dgm:spPr/>
      <dgm:t>
        <a:bodyPr/>
        <a:lstStyle/>
        <a:p>
          <a:r>
            <a:rPr lang="ru-RU" dirty="0"/>
            <a:t>Провал по просрочке произошел в летние месяцы (июль, август, сентябрь) по сравнению с весенними (апрель, май, июнь)</a:t>
          </a:r>
        </a:p>
      </dgm:t>
    </dgm:pt>
    <dgm:pt modelId="{0AE26C5E-83DA-41B7-9883-3D897402DC4A}" type="parTrans" cxnId="{9639EBB5-5BF5-48B2-A800-25D487D2EE19}">
      <dgm:prSet/>
      <dgm:spPr/>
      <dgm:t>
        <a:bodyPr/>
        <a:lstStyle/>
        <a:p>
          <a:endParaRPr lang="ru-RU"/>
        </a:p>
      </dgm:t>
    </dgm:pt>
    <dgm:pt modelId="{823092AF-DDAE-406E-B07E-49B51224B217}" type="sibTrans" cxnId="{9639EBB5-5BF5-48B2-A800-25D487D2EE19}">
      <dgm:prSet/>
      <dgm:spPr/>
      <dgm:t>
        <a:bodyPr/>
        <a:lstStyle/>
        <a:p>
          <a:endParaRPr lang="ru-RU"/>
        </a:p>
      </dgm:t>
    </dgm:pt>
    <dgm:pt modelId="{F72E7343-DAD3-41DC-B115-AE03F9F08A61}">
      <dgm:prSet phldrT="[Текст]"/>
      <dgm:spPr/>
      <dgm:t>
        <a:bodyPr/>
        <a:lstStyle/>
        <a:p>
          <a:r>
            <a:rPr lang="ru-RU" dirty="0"/>
            <a:t>На данные месяцы приходиться пик «отпускного сезон», что могло отразиться на увеличении кол-ва просрочек</a:t>
          </a:r>
        </a:p>
      </dgm:t>
    </dgm:pt>
    <dgm:pt modelId="{989D29D1-2493-412D-B875-184163193B33}" type="parTrans" cxnId="{CF7457DB-8CF3-4E97-AA3A-B70DA9BD5D3F}">
      <dgm:prSet/>
      <dgm:spPr/>
      <dgm:t>
        <a:bodyPr/>
        <a:lstStyle/>
        <a:p>
          <a:endParaRPr lang="ru-RU"/>
        </a:p>
      </dgm:t>
    </dgm:pt>
    <dgm:pt modelId="{555CFFB3-179F-47AD-ADFD-DF4D7DEFC073}" type="sibTrans" cxnId="{CF7457DB-8CF3-4E97-AA3A-B70DA9BD5D3F}">
      <dgm:prSet/>
      <dgm:spPr/>
      <dgm:t>
        <a:bodyPr/>
        <a:lstStyle/>
        <a:p>
          <a:endParaRPr lang="ru-RU"/>
        </a:p>
      </dgm:t>
    </dgm:pt>
    <dgm:pt modelId="{E3CFF55B-5905-482A-BFB7-E612C8B3D8C3}">
      <dgm:prSet phldrT="[Текст]"/>
      <dgm:spPr/>
      <dgm:t>
        <a:bodyPr/>
        <a:lstStyle/>
        <a:p>
          <a:r>
            <a:rPr lang="ru-RU" dirty="0"/>
            <a:t>Ухудшение экономической ситуации (естественный фактор)</a:t>
          </a:r>
        </a:p>
      </dgm:t>
    </dgm:pt>
    <dgm:pt modelId="{94F472B0-3CAE-42C1-85FD-F22745999BB6}" type="parTrans" cxnId="{4F620130-6917-4A88-BF4A-466B6BB42A78}">
      <dgm:prSet/>
      <dgm:spPr/>
      <dgm:t>
        <a:bodyPr/>
        <a:lstStyle/>
        <a:p>
          <a:endParaRPr lang="ru-RU"/>
        </a:p>
      </dgm:t>
    </dgm:pt>
    <dgm:pt modelId="{89E3ED6F-A440-45EB-B72B-F22CCA2CA4E8}" type="sibTrans" cxnId="{4F620130-6917-4A88-BF4A-466B6BB42A78}">
      <dgm:prSet/>
      <dgm:spPr/>
      <dgm:t>
        <a:bodyPr/>
        <a:lstStyle/>
        <a:p>
          <a:endParaRPr lang="ru-RU"/>
        </a:p>
      </dgm:t>
    </dgm:pt>
    <dgm:pt modelId="{0F8D865E-DB81-46DC-BAA9-2F11135B6827}">
      <dgm:prSet phldrT="[Текст]"/>
      <dgm:spPr/>
      <dgm:t>
        <a:bodyPr/>
        <a:lstStyle/>
        <a:p>
          <a:r>
            <a:rPr lang="ru-RU" dirty="0"/>
            <a:t>В связи с ухудшением экономической ситуации в стране увеличилось количество просрочек по кредитам </a:t>
          </a:r>
        </a:p>
      </dgm:t>
    </dgm:pt>
    <dgm:pt modelId="{F5C8647D-6D77-4BFE-B819-C95FD5DD7FD4}" type="parTrans" cxnId="{A3C98CF4-E2E6-44EC-B305-141484979EC7}">
      <dgm:prSet/>
      <dgm:spPr/>
      <dgm:t>
        <a:bodyPr/>
        <a:lstStyle/>
        <a:p>
          <a:endParaRPr lang="ru-RU"/>
        </a:p>
      </dgm:t>
    </dgm:pt>
    <dgm:pt modelId="{F75C2D72-9E61-4517-B808-C573B49DA8E1}" type="sibTrans" cxnId="{A3C98CF4-E2E6-44EC-B305-141484979EC7}">
      <dgm:prSet/>
      <dgm:spPr/>
      <dgm:t>
        <a:bodyPr/>
        <a:lstStyle/>
        <a:p>
          <a:endParaRPr lang="ru-RU"/>
        </a:p>
      </dgm:t>
    </dgm:pt>
    <dgm:pt modelId="{DCED91A2-D875-4C45-8E08-3B2282BE281D}">
      <dgm:prSet phldrT="[Текст]"/>
      <dgm:spPr/>
      <dgm:t>
        <a:bodyPr/>
        <a:lstStyle/>
        <a:p>
          <a:r>
            <a:rPr lang="ru-RU" dirty="0"/>
            <a:t>Технический сбой (устройство процессов)</a:t>
          </a:r>
        </a:p>
      </dgm:t>
    </dgm:pt>
    <dgm:pt modelId="{04158CFF-A6A3-4A4C-9F7B-45DDD1075C1B}" type="parTrans" cxnId="{34D6A908-CBD4-4165-933A-7DBBE1636F35}">
      <dgm:prSet/>
      <dgm:spPr/>
      <dgm:t>
        <a:bodyPr/>
        <a:lstStyle/>
        <a:p>
          <a:endParaRPr lang="ru-RU"/>
        </a:p>
      </dgm:t>
    </dgm:pt>
    <dgm:pt modelId="{A212A933-E806-4784-BAE0-18EA74916CCA}" type="sibTrans" cxnId="{34D6A908-CBD4-4165-933A-7DBBE1636F35}">
      <dgm:prSet/>
      <dgm:spPr/>
      <dgm:t>
        <a:bodyPr/>
        <a:lstStyle/>
        <a:p>
          <a:endParaRPr lang="ru-RU"/>
        </a:p>
      </dgm:t>
    </dgm:pt>
    <dgm:pt modelId="{51193709-412C-49F2-87A9-832F59525246}">
      <dgm:prSet phldrT="[Текст]"/>
      <dgm:spPr/>
      <dgm:t>
        <a:bodyPr/>
        <a:lstStyle/>
        <a:p>
          <a:r>
            <a:rPr lang="ru-RU" dirty="0"/>
            <a:t>В связи с отъездом на время отпуска части клиентов за границу, интернет-банкинг и приложение нашего банка не поддерживают работу в других странах</a:t>
          </a:r>
        </a:p>
      </dgm:t>
    </dgm:pt>
    <dgm:pt modelId="{54EECA1D-CF1A-4BFF-8C33-DFC7A6064363}" type="parTrans" cxnId="{6A971DCF-4F4A-494C-A215-8102EBB6396E}">
      <dgm:prSet/>
      <dgm:spPr/>
      <dgm:t>
        <a:bodyPr/>
        <a:lstStyle/>
        <a:p>
          <a:endParaRPr lang="ru-RU"/>
        </a:p>
      </dgm:t>
    </dgm:pt>
    <dgm:pt modelId="{E5D8BFD4-CBF9-45AA-ABB9-AB5FF63FAFF3}" type="sibTrans" cxnId="{6A971DCF-4F4A-494C-A215-8102EBB6396E}">
      <dgm:prSet/>
      <dgm:spPr/>
      <dgm:t>
        <a:bodyPr/>
        <a:lstStyle/>
        <a:p>
          <a:endParaRPr lang="ru-RU"/>
        </a:p>
      </dgm:t>
    </dgm:pt>
    <dgm:pt modelId="{1DE5951F-668D-4A6B-B1BC-51BCA944604D}">
      <dgm:prSet/>
      <dgm:spPr/>
      <dgm:t>
        <a:bodyPr/>
        <a:lstStyle/>
        <a:p>
          <a:r>
            <a:rPr lang="ru-RU" dirty="0"/>
            <a:t>В связи с плохой коммуникацией между отделами, часть данных по определенным клиентам была утеряна и не вошла в общий свод</a:t>
          </a:r>
        </a:p>
      </dgm:t>
    </dgm:pt>
    <dgm:pt modelId="{762BB0A2-B2F3-47B2-9333-043A3268B504}" type="parTrans" cxnId="{688C6A41-647E-4159-A113-847594AD5F77}">
      <dgm:prSet/>
      <dgm:spPr/>
      <dgm:t>
        <a:bodyPr/>
        <a:lstStyle/>
        <a:p>
          <a:endParaRPr lang="ru-RU"/>
        </a:p>
      </dgm:t>
    </dgm:pt>
    <dgm:pt modelId="{BF2CD0C0-E2DC-4DE4-B108-09D9E54399EB}" type="sibTrans" cxnId="{688C6A41-647E-4159-A113-847594AD5F77}">
      <dgm:prSet/>
      <dgm:spPr/>
      <dgm:t>
        <a:bodyPr/>
        <a:lstStyle/>
        <a:p>
          <a:endParaRPr lang="ru-RU"/>
        </a:p>
      </dgm:t>
    </dgm:pt>
    <dgm:pt modelId="{A40363E9-53D8-477D-9AFE-41505BF33C6A}">
      <dgm:prSet/>
      <dgm:spPr/>
      <dgm:t>
        <a:bodyPr/>
        <a:lstStyle/>
        <a:p>
          <a:r>
            <a:rPr lang="ru-RU" dirty="0"/>
            <a:t>Неточные, не обновленные, ошибочные, </a:t>
          </a:r>
          <a:r>
            <a:rPr lang="ru-RU" dirty="0" err="1"/>
            <a:t>недозалитые</a:t>
          </a:r>
          <a:r>
            <a:rPr lang="ru-RU" dirty="0"/>
            <a:t> данные (устройство процессов)</a:t>
          </a:r>
        </a:p>
      </dgm:t>
    </dgm:pt>
    <dgm:pt modelId="{5C378A49-F5A6-4227-AE4A-735156350349}" type="parTrans" cxnId="{E7B5FCAA-970B-44B7-899D-F980C48624EB}">
      <dgm:prSet/>
      <dgm:spPr/>
      <dgm:t>
        <a:bodyPr/>
        <a:lstStyle/>
        <a:p>
          <a:endParaRPr lang="ru-RU"/>
        </a:p>
      </dgm:t>
    </dgm:pt>
    <dgm:pt modelId="{77C7FBF4-F3DB-41B1-9290-AC6A82EF2E99}" type="sibTrans" cxnId="{E7B5FCAA-970B-44B7-899D-F980C48624EB}">
      <dgm:prSet/>
      <dgm:spPr/>
      <dgm:t>
        <a:bodyPr/>
        <a:lstStyle/>
        <a:p>
          <a:endParaRPr lang="ru-RU"/>
        </a:p>
      </dgm:t>
    </dgm:pt>
    <dgm:pt modelId="{036EBDCB-6EE5-4E04-A239-D50396F5DDA1}" type="pres">
      <dgm:prSet presAssocID="{8FEB45A7-D810-4C85-A3D6-3A785F604AA1}" presName="Name0" presStyleCnt="0">
        <dgm:presLayoutVars>
          <dgm:dir/>
          <dgm:animLvl val="lvl"/>
          <dgm:resizeHandles val="exact"/>
        </dgm:presLayoutVars>
      </dgm:prSet>
      <dgm:spPr/>
    </dgm:pt>
    <dgm:pt modelId="{29DBFC74-E78E-4E6A-8050-D84D802A491A}" type="pres">
      <dgm:prSet presAssocID="{4A97E37F-6EAB-4D99-9DDC-5180792D2474}" presName="linNode" presStyleCnt="0"/>
      <dgm:spPr/>
    </dgm:pt>
    <dgm:pt modelId="{DD229207-CE64-4E73-8DE9-970CD5E9E41A}" type="pres">
      <dgm:prSet presAssocID="{4A97E37F-6EAB-4D99-9DDC-5180792D247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CCB6BF8-8E37-4631-BB1D-45EC72431316}" type="pres">
      <dgm:prSet presAssocID="{4A97E37F-6EAB-4D99-9DDC-5180792D2474}" presName="descendantText" presStyleLbl="alignAccFollowNode1" presStyleIdx="0" presStyleCnt="4">
        <dgm:presLayoutVars>
          <dgm:bulletEnabled val="1"/>
        </dgm:presLayoutVars>
      </dgm:prSet>
      <dgm:spPr/>
    </dgm:pt>
    <dgm:pt modelId="{DD940522-8EAC-4D26-951F-1C2937A44733}" type="pres">
      <dgm:prSet presAssocID="{41CA8BC2-9C89-4976-AE7C-083F54ABF34F}" presName="sp" presStyleCnt="0"/>
      <dgm:spPr/>
    </dgm:pt>
    <dgm:pt modelId="{79A79B9F-AC92-4B6E-818D-8CE2B168E62F}" type="pres">
      <dgm:prSet presAssocID="{E3CFF55B-5905-482A-BFB7-E612C8B3D8C3}" presName="linNode" presStyleCnt="0"/>
      <dgm:spPr/>
    </dgm:pt>
    <dgm:pt modelId="{82197D92-EA88-41C7-AAD9-88298B867396}" type="pres">
      <dgm:prSet presAssocID="{E3CFF55B-5905-482A-BFB7-E612C8B3D8C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6815DD6-01FC-4B77-AB21-651F0665DDF5}" type="pres">
      <dgm:prSet presAssocID="{E3CFF55B-5905-482A-BFB7-E612C8B3D8C3}" presName="descendantText" presStyleLbl="alignAccFollowNode1" presStyleIdx="1" presStyleCnt="4" custLinFactNeighborX="1113">
        <dgm:presLayoutVars>
          <dgm:bulletEnabled val="1"/>
        </dgm:presLayoutVars>
      </dgm:prSet>
      <dgm:spPr/>
    </dgm:pt>
    <dgm:pt modelId="{0DCA0C69-9BFD-43A3-8409-4B36261B1361}" type="pres">
      <dgm:prSet presAssocID="{89E3ED6F-A440-45EB-B72B-F22CCA2CA4E8}" presName="sp" presStyleCnt="0"/>
      <dgm:spPr/>
    </dgm:pt>
    <dgm:pt modelId="{A1275FC9-3C0C-4332-B325-61D0A992394A}" type="pres">
      <dgm:prSet presAssocID="{DCED91A2-D875-4C45-8E08-3B2282BE281D}" presName="linNode" presStyleCnt="0"/>
      <dgm:spPr/>
    </dgm:pt>
    <dgm:pt modelId="{41DB557B-5CE9-4026-969D-19CFF73DC1AC}" type="pres">
      <dgm:prSet presAssocID="{DCED91A2-D875-4C45-8E08-3B2282BE281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9F2FFB8-EEC3-44E2-B734-68FCC9161970}" type="pres">
      <dgm:prSet presAssocID="{DCED91A2-D875-4C45-8E08-3B2282BE281D}" presName="descendantText" presStyleLbl="alignAccFollowNode1" presStyleIdx="2" presStyleCnt="4">
        <dgm:presLayoutVars>
          <dgm:bulletEnabled val="1"/>
        </dgm:presLayoutVars>
      </dgm:prSet>
      <dgm:spPr/>
    </dgm:pt>
    <dgm:pt modelId="{2C3257E0-D1B0-4CBD-BB35-7C0904CBA859}" type="pres">
      <dgm:prSet presAssocID="{A212A933-E806-4784-BAE0-18EA74916CCA}" presName="sp" presStyleCnt="0"/>
      <dgm:spPr/>
    </dgm:pt>
    <dgm:pt modelId="{6BDFC941-737F-4183-9FD5-E15F525C7764}" type="pres">
      <dgm:prSet presAssocID="{A40363E9-53D8-477D-9AFE-41505BF33C6A}" presName="linNode" presStyleCnt="0"/>
      <dgm:spPr/>
    </dgm:pt>
    <dgm:pt modelId="{88A0C7A1-385D-443B-9951-221E73A6F849}" type="pres">
      <dgm:prSet presAssocID="{A40363E9-53D8-477D-9AFE-41505BF33C6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94E033B-2C01-4566-9865-E2C99357F2CB}" type="pres">
      <dgm:prSet presAssocID="{A40363E9-53D8-477D-9AFE-41505BF33C6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4D6A908-CBD4-4165-933A-7DBBE1636F35}" srcId="{8FEB45A7-D810-4C85-A3D6-3A785F604AA1}" destId="{DCED91A2-D875-4C45-8E08-3B2282BE281D}" srcOrd="2" destOrd="0" parTransId="{04158CFF-A6A3-4A4C-9F7B-45DDD1075C1B}" sibTransId="{A212A933-E806-4784-BAE0-18EA74916CCA}"/>
    <dgm:cxn modelId="{13E1C113-70F7-4A11-8611-182D7A79F1CF}" type="presOf" srcId="{4A97E37F-6EAB-4D99-9DDC-5180792D2474}" destId="{DD229207-CE64-4E73-8DE9-970CD5E9E41A}" srcOrd="0" destOrd="0" presId="urn:microsoft.com/office/officeart/2005/8/layout/vList5"/>
    <dgm:cxn modelId="{E5E7961A-916E-4605-A884-26B074723D30}" type="presOf" srcId="{E3CFF55B-5905-482A-BFB7-E612C8B3D8C3}" destId="{82197D92-EA88-41C7-AAD9-88298B867396}" srcOrd="0" destOrd="0" presId="urn:microsoft.com/office/officeart/2005/8/layout/vList5"/>
    <dgm:cxn modelId="{4F620130-6917-4A88-BF4A-466B6BB42A78}" srcId="{8FEB45A7-D810-4C85-A3D6-3A785F604AA1}" destId="{E3CFF55B-5905-482A-BFB7-E612C8B3D8C3}" srcOrd="1" destOrd="0" parTransId="{94F472B0-3CAE-42C1-85FD-F22745999BB6}" sibTransId="{89E3ED6F-A440-45EB-B72B-F22CCA2CA4E8}"/>
    <dgm:cxn modelId="{44963132-D501-45FB-AB60-75BF843F1BD2}" type="presOf" srcId="{0F8D865E-DB81-46DC-BAA9-2F11135B6827}" destId="{76815DD6-01FC-4B77-AB21-651F0665DDF5}" srcOrd="0" destOrd="0" presId="urn:microsoft.com/office/officeart/2005/8/layout/vList5"/>
    <dgm:cxn modelId="{688C6A41-647E-4159-A113-847594AD5F77}" srcId="{A40363E9-53D8-477D-9AFE-41505BF33C6A}" destId="{1DE5951F-668D-4A6B-B1BC-51BCA944604D}" srcOrd="0" destOrd="0" parTransId="{762BB0A2-B2F3-47B2-9333-043A3268B504}" sibTransId="{BF2CD0C0-E2DC-4DE4-B108-09D9E54399EB}"/>
    <dgm:cxn modelId="{302D8765-8C57-4410-90ED-577D80C7E303}" type="presOf" srcId="{1DE5951F-668D-4A6B-B1BC-51BCA944604D}" destId="{194E033B-2C01-4566-9865-E2C99357F2CB}" srcOrd="0" destOrd="0" presId="urn:microsoft.com/office/officeart/2005/8/layout/vList5"/>
    <dgm:cxn modelId="{A9362673-76D4-4E91-A523-EF008EF1AA95}" type="presOf" srcId="{8FEB45A7-D810-4C85-A3D6-3A785F604AA1}" destId="{036EBDCB-6EE5-4E04-A239-D50396F5DDA1}" srcOrd="0" destOrd="0" presId="urn:microsoft.com/office/officeart/2005/8/layout/vList5"/>
    <dgm:cxn modelId="{C318CB74-EF23-441E-BE30-DB86590266E6}" type="presOf" srcId="{DCED91A2-D875-4C45-8E08-3B2282BE281D}" destId="{41DB557B-5CE9-4026-969D-19CFF73DC1AC}" srcOrd="0" destOrd="0" presId="urn:microsoft.com/office/officeart/2005/8/layout/vList5"/>
    <dgm:cxn modelId="{E6BF4D7F-F4C7-4F02-8ECA-5FC67CEC26B8}" type="presOf" srcId="{51193709-412C-49F2-87A9-832F59525246}" destId="{C9F2FFB8-EEC3-44E2-B734-68FCC9161970}" srcOrd="0" destOrd="0" presId="urn:microsoft.com/office/officeart/2005/8/layout/vList5"/>
    <dgm:cxn modelId="{E7B5FCAA-970B-44B7-899D-F980C48624EB}" srcId="{8FEB45A7-D810-4C85-A3D6-3A785F604AA1}" destId="{A40363E9-53D8-477D-9AFE-41505BF33C6A}" srcOrd="3" destOrd="0" parTransId="{5C378A49-F5A6-4227-AE4A-735156350349}" sibTransId="{77C7FBF4-F3DB-41B1-9290-AC6A82EF2E99}"/>
    <dgm:cxn modelId="{9639EBB5-5BF5-48B2-A800-25D487D2EE19}" srcId="{4A97E37F-6EAB-4D99-9DDC-5180792D2474}" destId="{CD048EA6-77C4-44AF-921C-7BEC94786AC9}" srcOrd="0" destOrd="0" parTransId="{0AE26C5E-83DA-41B7-9883-3D897402DC4A}" sibTransId="{823092AF-DDAE-406E-B07E-49B51224B217}"/>
    <dgm:cxn modelId="{E0281FBC-665F-47ED-ACD7-F806A57DB5A8}" type="presOf" srcId="{CD048EA6-77C4-44AF-921C-7BEC94786AC9}" destId="{4CCB6BF8-8E37-4631-BB1D-45EC72431316}" srcOrd="0" destOrd="0" presId="urn:microsoft.com/office/officeart/2005/8/layout/vList5"/>
    <dgm:cxn modelId="{390AB0C9-69FE-48D9-8E21-4777658B5A3D}" type="presOf" srcId="{F72E7343-DAD3-41DC-B115-AE03F9F08A61}" destId="{4CCB6BF8-8E37-4631-BB1D-45EC72431316}" srcOrd="0" destOrd="1" presId="urn:microsoft.com/office/officeart/2005/8/layout/vList5"/>
    <dgm:cxn modelId="{6A971DCF-4F4A-494C-A215-8102EBB6396E}" srcId="{DCED91A2-D875-4C45-8E08-3B2282BE281D}" destId="{51193709-412C-49F2-87A9-832F59525246}" srcOrd="0" destOrd="0" parTransId="{54EECA1D-CF1A-4BFF-8C33-DFC7A6064363}" sibTransId="{E5D8BFD4-CBF9-45AA-ABB9-AB5FF63FAFF3}"/>
    <dgm:cxn modelId="{5F9055D5-5C48-4C2A-8EE4-72D463D13083}" srcId="{8FEB45A7-D810-4C85-A3D6-3A785F604AA1}" destId="{4A97E37F-6EAB-4D99-9DDC-5180792D2474}" srcOrd="0" destOrd="0" parTransId="{B9D1E344-9C24-4737-9A21-168A2DE4DFFC}" sibTransId="{41CA8BC2-9C89-4976-AE7C-083F54ABF34F}"/>
    <dgm:cxn modelId="{CF7457DB-8CF3-4E97-AA3A-B70DA9BD5D3F}" srcId="{4A97E37F-6EAB-4D99-9DDC-5180792D2474}" destId="{F72E7343-DAD3-41DC-B115-AE03F9F08A61}" srcOrd="1" destOrd="0" parTransId="{989D29D1-2493-412D-B875-184163193B33}" sibTransId="{555CFFB3-179F-47AD-ADFD-DF4D7DEFC073}"/>
    <dgm:cxn modelId="{D772D5E5-A1A2-4812-A7BF-8F175644B3ED}" type="presOf" srcId="{A40363E9-53D8-477D-9AFE-41505BF33C6A}" destId="{88A0C7A1-385D-443B-9951-221E73A6F849}" srcOrd="0" destOrd="0" presId="urn:microsoft.com/office/officeart/2005/8/layout/vList5"/>
    <dgm:cxn modelId="{A3C98CF4-E2E6-44EC-B305-141484979EC7}" srcId="{E3CFF55B-5905-482A-BFB7-E612C8B3D8C3}" destId="{0F8D865E-DB81-46DC-BAA9-2F11135B6827}" srcOrd="0" destOrd="0" parTransId="{F5C8647D-6D77-4BFE-B819-C95FD5DD7FD4}" sibTransId="{F75C2D72-9E61-4517-B808-C573B49DA8E1}"/>
    <dgm:cxn modelId="{D210D850-07F9-4E3B-B0A0-FA2F64730BD6}" type="presParOf" srcId="{036EBDCB-6EE5-4E04-A239-D50396F5DDA1}" destId="{29DBFC74-E78E-4E6A-8050-D84D802A491A}" srcOrd="0" destOrd="0" presId="urn:microsoft.com/office/officeart/2005/8/layout/vList5"/>
    <dgm:cxn modelId="{490B61D1-683D-40A2-AA2E-41A62874C0B7}" type="presParOf" srcId="{29DBFC74-E78E-4E6A-8050-D84D802A491A}" destId="{DD229207-CE64-4E73-8DE9-970CD5E9E41A}" srcOrd="0" destOrd="0" presId="urn:microsoft.com/office/officeart/2005/8/layout/vList5"/>
    <dgm:cxn modelId="{417A69C9-72B5-463C-AFF4-453B9F9EDE4F}" type="presParOf" srcId="{29DBFC74-E78E-4E6A-8050-D84D802A491A}" destId="{4CCB6BF8-8E37-4631-BB1D-45EC72431316}" srcOrd="1" destOrd="0" presId="urn:microsoft.com/office/officeart/2005/8/layout/vList5"/>
    <dgm:cxn modelId="{C25B3E66-A9F5-4E06-A444-67FBEDCCC410}" type="presParOf" srcId="{036EBDCB-6EE5-4E04-A239-D50396F5DDA1}" destId="{DD940522-8EAC-4D26-951F-1C2937A44733}" srcOrd="1" destOrd="0" presId="urn:microsoft.com/office/officeart/2005/8/layout/vList5"/>
    <dgm:cxn modelId="{E5F2201F-4561-4497-B84D-CE21321EEC05}" type="presParOf" srcId="{036EBDCB-6EE5-4E04-A239-D50396F5DDA1}" destId="{79A79B9F-AC92-4B6E-818D-8CE2B168E62F}" srcOrd="2" destOrd="0" presId="urn:microsoft.com/office/officeart/2005/8/layout/vList5"/>
    <dgm:cxn modelId="{EE032B91-0371-4072-A41E-787FF0E6F69E}" type="presParOf" srcId="{79A79B9F-AC92-4B6E-818D-8CE2B168E62F}" destId="{82197D92-EA88-41C7-AAD9-88298B867396}" srcOrd="0" destOrd="0" presId="urn:microsoft.com/office/officeart/2005/8/layout/vList5"/>
    <dgm:cxn modelId="{02EC4362-FC0C-49A4-9121-7B1998A61FF0}" type="presParOf" srcId="{79A79B9F-AC92-4B6E-818D-8CE2B168E62F}" destId="{76815DD6-01FC-4B77-AB21-651F0665DDF5}" srcOrd="1" destOrd="0" presId="urn:microsoft.com/office/officeart/2005/8/layout/vList5"/>
    <dgm:cxn modelId="{3270C010-7947-472F-A49C-C3B34245C327}" type="presParOf" srcId="{036EBDCB-6EE5-4E04-A239-D50396F5DDA1}" destId="{0DCA0C69-9BFD-43A3-8409-4B36261B1361}" srcOrd="3" destOrd="0" presId="urn:microsoft.com/office/officeart/2005/8/layout/vList5"/>
    <dgm:cxn modelId="{B7CACD9B-DD60-4A09-84C4-19ABEB11A084}" type="presParOf" srcId="{036EBDCB-6EE5-4E04-A239-D50396F5DDA1}" destId="{A1275FC9-3C0C-4332-B325-61D0A992394A}" srcOrd="4" destOrd="0" presId="urn:microsoft.com/office/officeart/2005/8/layout/vList5"/>
    <dgm:cxn modelId="{D23C9E11-8987-42E3-BC50-402491BE9249}" type="presParOf" srcId="{A1275FC9-3C0C-4332-B325-61D0A992394A}" destId="{41DB557B-5CE9-4026-969D-19CFF73DC1AC}" srcOrd="0" destOrd="0" presId="urn:microsoft.com/office/officeart/2005/8/layout/vList5"/>
    <dgm:cxn modelId="{D58B61E7-9FD5-49BD-AF83-9F56ECBB2B31}" type="presParOf" srcId="{A1275FC9-3C0C-4332-B325-61D0A992394A}" destId="{C9F2FFB8-EEC3-44E2-B734-68FCC9161970}" srcOrd="1" destOrd="0" presId="urn:microsoft.com/office/officeart/2005/8/layout/vList5"/>
    <dgm:cxn modelId="{A7D400C6-697B-4D9E-BA7B-B50A591A32CA}" type="presParOf" srcId="{036EBDCB-6EE5-4E04-A239-D50396F5DDA1}" destId="{2C3257E0-D1B0-4CBD-BB35-7C0904CBA859}" srcOrd="5" destOrd="0" presId="urn:microsoft.com/office/officeart/2005/8/layout/vList5"/>
    <dgm:cxn modelId="{7221E9C0-978E-4376-BA25-FDB9B0BFEB3D}" type="presParOf" srcId="{036EBDCB-6EE5-4E04-A239-D50396F5DDA1}" destId="{6BDFC941-737F-4183-9FD5-E15F525C7764}" srcOrd="6" destOrd="0" presId="urn:microsoft.com/office/officeart/2005/8/layout/vList5"/>
    <dgm:cxn modelId="{6056CB49-D3D8-4EE6-A4A3-604292B95F2A}" type="presParOf" srcId="{6BDFC941-737F-4183-9FD5-E15F525C7764}" destId="{88A0C7A1-385D-443B-9951-221E73A6F849}" srcOrd="0" destOrd="0" presId="urn:microsoft.com/office/officeart/2005/8/layout/vList5"/>
    <dgm:cxn modelId="{772729A9-9AC6-4D90-A0E1-0490E796FEDF}" type="presParOf" srcId="{6BDFC941-737F-4183-9FD5-E15F525C7764}" destId="{194E033B-2C01-4566-9865-E2C99357F2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8CA820-820D-42EC-9185-7908F010EC9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C591510-FC28-4746-BDC4-C6F8B95CDC27}">
      <dgm:prSet phldrT="[Текст]"/>
      <dgm:spPr/>
      <dgm:t>
        <a:bodyPr/>
        <a:lstStyle/>
        <a:p>
          <a:r>
            <a:rPr lang="ru-RU" dirty="0" err="1"/>
            <a:t>Ретроанализ</a:t>
          </a:r>
          <a:endParaRPr lang="ru-RU" dirty="0"/>
        </a:p>
      </dgm:t>
    </dgm:pt>
    <dgm:pt modelId="{519C2C5E-6ACC-43CC-BF81-91A55562E810}" type="parTrans" cxnId="{3C3A05C2-376E-4BF9-B0B2-65DED33E2BA4}">
      <dgm:prSet/>
      <dgm:spPr/>
      <dgm:t>
        <a:bodyPr/>
        <a:lstStyle/>
        <a:p>
          <a:endParaRPr lang="ru-RU"/>
        </a:p>
      </dgm:t>
    </dgm:pt>
    <dgm:pt modelId="{CF7F53FD-B372-4DC7-9314-1C95DFD213EE}" type="sibTrans" cxnId="{3C3A05C2-376E-4BF9-B0B2-65DED33E2BA4}">
      <dgm:prSet/>
      <dgm:spPr/>
      <dgm:t>
        <a:bodyPr/>
        <a:lstStyle/>
        <a:p>
          <a:endParaRPr lang="ru-RU"/>
        </a:p>
      </dgm:t>
    </dgm:pt>
    <dgm:pt modelId="{6C846A79-F8D2-463B-9C8F-A6A839C2230B}">
      <dgm:prSet phldrT="[Текст]"/>
      <dgm:spPr/>
      <dgm:t>
        <a:bodyPr/>
        <a:lstStyle/>
        <a:p>
          <a:r>
            <a:rPr lang="ru-RU" dirty="0"/>
            <a:t>Выделение сезонной компоненты</a:t>
          </a:r>
        </a:p>
      </dgm:t>
    </dgm:pt>
    <dgm:pt modelId="{0364C893-998D-4BD8-963B-0C414249AEA3}" type="parTrans" cxnId="{843AF09F-D311-49C6-9BA3-73533E188BD1}">
      <dgm:prSet/>
      <dgm:spPr/>
      <dgm:t>
        <a:bodyPr/>
        <a:lstStyle/>
        <a:p>
          <a:endParaRPr lang="ru-RU"/>
        </a:p>
      </dgm:t>
    </dgm:pt>
    <dgm:pt modelId="{C9E5A505-1D57-481A-B7AF-6A4EE1A1131D}" type="sibTrans" cxnId="{843AF09F-D311-49C6-9BA3-73533E188BD1}">
      <dgm:prSet/>
      <dgm:spPr/>
      <dgm:t>
        <a:bodyPr/>
        <a:lstStyle/>
        <a:p>
          <a:endParaRPr lang="ru-RU"/>
        </a:p>
      </dgm:t>
    </dgm:pt>
    <dgm:pt modelId="{9687D4D5-1BDA-45C1-BEDF-FB1506E14FA6}">
      <dgm:prSet phldrT="[Текст]"/>
      <dgm:spPr/>
      <dgm:t>
        <a:bodyPr/>
        <a:lstStyle/>
        <a:p>
          <a:r>
            <a:rPr lang="ru-RU" dirty="0"/>
            <a:t>Сравнительный анализ</a:t>
          </a:r>
        </a:p>
      </dgm:t>
    </dgm:pt>
    <dgm:pt modelId="{4D94256E-D6F9-44FD-81F5-DDDB1CC2BB91}" type="parTrans" cxnId="{33AF9FE8-4878-4C08-8868-A49099E239A8}">
      <dgm:prSet/>
      <dgm:spPr/>
      <dgm:t>
        <a:bodyPr/>
        <a:lstStyle/>
        <a:p>
          <a:endParaRPr lang="ru-RU"/>
        </a:p>
      </dgm:t>
    </dgm:pt>
    <dgm:pt modelId="{C5DDD7A2-DE2D-4C4C-A8D4-1AB948A140B3}" type="sibTrans" cxnId="{33AF9FE8-4878-4C08-8868-A49099E239A8}">
      <dgm:prSet/>
      <dgm:spPr/>
      <dgm:t>
        <a:bodyPr/>
        <a:lstStyle/>
        <a:p>
          <a:endParaRPr lang="ru-RU"/>
        </a:p>
      </dgm:t>
    </dgm:pt>
    <dgm:pt modelId="{49D6D6BB-BC45-4424-829C-4EEFE02FCFA7}" type="pres">
      <dgm:prSet presAssocID="{0B8CA820-820D-42EC-9185-7908F010EC9C}" presName="diagram" presStyleCnt="0">
        <dgm:presLayoutVars>
          <dgm:dir/>
          <dgm:resizeHandles val="exact"/>
        </dgm:presLayoutVars>
      </dgm:prSet>
      <dgm:spPr/>
    </dgm:pt>
    <dgm:pt modelId="{2346B842-10A1-4B9A-972F-05031AC40FC6}" type="pres">
      <dgm:prSet presAssocID="{5C591510-FC28-4746-BDC4-C6F8B95CDC27}" presName="node" presStyleLbl="node1" presStyleIdx="0" presStyleCnt="3">
        <dgm:presLayoutVars>
          <dgm:bulletEnabled val="1"/>
        </dgm:presLayoutVars>
      </dgm:prSet>
      <dgm:spPr/>
    </dgm:pt>
    <dgm:pt modelId="{AAFAF2BF-9B59-4BC9-95E6-135DEF4D0FD1}" type="pres">
      <dgm:prSet presAssocID="{CF7F53FD-B372-4DC7-9314-1C95DFD213EE}" presName="sibTrans" presStyleCnt="0"/>
      <dgm:spPr/>
    </dgm:pt>
    <dgm:pt modelId="{AFBA474A-F484-4516-9822-69DB9C07DAD9}" type="pres">
      <dgm:prSet presAssocID="{6C846A79-F8D2-463B-9C8F-A6A839C2230B}" presName="node" presStyleLbl="node1" presStyleIdx="1" presStyleCnt="3">
        <dgm:presLayoutVars>
          <dgm:bulletEnabled val="1"/>
        </dgm:presLayoutVars>
      </dgm:prSet>
      <dgm:spPr/>
    </dgm:pt>
    <dgm:pt modelId="{618C360C-B16F-444B-A578-01954D03F7B7}" type="pres">
      <dgm:prSet presAssocID="{C9E5A505-1D57-481A-B7AF-6A4EE1A1131D}" presName="sibTrans" presStyleCnt="0"/>
      <dgm:spPr/>
    </dgm:pt>
    <dgm:pt modelId="{82B07EA7-1508-4BC4-A32F-479FBB87C477}" type="pres">
      <dgm:prSet presAssocID="{9687D4D5-1BDA-45C1-BEDF-FB1506E14FA6}" presName="node" presStyleLbl="node1" presStyleIdx="2" presStyleCnt="3">
        <dgm:presLayoutVars>
          <dgm:bulletEnabled val="1"/>
        </dgm:presLayoutVars>
      </dgm:prSet>
      <dgm:spPr/>
    </dgm:pt>
  </dgm:ptLst>
  <dgm:cxnLst>
    <dgm:cxn modelId="{61EC3F4A-79F8-41D7-89BA-09B40CCB76E0}" type="presOf" srcId="{9687D4D5-1BDA-45C1-BEDF-FB1506E14FA6}" destId="{82B07EA7-1508-4BC4-A32F-479FBB87C477}" srcOrd="0" destOrd="0" presId="urn:microsoft.com/office/officeart/2005/8/layout/default"/>
    <dgm:cxn modelId="{843AF09F-D311-49C6-9BA3-73533E188BD1}" srcId="{0B8CA820-820D-42EC-9185-7908F010EC9C}" destId="{6C846A79-F8D2-463B-9C8F-A6A839C2230B}" srcOrd="1" destOrd="0" parTransId="{0364C893-998D-4BD8-963B-0C414249AEA3}" sibTransId="{C9E5A505-1D57-481A-B7AF-6A4EE1A1131D}"/>
    <dgm:cxn modelId="{BAF2A1BB-836E-47D2-9F9C-055BA47BAA15}" type="presOf" srcId="{5C591510-FC28-4746-BDC4-C6F8B95CDC27}" destId="{2346B842-10A1-4B9A-972F-05031AC40FC6}" srcOrd="0" destOrd="0" presId="urn:microsoft.com/office/officeart/2005/8/layout/default"/>
    <dgm:cxn modelId="{3C3A05C2-376E-4BF9-B0B2-65DED33E2BA4}" srcId="{0B8CA820-820D-42EC-9185-7908F010EC9C}" destId="{5C591510-FC28-4746-BDC4-C6F8B95CDC27}" srcOrd="0" destOrd="0" parTransId="{519C2C5E-6ACC-43CC-BF81-91A55562E810}" sibTransId="{CF7F53FD-B372-4DC7-9314-1C95DFD213EE}"/>
    <dgm:cxn modelId="{CA2EF4D5-6AD0-4769-8201-1A2E680CCAB9}" type="presOf" srcId="{0B8CA820-820D-42EC-9185-7908F010EC9C}" destId="{49D6D6BB-BC45-4424-829C-4EEFE02FCFA7}" srcOrd="0" destOrd="0" presId="urn:microsoft.com/office/officeart/2005/8/layout/default"/>
    <dgm:cxn modelId="{9CEA0AD7-B80C-40DC-985C-3098AC8A9DB5}" type="presOf" srcId="{6C846A79-F8D2-463B-9C8F-A6A839C2230B}" destId="{AFBA474A-F484-4516-9822-69DB9C07DAD9}" srcOrd="0" destOrd="0" presId="urn:microsoft.com/office/officeart/2005/8/layout/default"/>
    <dgm:cxn modelId="{33AF9FE8-4878-4C08-8868-A49099E239A8}" srcId="{0B8CA820-820D-42EC-9185-7908F010EC9C}" destId="{9687D4D5-1BDA-45C1-BEDF-FB1506E14FA6}" srcOrd="2" destOrd="0" parTransId="{4D94256E-D6F9-44FD-81F5-DDDB1CC2BB91}" sibTransId="{C5DDD7A2-DE2D-4C4C-A8D4-1AB948A140B3}"/>
    <dgm:cxn modelId="{CD9797AE-8C56-40AA-BD9C-0838C7764DDD}" type="presParOf" srcId="{49D6D6BB-BC45-4424-829C-4EEFE02FCFA7}" destId="{2346B842-10A1-4B9A-972F-05031AC40FC6}" srcOrd="0" destOrd="0" presId="urn:microsoft.com/office/officeart/2005/8/layout/default"/>
    <dgm:cxn modelId="{FE0CD3C8-6947-4795-A379-6A7A61DC5689}" type="presParOf" srcId="{49D6D6BB-BC45-4424-829C-4EEFE02FCFA7}" destId="{AAFAF2BF-9B59-4BC9-95E6-135DEF4D0FD1}" srcOrd="1" destOrd="0" presId="urn:microsoft.com/office/officeart/2005/8/layout/default"/>
    <dgm:cxn modelId="{70F349F3-FA24-4554-8323-13B6E0A7DB8F}" type="presParOf" srcId="{49D6D6BB-BC45-4424-829C-4EEFE02FCFA7}" destId="{AFBA474A-F484-4516-9822-69DB9C07DAD9}" srcOrd="2" destOrd="0" presId="urn:microsoft.com/office/officeart/2005/8/layout/default"/>
    <dgm:cxn modelId="{866CBE49-9CBB-4134-B317-1C0CA6F95E9D}" type="presParOf" srcId="{49D6D6BB-BC45-4424-829C-4EEFE02FCFA7}" destId="{618C360C-B16F-444B-A578-01954D03F7B7}" srcOrd="3" destOrd="0" presId="urn:microsoft.com/office/officeart/2005/8/layout/default"/>
    <dgm:cxn modelId="{0EEF9627-ECC9-43FC-919C-EEBA190BBFAF}" type="presParOf" srcId="{49D6D6BB-BC45-4424-829C-4EEFE02FCFA7}" destId="{82B07EA7-1508-4BC4-A32F-479FBB87C47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A883CE-806C-4E37-9DF3-40DF5954A8FE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5F73C6DC-4061-413A-838F-CDA95833C742}">
      <dgm:prSet phldrT="[Текст]"/>
      <dgm:spPr/>
      <dgm:t>
        <a:bodyPr/>
        <a:lstStyle/>
        <a:p>
          <a:r>
            <a:rPr lang="ru-RU" dirty="0"/>
            <a:t>Сезонный фактор </a:t>
          </a:r>
        </a:p>
      </dgm:t>
    </dgm:pt>
    <dgm:pt modelId="{6A8E3A23-FD79-4A77-909A-45C7F3210011}" type="parTrans" cxnId="{93664304-7C0C-4F72-B705-D30F3323151A}">
      <dgm:prSet/>
      <dgm:spPr/>
      <dgm:t>
        <a:bodyPr/>
        <a:lstStyle/>
        <a:p>
          <a:endParaRPr lang="ru-RU"/>
        </a:p>
      </dgm:t>
    </dgm:pt>
    <dgm:pt modelId="{18BD4F37-E4B8-4BF0-A356-816A288F31EF}" type="sibTrans" cxnId="{93664304-7C0C-4F72-B705-D30F3323151A}">
      <dgm:prSet/>
      <dgm:spPr/>
      <dgm:t>
        <a:bodyPr/>
        <a:lstStyle/>
        <a:p>
          <a:endParaRPr lang="ru-RU"/>
        </a:p>
      </dgm:t>
    </dgm:pt>
    <dgm:pt modelId="{676516BE-45AD-4C39-9F49-786A08C92E3F}">
      <dgm:prSet phldrT="[Текст]"/>
      <dgm:spPr/>
      <dgm:t>
        <a:bodyPr/>
        <a:lstStyle/>
        <a:p>
          <a:r>
            <a:rPr lang="ru-RU" dirty="0"/>
            <a:t>Предоставление льготного периода (отсрочки) на первые 3 месяца в летний период</a:t>
          </a:r>
        </a:p>
      </dgm:t>
    </dgm:pt>
    <dgm:pt modelId="{96448CD9-039F-4327-B436-575DB761D276}" type="parTrans" cxnId="{9AE4964F-0B1E-4C0D-8078-C539478C98BF}">
      <dgm:prSet/>
      <dgm:spPr/>
      <dgm:t>
        <a:bodyPr/>
        <a:lstStyle/>
        <a:p>
          <a:endParaRPr lang="ru-RU"/>
        </a:p>
      </dgm:t>
    </dgm:pt>
    <dgm:pt modelId="{968DD030-83BE-4AC7-A402-084885547907}" type="sibTrans" cxnId="{9AE4964F-0B1E-4C0D-8078-C539478C98BF}">
      <dgm:prSet/>
      <dgm:spPr/>
      <dgm:t>
        <a:bodyPr/>
        <a:lstStyle/>
        <a:p>
          <a:endParaRPr lang="ru-RU"/>
        </a:p>
      </dgm:t>
    </dgm:pt>
    <dgm:pt modelId="{2C69A95A-0B76-4E20-96E2-9275ECE50E85}" type="pres">
      <dgm:prSet presAssocID="{75A883CE-806C-4E37-9DF3-40DF5954A8FE}" presName="CompostProcess" presStyleCnt="0">
        <dgm:presLayoutVars>
          <dgm:dir/>
          <dgm:resizeHandles val="exact"/>
        </dgm:presLayoutVars>
      </dgm:prSet>
      <dgm:spPr/>
    </dgm:pt>
    <dgm:pt modelId="{762538A2-2A89-4AB9-AE02-8FF75909D72F}" type="pres">
      <dgm:prSet presAssocID="{75A883CE-806C-4E37-9DF3-40DF5954A8FE}" presName="arrow" presStyleLbl="bgShp" presStyleIdx="0" presStyleCnt="1"/>
      <dgm:spPr/>
    </dgm:pt>
    <dgm:pt modelId="{BEAF168A-0DD8-4831-A05C-FCB989A72B62}" type="pres">
      <dgm:prSet presAssocID="{75A883CE-806C-4E37-9DF3-40DF5954A8FE}" presName="linearProcess" presStyleCnt="0"/>
      <dgm:spPr/>
    </dgm:pt>
    <dgm:pt modelId="{87103D8D-E324-496E-AAE2-EAF75ABBD339}" type="pres">
      <dgm:prSet presAssocID="{5F73C6DC-4061-413A-838F-CDA95833C742}" presName="textNode" presStyleLbl="node1" presStyleIdx="0" presStyleCnt="2">
        <dgm:presLayoutVars>
          <dgm:bulletEnabled val="1"/>
        </dgm:presLayoutVars>
      </dgm:prSet>
      <dgm:spPr/>
    </dgm:pt>
    <dgm:pt modelId="{ABFDC6E9-3D35-4182-A439-8A2CC9101699}" type="pres">
      <dgm:prSet presAssocID="{18BD4F37-E4B8-4BF0-A356-816A288F31EF}" presName="sibTrans" presStyleCnt="0"/>
      <dgm:spPr/>
    </dgm:pt>
    <dgm:pt modelId="{AB3F7F9E-3166-463B-9DE1-8988F3AD71D9}" type="pres">
      <dgm:prSet presAssocID="{676516BE-45AD-4C39-9F49-786A08C92E3F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93664304-7C0C-4F72-B705-D30F3323151A}" srcId="{75A883CE-806C-4E37-9DF3-40DF5954A8FE}" destId="{5F73C6DC-4061-413A-838F-CDA95833C742}" srcOrd="0" destOrd="0" parTransId="{6A8E3A23-FD79-4A77-909A-45C7F3210011}" sibTransId="{18BD4F37-E4B8-4BF0-A356-816A288F31EF}"/>
    <dgm:cxn modelId="{A0DB0306-5C66-47C4-AD6D-8789C5DDAA79}" type="presOf" srcId="{5F73C6DC-4061-413A-838F-CDA95833C742}" destId="{87103D8D-E324-496E-AAE2-EAF75ABBD339}" srcOrd="0" destOrd="0" presId="urn:microsoft.com/office/officeart/2005/8/layout/hProcess9"/>
    <dgm:cxn modelId="{9AE4964F-0B1E-4C0D-8078-C539478C98BF}" srcId="{75A883CE-806C-4E37-9DF3-40DF5954A8FE}" destId="{676516BE-45AD-4C39-9F49-786A08C92E3F}" srcOrd="1" destOrd="0" parTransId="{96448CD9-039F-4327-B436-575DB761D276}" sibTransId="{968DD030-83BE-4AC7-A402-084885547907}"/>
    <dgm:cxn modelId="{A0F8E8AE-831C-4B79-BA7C-61C43CA0D7EF}" type="presOf" srcId="{676516BE-45AD-4C39-9F49-786A08C92E3F}" destId="{AB3F7F9E-3166-463B-9DE1-8988F3AD71D9}" srcOrd="0" destOrd="0" presId="urn:microsoft.com/office/officeart/2005/8/layout/hProcess9"/>
    <dgm:cxn modelId="{7DF21DD2-D6A8-4E91-B772-F8AD3E0B97EC}" type="presOf" srcId="{75A883CE-806C-4E37-9DF3-40DF5954A8FE}" destId="{2C69A95A-0B76-4E20-96E2-9275ECE50E85}" srcOrd="0" destOrd="0" presId="urn:microsoft.com/office/officeart/2005/8/layout/hProcess9"/>
    <dgm:cxn modelId="{1D17E29C-BDF7-4663-9E28-0EA3E63A1C5F}" type="presParOf" srcId="{2C69A95A-0B76-4E20-96E2-9275ECE50E85}" destId="{762538A2-2A89-4AB9-AE02-8FF75909D72F}" srcOrd="0" destOrd="0" presId="urn:microsoft.com/office/officeart/2005/8/layout/hProcess9"/>
    <dgm:cxn modelId="{326F1D32-64CC-452B-9420-4D24A98B8530}" type="presParOf" srcId="{2C69A95A-0B76-4E20-96E2-9275ECE50E85}" destId="{BEAF168A-0DD8-4831-A05C-FCB989A72B62}" srcOrd="1" destOrd="0" presId="urn:microsoft.com/office/officeart/2005/8/layout/hProcess9"/>
    <dgm:cxn modelId="{61F54604-5E34-4BA9-B59F-35BC7CE3FA9E}" type="presParOf" srcId="{BEAF168A-0DD8-4831-A05C-FCB989A72B62}" destId="{87103D8D-E324-496E-AAE2-EAF75ABBD339}" srcOrd="0" destOrd="0" presId="urn:microsoft.com/office/officeart/2005/8/layout/hProcess9"/>
    <dgm:cxn modelId="{5510513F-4964-41E7-A45E-F0A6F8060DFD}" type="presParOf" srcId="{BEAF168A-0DD8-4831-A05C-FCB989A72B62}" destId="{ABFDC6E9-3D35-4182-A439-8A2CC9101699}" srcOrd="1" destOrd="0" presId="urn:microsoft.com/office/officeart/2005/8/layout/hProcess9"/>
    <dgm:cxn modelId="{29C3CC3B-03D6-45A2-84A9-140AEC282B89}" type="presParOf" srcId="{BEAF168A-0DD8-4831-A05C-FCB989A72B62}" destId="{AB3F7F9E-3166-463B-9DE1-8988F3AD71D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815317-0294-40AC-A157-13DF01640B23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24EEF4D6-02F1-4FA3-9ADE-367656164659}">
      <dgm:prSet phldrT="[Текст]"/>
      <dgm:spPr/>
      <dgm:t>
        <a:bodyPr/>
        <a:lstStyle/>
        <a:p>
          <a:r>
            <a:rPr lang="ru-RU" dirty="0"/>
            <a:t>Ухудшение экономической ситуации </a:t>
          </a:r>
        </a:p>
      </dgm:t>
    </dgm:pt>
    <dgm:pt modelId="{0431C578-B981-4D8E-84E9-E566B8921D90}" type="parTrans" cxnId="{4E2ED0FE-7DE4-443E-BB36-711D359AB292}">
      <dgm:prSet/>
      <dgm:spPr/>
      <dgm:t>
        <a:bodyPr/>
        <a:lstStyle/>
        <a:p>
          <a:endParaRPr lang="ru-RU"/>
        </a:p>
      </dgm:t>
    </dgm:pt>
    <dgm:pt modelId="{0280F4B3-C0C0-445A-A232-9964F0641FBD}" type="sibTrans" cxnId="{4E2ED0FE-7DE4-443E-BB36-711D359AB292}">
      <dgm:prSet/>
      <dgm:spPr/>
      <dgm:t>
        <a:bodyPr/>
        <a:lstStyle/>
        <a:p>
          <a:endParaRPr lang="ru-RU"/>
        </a:p>
      </dgm:t>
    </dgm:pt>
    <dgm:pt modelId="{8C3C8A91-5885-47A3-B311-F3042425F8BE}">
      <dgm:prSet phldrT="[Текст]"/>
      <dgm:spPr/>
      <dgm:t>
        <a:bodyPr/>
        <a:lstStyle/>
        <a:p>
          <a:r>
            <a:rPr lang="ru-RU" dirty="0"/>
            <a:t>Ввести льготную процентную ставку (и/или отсрочку) для клиентов с высоким риском просрочки (многодетные семьи, бюджетники и т.д.) на первые  месяцы</a:t>
          </a:r>
        </a:p>
      </dgm:t>
    </dgm:pt>
    <dgm:pt modelId="{B3405D6C-887B-4284-883A-F058380DE39C}" type="parTrans" cxnId="{9DAD33FF-CEB6-49A9-9622-E3992FCB4A6A}">
      <dgm:prSet/>
      <dgm:spPr/>
      <dgm:t>
        <a:bodyPr/>
        <a:lstStyle/>
        <a:p>
          <a:endParaRPr lang="ru-RU"/>
        </a:p>
      </dgm:t>
    </dgm:pt>
    <dgm:pt modelId="{37BB2254-D0F8-46D9-A072-BE38A212A1EA}" type="sibTrans" cxnId="{9DAD33FF-CEB6-49A9-9622-E3992FCB4A6A}">
      <dgm:prSet/>
      <dgm:spPr/>
      <dgm:t>
        <a:bodyPr/>
        <a:lstStyle/>
        <a:p>
          <a:endParaRPr lang="ru-RU"/>
        </a:p>
      </dgm:t>
    </dgm:pt>
    <dgm:pt modelId="{71D4E690-C5E3-4C26-9186-65039A488CE2}" type="pres">
      <dgm:prSet presAssocID="{83815317-0294-40AC-A157-13DF01640B23}" presName="CompostProcess" presStyleCnt="0">
        <dgm:presLayoutVars>
          <dgm:dir/>
          <dgm:resizeHandles val="exact"/>
        </dgm:presLayoutVars>
      </dgm:prSet>
      <dgm:spPr/>
    </dgm:pt>
    <dgm:pt modelId="{E1F47825-18E9-4FD5-A019-A14DF8B3CFA2}" type="pres">
      <dgm:prSet presAssocID="{83815317-0294-40AC-A157-13DF01640B23}" presName="arrow" presStyleLbl="bgShp" presStyleIdx="0" presStyleCnt="1"/>
      <dgm:spPr/>
    </dgm:pt>
    <dgm:pt modelId="{516386C2-D494-41CA-9AA0-6495A26FCB22}" type="pres">
      <dgm:prSet presAssocID="{83815317-0294-40AC-A157-13DF01640B23}" presName="linearProcess" presStyleCnt="0"/>
      <dgm:spPr/>
    </dgm:pt>
    <dgm:pt modelId="{890BB255-061C-4C42-B4FA-B0B87B1505B4}" type="pres">
      <dgm:prSet presAssocID="{24EEF4D6-02F1-4FA3-9ADE-367656164659}" presName="textNode" presStyleLbl="node1" presStyleIdx="0" presStyleCnt="2">
        <dgm:presLayoutVars>
          <dgm:bulletEnabled val="1"/>
        </dgm:presLayoutVars>
      </dgm:prSet>
      <dgm:spPr/>
    </dgm:pt>
    <dgm:pt modelId="{375972EA-9C66-4759-A584-E93DDB132BA1}" type="pres">
      <dgm:prSet presAssocID="{0280F4B3-C0C0-445A-A232-9964F0641FBD}" presName="sibTrans" presStyleCnt="0"/>
      <dgm:spPr/>
    </dgm:pt>
    <dgm:pt modelId="{90BBABE4-FD08-415F-92AE-B439EB08CC5D}" type="pres">
      <dgm:prSet presAssocID="{8C3C8A91-5885-47A3-B311-F3042425F8BE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217C20D-C3AA-45EB-B112-879408D70D0B}" type="presOf" srcId="{8C3C8A91-5885-47A3-B311-F3042425F8BE}" destId="{90BBABE4-FD08-415F-92AE-B439EB08CC5D}" srcOrd="0" destOrd="0" presId="urn:microsoft.com/office/officeart/2005/8/layout/hProcess9"/>
    <dgm:cxn modelId="{2E2A1236-D8C8-48E2-833B-8203395E4175}" type="presOf" srcId="{24EEF4D6-02F1-4FA3-9ADE-367656164659}" destId="{890BB255-061C-4C42-B4FA-B0B87B1505B4}" srcOrd="0" destOrd="0" presId="urn:microsoft.com/office/officeart/2005/8/layout/hProcess9"/>
    <dgm:cxn modelId="{71B2729D-CBA0-4948-A37C-B8B36F874FF6}" type="presOf" srcId="{83815317-0294-40AC-A157-13DF01640B23}" destId="{71D4E690-C5E3-4C26-9186-65039A488CE2}" srcOrd="0" destOrd="0" presId="urn:microsoft.com/office/officeart/2005/8/layout/hProcess9"/>
    <dgm:cxn modelId="{4E2ED0FE-7DE4-443E-BB36-711D359AB292}" srcId="{83815317-0294-40AC-A157-13DF01640B23}" destId="{24EEF4D6-02F1-4FA3-9ADE-367656164659}" srcOrd="0" destOrd="0" parTransId="{0431C578-B981-4D8E-84E9-E566B8921D90}" sibTransId="{0280F4B3-C0C0-445A-A232-9964F0641FBD}"/>
    <dgm:cxn modelId="{9DAD33FF-CEB6-49A9-9622-E3992FCB4A6A}" srcId="{83815317-0294-40AC-A157-13DF01640B23}" destId="{8C3C8A91-5885-47A3-B311-F3042425F8BE}" srcOrd="1" destOrd="0" parTransId="{B3405D6C-887B-4284-883A-F058380DE39C}" sibTransId="{37BB2254-D0F8-46D9-A072-BE38A212A1EA}"/>
    <dgm:cxn modelId="{9B192B28-8608-499D-B766-9D5B2771BEAE}" type="presParOf" srcId="{71D4E690-C5E3-4C26-9186-65039A488CE2}" destId="{E1F47825-18E9-4FD5-A019-A14DF8B3CFA2}" srcOrd="0" destOrd="0" presId="urn:microsoft.com/office/officeart/2005/8/layout/hProcess9"/>
    <dgm:cxn modelId="{9ADA8776-EFC3-4B89-AE21-E784119FA3C2}" type="presParOf" srcId="{71D4E690-C5E3-4C26-9186-65039A488CE2}" destId="{516386C2-D494-41CA-9AA0-6495A26FCB22}" srcOrd="1" destOrd="0" presId="urn:microsoft.com/office/officeart/2005/8/layout/hProcess9"/>
    <dgm:cxn modelId="{9A970EAB-094B-4579-960D-0BB9F74131C6}" type="presParOf" srcId="{516386C2-D494-41CA-9AA0-6495A26FCB22}" destId="{890BB255-061C-4C42-B4FA-B0B87B1505B4}" srcOrd="0" destOrd="0" presId="urn:microsoft.com/office/officeart/2005/8/layout/hProcess9"/>
    <dgm:cxn modelId="{677C11B4-33E3-49C9-B826-D2FBB97DC826}" type="presParOf" srcId="{516386C2-D494-41CA-9AA0-6495A26FCB22}" destId="{375972EA-9C66-4759-A584-E93DDB132BA1}" srcOrd="1" destOrd="0" presId="urn:microsoft.com/office/officeart/2005/8/layout/hProcess9"/>
    <dgm:cxn modelId="{4A1872B4-4F72-47F4-A680-8A4EA6162A68}" type="presParOf" srcId="{516386C2-D494-41CA-9AA0-6495A26FCB22}" destId="{90BBABE4-FD08-415F-92AE-B439EB08CC5D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57C24B-3101-4419-8AB9-D89C7533417C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F6D2A59D-C3A3-47CC-ACF3-C099B8FF8949}">
      <dgm:prSet phldrT="[Текст]"/>
      <dgm:spPr/>
      <dgm:t>
        <a:bodyPr/>
        <a:lstStyle/>
        <a:p>
          <a:r>
            <a:rPr lang="ru-RU" dirty="0"/>
            <a:t>Технический сбой (нет поддержки работы заграницей)</a:t>
          </a:r>
        </a:p>
      </dgm:t>
    </dgm:pt>
    <dgm:pt modelId="{845E9A85-883E-4706-AD9B-CC5951BF36B3}" type="parTrans" cxnId="{3F71573F-011A-4B69-AB70-B556AC2E4C01}">
      <dgm:prSet/>
      <dgm:spPr/>
    </dgm:pt>
    <dgm:pt modelId="{2EBB6BB4-114F-4C19-A5A5-4B4FDE82E1D7}" type="sibTrans" cxnId="{3F71573F-011A-4B69-AB70-B556AC2E4C01}">
      <dgm:prSet/>
      <dgm:spPr/>
    </dgm:pt>
    <dgm:pt modelId="{973EB3C8-9CEE-4D80-99B9-8CE942EFD4FB}">
      <dgm:prSet phldrT="[Текст]"/>
      <dgm:spPr/>
      <dgm:t>
        <a:bodyPr/>
        <a:lstStyle/>
        <a:p>
          <a:r>
            <a:rPr lang="ru-RU" dirty="0"/>
            <a:t>Доработка и коррекция приложения и интернет-банкинга, способного работать заграницей</a:t>
          </a:r>
        </a:p>
      </dgm:t>
    </dgm:pt>
    <dgm:pt modelId="{92692893-A65B-43AE-AA03-A19848C59414}" type="parTrans" cxnId="{4F4A59AC-74CB-4AFE-A286-3AB5519EA342}">
      <dgm:prSet/>
      <dgm:spPr/>
    </dgm:pt>
    <dgm:pt modelId="{64D28926-BA28-4C74-96AE-B0A21C3400F3}" type="sibTrans" cxnId="{4F4A59AC-74CB-4AFE-A286-3AB5519EA342}">
      <dgm:prSet/>
      <dgm:spPr/>
    </dgm:pt>
    <dgm:pt modelId="{3A3D77BD-4E29-4C5D-AD61-18CF959E545F}" type="pres">
      <dgm:prSet presAssocID="{D657C24B-3101-4419-8AB9-D89C7533417C}" presName="CompostProcess" presStyleCnt="0">
        <dgm:presLayoutVars>
          <dgm:dir/>
          <dgm:resizeHandles val="exact"/>
        </dgm:presLayoutVars>
      </dgm:prSet>
      <dgm:spPr/>
    </dgm:pt>
    <dgm:pt modelId="{35051B38-E32D-46F9-8DF9-627608F88414}" type="pres">
      <dgm:prSet presAssocID="{D657C24B-3101-4419-8AB9-D89C7533417C}" presName="arrow" presStyleLbl="bgShp" presStyleIdx="0" presStyleCnt="1"/>
      <dgm:spPr/>
    </dgm:pt>
    <dgm:pt modelId="{5E71F31E-FEE2-4661-8D74-4EBC3D6E7D30}" type="pres">
      <dgm:prSet presAssocID="{D657C24B-3101-4419-8AB9-D89C7533417C}" presName="linearProcess" presStyleCnt="0"/>
      <dgm:spPr/>
    </dgm:pt>
    <dgm:pt modelId="{83295ABE-664F-4616-9FA9-B5A079A02526}" type="pres">
      <dgm:prSet presAssocID="{F6D2A59D-C3A3-47CC-ACF3-C099B8FF8949}" presName="textNode" presStyleLbl="node1" presStyleIdx="0" presStyleCnt="2">
        <dgm:presLayoutVars>
          <dgm:bulletEnabled val="1"/>
        </dgm:presLayoutVars>
      </dgm:prSet>
      <dgm:spPr/>
    </dgm:pt>
    <dgm:pt modelId="{F0B2A258-5C49-4D6E-B38D-E982D59E3DCB}" type="pres">
      <dgm:prSet presAssocID="{2EBB6BB4-114F-4C19-A5A5-4B4FDE82E1D7}" presName="sibTrans" presStyleCnt="0"/>
      <dgm:spPr/>
    </dgm:pt>
    <dgm:pt modelId="{AEA83DC6-132F-4DB2-9AAB-0B898DCE398A}" type="pres">
      <dgm:prSet presAssocID="{973EB3C8-9CEE-4D80-99B9-8CE942EFD4FB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3F71573F-011A-4B69-AB70-B556AC2E4C01}" srcId="{D657C24B-3101-4419-8AB9-D89C7533417C}" destId="{F6D2A59D-C3A3-47CC-ACF3-C099B8FF8949}" srcOrd="0" destOrd="0" parTransId="{845E9A85-883E-4706-AD9B-CC5951BF36B3}" sibTransId="{2EBB6BB4-114F-4C19-A5A5-4B4FDE82E1D7}"/>
    <dgm:cxn modelId="{35669A62-FD44-403D-A2A0-A636014C0615}" type="presOf" srcId="{D657C24B-3101-4419-8AB9-D89C7533417C}" destId="{3A3D77BD-4E29-4C5D-AD61-18CF959E545F}" srcOrd="0" destOrd="0" presId="urn:microsoft.com/office/officeart/2005/8/layout/hProcess9"/>
    <dgm:cxn modelId="{6B8F117D-1A47-45CC-8024-5B8771A604B0}" type="presOf" srcId="{973EB3C8-9CEE-4D80-99B9-8CE942EFD4FB}" destId="{AEA83DC6-132F-4DB2-9AAB-0B898DCE398A}" srcOrd="0" destOrd="0" presId="urn:microsoft.com/office/officeart/2005/8/layout/hProcess9"/>
    <dgm:cxn modelId="{4F4A59AC-74CB-4AFE-A286-3AB5519EA342}" srcId="{D657C24B-3101-4419-8AB9-D89C7533417C}" destId="{973EB3C8-9CEE-4D80-99B9-8CE942EFD4FB}" srcOrd="1" destOrd="0" parTransId="{92692893-A65B-43AE-AA03-A19848C59414}" sibTransId="{64D28926-BA28-4C74-96AE-B0A21C3400F3}"/>
    <dgm:cxn modelId="{15E629B6-951F-47DE-A871-944FAEE65119}" type="presOf" srcId="{F6D2A59D-C3A3-47CC-ACF3-C099B8FF8949}" destId="{83295ABE-664F-4616-9FA9-B5A079A02526}" srcOrd="0" destOrd="0" presId="urn:microsoft.com/office/officeart/2005/8/layout/hProcess9"/>
    <dgm:cxn modelId="{BFA6E766-3085-4921-B0ED-EE55C3CDEF6E}" type="presParOf" srcId="{3A3D77BD-4E29-4C5D-AD61-18CF959E545F}" destId="{35051B38-E32D-46F9-8DF9-627608F88414}" srcOrd="0" destOrd="0" presId="urn:microsoft.com/office/officeart/2005/8/layout/hProcess9"/>
    <dgm:cxn modelId="{31E031E4-17FB-4F2E-9B4D-2142EDD87B29}" type="presParOf" srcId="{3A3D77BD-4E29-4C5D-AD61-18CF959E545F}" destId="{5E71F31E-FEE2-4661-8D74-4EBC3D6E7D30}" srcOrd="1" destOrd="0" presId="urn:microsoft.com/office/officeart/2005/8/layout/hProcess9"/>
    <dgm:cxn modelId="{6A6B5E9D-D319-4FC2-AA25-F34820315E0A}" type="presParOf" srcId="{5E71F31E-FEE2-4661-8D74-4EBC3D6E7D30}" destId="{83295ABE-664F-4616-9FA9-B5A079A02526}" srcOrd="0" destOrd="0" presId="urn:microsoft.com/office/officeart/2005/8/layout/hProcess9"/>
    <dgm:cxn modelId="{D880F9F6-99E0-432F-B0C3-652FAB683E35}" type="presParOf" srcId="{5E71F31E-FEE2-4661-8D74-4EBC3D6E7D30}" destId="{F0B2A258-5C49-4D6E-B38D-E982D59E3DCB}" srcOrd="1" destOrd="0" presId="urn:microsoft.com/office/officeart/2005/8/layout/hProcess9"/>
    <dgm:cxn modelId="{45B78A46-BCFD-4920-B12E-A5C7746B9B3C}" type="presParOf" srcId="{5E71F31E-FEE2-4661-8D74-4EBC3D6E7D30}" destId="{AEA83DC6-132F-4DB2-9AAB-0B898DCE398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713E5A-3A83-41E8-B0D1-E9ADD8E930FD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DC9D8810-104F-4B86-A167-AEEF1AC1F23C}">
      <dgm:prSet phldrT="[Текст]"/>
      <dgm:spPr/>
      <dgm:t>
        <a:bodyPr/>
        <a:lstStyle/>
        <a:p>
          <a:r>
            <a:rPr lang="ru-RU" dirty="0"/>
            <a:t>Сезонный фактор</a:t>
          </a:r>
        </a:p>
      </dgm:t>
    </dgm:pt>
    <dgm:pt modelId="{078708EB-F7F0-49D8-B62B-C75C3C1245AA}" type="parTrans" cxnId="{FAB6FA91-EA94-4551-A640-FC5C012338A0}">
      <dgm:prSet/>
      <dgm:spPr/>
      <dgm:t>
        <a:bodyPr/>
        <a:lstStyle/>
        <a:p>
          <a:endParaRPr lang="ru-RU"/>
        </a:p>
      </dgm:t>
    </dgm:pt>
    <dgm:pt modelId="{CF42D9F6-4F36-453F-A46E-6C81C304909F}" type="sibTrans" cxnId="{FAB6FA91-EA94-4551-A640-FC5C012338A0}">
      <dgm:prSet/>
      <dgm:spPr/>
      <dgm:t>
        <a:bodyPr/>
        <a:lstStyle/>
        <a:p>
          <a:endParaRPr lang="ru-RU"/>
        </a:p>
      </dgm:t>
    </dgm:pt>
    <dgm:pt modelId="{567E86A8-D4D3-44D3-B0DD-621DD1619BF1}">
      <dgm:prSet phldrT="[Текст]"/>
      <dgm:spPr/>
      <dgm:t>
        <a:bodyPr/>
        <a:lstStyle/>
        <a:p>
          <a:r>
            <a:rPr lang="ru-RU" dirty="0"/>
            <a:t>Предоставление льготного периода (отсрочки) на первые 3 месяца в летний период</a:t>
          </a:r>
        </a:p>
      </dgm:t>
    </dgm:pt>
    <dgm:pt modelId="{42413BA0-2FF8-48ED-BFF9-51A5D3EB1311}" type="parTrans" cxnId="{C055DC68-216C-4767-8633-8E2997E1B540}">
      <dgm:prSet/>
      <dgm:spPr/>
      <dgm:t>
        <a:bodyPr/>
        <a:lstStyle/>
        <a:p>
          <a:endParaRPr lang="ru-RU"/>
        </a:p>
      </dgm:t>
    </dgm:pt>
    <dgm:pt modelId="{A32D52C2-9932-423B-B62C-6CD50110954C}" type="sibTrans" cxnId="{C055DC68-216C-4767-8633-8E2997E1B540}">
      <dgm:prSet/>
      <dgm:spPr/>
      <dgm:t>
        <a:bodyPr/>
        <a:lstStyle/>
        <a:p>
          <a:endParaRPr lang="ru-RU"/>
        </a:p>
      </dgm:t>
    </dgm:pt>
    <dgm:pt modelId="{A2FBF961-9B0D-4D8D-B1BA-7FBBD25238D7}">
      <dgm:prSet phldrT="[Текст]"/>
      <dgm:spPr/>
      <dgm:t>
        <a:bodyPr/>
        <a:lstStyle/>
        <a:p>
          <a:r>
            <a:rPr lang="ru-RU" dirty="0"/>
            <a:t>Последующее увеличение доли просрочек. За счет льготного периода, увеличение привлечения клиентов с неликвидным и </a:t>
          </a:r>
          <a:r>
            <a:rPr lang="ru-RU" dirty="0" err="1"/>
            <a:t>высокорискованым</a:t>
          </a:r>
          <a:r>
            <a:rPr lang="ru-RU" dirty="0"/>
            <a:t> профилем. И как следствие снижение </a:t>
          </a:r>
          <a:r>
            <a:rPr lang="ru-RU" dirty="0" err="1"/>
            <a:t>маржинальности</a:t>
          </a:r>
          <a:r>
            <a:rPr lang="ru-RU" dirty="0"/>
            <a:t>.</a:t>
          </a:r>
        </a:p>
      </dgm:t>
    </dgm:pt>
    <dgm:pt modelId="{EDDF5904-1631-4F38-A5F6-F934871C6693}" type="parTrans" cxnId="{91030A88-00F0-4478-A0BA-63D943F96F54}">
      <dgm:prSet/>
      <dgm:spPr/>
      <dgm:t>
        <a:bodyPr/>
        <a:lstStyle/>
        <a:p>
          <a:endParaRPr lang="ru-RU"/>
        </a:p>
      </dgm:t>
    </dgm:pt>
    <dgm:pt modelId="{D3DE5930-C515-49A0-B8C4-D343E412594A}" type="sibTrans" cxnId="{91030A88-00F0-4478-A0BA-63D943F96F54}">
      <dgm:prSet/>
      <dgm:spPr/>
      <dgm:t>
        <a:bodyPr/>
        <a:lstStyle/>
        <a:p>
          <a:endParaRPr lang="ru-RU"/>
        </a:p>
      </dgm:t>
    </dgm:pt>
    <dgm:pt modelId="{9FF27EBB-CEB1-41E8-84D2-343431ECF451}">
      <dgm:prSet phldrT="[Текст]"/>
      <dgm:spPr/>
      <dgm:t>
        <a:bodyPr/>
        <a:lstStyle/>
        <a:p>
          <a:r>
            <a:rPr lang="ru-RU" dirty="0"/>
            <a:t>Ухудшение экономической ситуации </a:t>
          </a:r>
        </a:p>
      </dgm:t>
    </dgm:pt>
    <dgm:pt modelId="{1D4B8E9A-5E69-42A4-8AEF-E7A3896999BE}" type="parTrans" cxnId="{5EB11AB4-A039-4851-8958-AAFE6D08C7A6}">
      <dgm:prSet/>
      <dgm:spPr/>
      <dgm:t>
        <a:bodyPr/>
        <a:lstStyle/>
        <a:p>
          <a:endParaRPr lang="ru-RU"/>
        </a:p>
      </dgm:t>
    </dgm:pt>
    <dgm:pt modelId="{FC50CD51-AD36-42B9-9B3F-EC91539DFF7F}" type="sibTrans" cxnId="{5EB11AB4-A039-4851-8958-AAFE6D08C7A6}">
      <dgm:prSet/>
      <dgm:spPr/>
      <dgm:t>
        <a:bodyPr/>
        <a:lstStyle/>
        <a:p>
          <a:endParaRPr lang="ru-RU"/>
        </a:p>
      </dgm:t>
    </dgm:pt>
    <dgm:pt modelId="{30F77139-C088-4401-85EC-757C08EF03F6}">
      <dgm:prSet phldrT="[Текст]"/>
      <dgm:spPr/>
      <dgm:t>
        <a:bodyPr/>
        <a:lstStyle/>
        <a:p>
          <a:r>
            <a:rPr lang="ru-RU" dirty="0"/>
            <a:t>Ввести льготную процентную ставку (и/или отсрочку) для клиентов с высоким риском просрочки (многодетные семьи, бюджетники и т.д.) на первые  месяцы</a:t>
          </a:r>
        </a:p>
      </dgm:t>
    </dgm:pt>
    <dgm:pt modelId="{8A4207DA-CEB9-4321-91D5-47691A501459}" type="parTrans" cxnId="{9C64D253-7139-4F85-943F-D7F9FC81BF03}">
      <dgm:prSet/>
      <dgm:spPr/>
      <dgm:t>
        <a:bodyPr/>
        <a:lstStyle/>
        <a:p>
          <a:endParaRPr lang="ru-RU"/>
        </a:p>
      </dgm:t>
    </dgm:pt>
    <dgm:pt modelId="{7B0E3DA4-A8DD-4E41-AA69-9F3D7854C61C}" type="sibTrans" cxnId="{9C64D253-7139-4F85-943F-D7F9FC81BF03}">
      <dgm:prSet/>
      <dgm:spPr/>
      <dgm:t>
        <a:bodyPr/>
        <a:lstStyle/>
        <a:p>
          <a:endParaRPr lang="ru-RU"/>
        </a:p>
      </dgm:t>
    </dgm:pt>
    <dgm:pt modelId="{645D5B50-080B-40BA-A0AA-952D375439DE}">
      <dgm:prSet phldrT="[Текст]"/>
      <dgm:spPr/>
      <dgm:t>
        <a:bodyPr/>
        <a:lstStyle/>
        <a:p>
          <a:r>
            <a:rPr lang="ru-RU" dirty="0"/>
            <a:t>Последующее увеличение доли просрочек. За счет льготного периода, увеличение привлечения клиентов с неликвидным и </a:t>
          </a:r>
          <a:r>
            <a:rPr lang="ru-RU" dirty="0" err="1"/>
            <a:t>высокорискованым</a:t>
          </a:r>
          <a:r>
            <a:rPr lang="ru-RU" dirty="0"/>
            <a:t> профилем. И как следствие снижение </a:t>
          </a:r>
          <a:r>
            <a:rPr lang="ru-RU" dirty="0" err="1"/>
            <a:t>маржинальности</a:t>
          </a:r>
          <a:r>
            <a:rPr lang="ru-RU" dirty="0"/>
            <a:t>.</a:t>
          </a:r>
        </a:p>
      </dgm:t>
    </dgm:pt>
    <dgm:pt modelId="{412D4A7E-A525-4E7A-B141-E48905750CB8}" type="parTrans" cxnId="{0C0D03F5-2582-4565-9AA7-542B37CEC7D0}">
      <dgm:prSet/>
      <dgm:spPr/>
      <dgm:t>
        <a:bodyPr/>
        <a:lstStyle/>
        <a:p>
          <a:endParaRPr lang="ru-RU"/>
        </a:p>
      </dgm:t>
    </dgm:pt>
    <dgm:pt modelId="{C1210BE8-39C7-416A-A5B8-F134E3B8B3D5}" type="sibTrans" cxnId="{0C0D03F5-2582-4565-9AA7-542B37CEC7D0}">
      <dgm:prSet/>
      <dgm:spPr/>
      <dgm:t>
        <a:bodyPr/>
        <a:lstStyle/>
        <a:p>
          <a:endParaRPr lang="ru-RU"/>
        </a:p>
      </dgm:t>
    </dgm:pt>
    <dgm:pt modelId="{B4FF7F8F-BDDA-4F6A-B1B2-C8CFE284577A}">
      <dgm:prSet phldrT="[Текст]"/>
      <dgm:spPr/>
      <dgm:t>
        <a:bodyPr/>
        <a:lstStyle/>
        <a:p>
          <a:r>
            <a:rPr lang="ru-RU" dirty="0"/>
            <a:t>Технический сбой (нет поддержки работы заграницей)</a:t>
          </a:r>
        </a:p>
      </dgm:t>
    </dgm:pt>
    <dgm:pt modelId="{F07D10AF-39EC-44F7-82BE-74C8983E6E4B}" type="parTrans" cxnId="{0646F667-810D-424D-88E8-8A8A70299FA5}">
      <dgm:prSet/>
      <dgm:spPr/>
      <dgm:t>
        <a:bodyPr/>
        <a:lstStyle/>
        <a:p>
          <a:endParaRPr lang="ru-RU"/>
        </a:p>
      </dgm:t>
    </dgm:pt>
    <dgm:pt modelId="{61E0B025-EC06-4364-9D5A-166BA59F4A6C}" type="sibTrans" cxnId="{0646F667-810D-424D-88E8-8A8A70299FA5}">
      <dgm:prSet/>
      <dgm:spPr/>
      <dgm:t>
        <a:bodyPr/>
        <a:lstStyle/>
        <a:p>
          <a:endParaRPr lang="ru-RU"/>
        </a:p>
      </dgm:t>
    </dgm:pt>
    <dgm:pt modelId="{A3CAADE5-E8CD-4841-AA3B-00F95CCB07CD}">
      <dgm:prSet phldrT="[Текст]"/>
      <dgm:spPr/>
      <dgm:t>
        <a:bodyPr/>
        <a:lstStyle/>
        <a:p>
          <a:r>
            <a:rPr lang="ru-RU" dirty="0"/>
            <a:t>Доработка и коррекция приложения и интернет-банкинга, способного работать заграницей</a:t>
          </a:r>
        </a:p>
      </dgm:t>
    </dgm:pt>
    <dgm:pt modelId="{12A0BD53-51F9-4D98-BF08-657DF53EB77A}" type="parTrans" cxnId="{02A3E790-6F4E-4EC8-896E-D5C72B8FDE99}">
      <dgm:prSet/>
      <dgm:spPr/>
      <dgm:t>
        <a:bodyPr/>
        <a:lstStyle/>
        <a:p>
          <a:endParaRPr lang="ru-RU"/>
        </a:p>
      </dgm:t>
    </dgm:pt>
    <dgm:pt modelId="{5B251FE0-8979-4501-88B4-F2E7D8E42931}" type="sibTrans" cxnId="{02A3E790-6F4E-4EC8-896E-D5C72B8FDE99}">
      <dgm:prSet/>
      <dgm:spPr/>
      <dgm:t>
        <a:bodyPr/>
        <a:lstStyle/>
        <a:p>
          <a:endParaRPr lang="ru-RU"/>
        </a:p>
      </dgm:t>
    </dgm:pt>
    <dgm:pt modelId="{5FBA8AE4-C2A9-4118-9D51-498318B12ABC}">
      <dgm:prSet phldrT="[Текст]"/>
      <dgm:spPr/>
      <dgm:t>
        <a:bodyPr/>
        <a:lstStyle/>
        <a:p>
          <a:r>
            <a:rPr lang="ru-RU" dirty="0"/>
            <a:t>Появление сбоев в других сегментах приложения.</a:t>
          </a:r>
        </a:p>
        <a:p>
          <a:r>
            <a:rPr lang="ru-RU" dirty="0"/>
            <a:t>Неспособность работать без российского </a:t>
          </a:r>
          <a:r>
            <a:rPr lang="en-US" dirty="0"/>
            <a:t>VPN</a:t>
          </a:r>
          <a:r>
            <a:rPr lang="ru-RU" dirty="0"/>
            <a:t>.</a:t>
          </a:r>
        </a:p>
      </dgm:t>
    </dgm:pt>
    <dgm:pt modelId="{2E89533C-6B07-4FF4-9BAD-A8E186DCEB81}" type="parTrans" cxnId="{57ADDB85-7122-499C-83DF-DFBA0A07A39B}">
      <dgm:prSet/>
      <dgm:spPr/>
      <dgm:t>
        <a:bodyPr/>
        <a:lstStyle/>
        <a:p>
          <a:endParaRPr lang="ru-RU"/>
        </a:p>
      </dgm:t>
    </dgm:pt>
    <dgm:pt modelId="{300F1EF0-A57F-4E81-958E-7565315823BE}" type="sibTrans" cxnId="{57ADDB85-7122-499C-83DF-DFBA0A07A39B}">
      <dgm:prSet/>
      <dgm:spPr/>
      <dgm:t>
        <a:bodyPr/>
        <a:lstStyle/>
        <a:p>
          <a:endParaRPr lang="ru-RU"/>
        </a:p>
      </dgm:t>
    </dgm:pt>
    <dgm:pt modelId="{DB7A677E-C957-4CCC-9D61-9F18B982F3E3}" type="pres">
      <dgm:prSet presAssocID="{D2713E5A-3A83-41E8-B0D1-E9ADD8E930F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ABBAC8E-AFBE-4E5D-9E67-F5BA8EFEE79C}" type="pres">
      <dgm:prSet presAssocID="{DC9D8810-104F-4B86-A167-AEEF1AC1F23C}" presName="horFlow" presStyleCnt="0"/>
      <dgm:spPr/>
    </dgm:pt>
    <dgm:pt modelId="{2AB12C7A-1292-4F9E-91F3-7E0FB065775C}" type="pres">
      <dgm:prSet presAssocID="{DC9D8810-104F-4B86-A167-AEEF1AC1F23C}" presName="bigChev" presStyleLbl="node1" presStyleIdx="0" presStyleCnt="3"/>
      <dgm:spPr/>
    </dgm:pt>
    <dgm:pt modelId="{8E8963D1-B42F-4027-9B24-D929082FEA9A}" type="pres">
      <dgm:prSet presAssocID="{42413BA0-2FF8-48ED-BFF9-51A5D3EB1311}" presName="parTrans" presStyleCnt="0"/>
      <dgm:spPr/>
    </dgm:pt>
    <dgm:pt modelId="{F9DFAE86-FC09-4F7B-9556-D9A7910D4D08}" type="pres">
      <dgm:prSet presAssocID="{567E86A8-D4D3-44D3-B0DD-621DD1619BF1}" presName="node" presStyleLbl="alignAccFollowNode1" presStyleIdx="0" presStyleCnt="6">
        <dgm:presLayoutVars>
          <dgm:bulletEnabled val="1"/>
        </dgm:presLayoutVars>
      </dgm:prSet>
      <dgm:spPr/>
    </dgm:pt>
    <dgm:pt modelId="{31180B99-CC86-412F-928D-23AFB1CF0A78}" type="pres">
      <dgm:prSet presAssocID="{A32D52C2-9932-423B-B62C-6CD50110954C}" presName="sibTrans" presStyleCnt="0"/>
      <dgm:spPr/>
    </dgm:pt>
    <dgm:pt modelId="{7285F944-F03A-4BF8-8796-4830C9D59484}" type="pres">
      <dgm:prSet presAssocID="{A2FBF961-9B0D-4D8D-B1BA-7FBBD25238D7}" presName="node" presStyleLbl="alignAccFollowNode1" presStyleIdx="1" presStyleCnt="6">
        <dgm:presLayoutVars>
          <dgm:bulletEnabled val="1"/>
        </dgm:presLayoutVars>
      </dgm:prSet>
      <dgm:spPr/>
    </dgm:pt>
    <dgm:pt modelId="{DF78E025-F65B-4043-AB20-C21226E028D9}" type="pres">
      <dgm:prSet presAssocID="{DC9D8810-104F-4B86-A167-AEEF1AC1F23C}" presName="vSp" presStyleCnt="0"/>
      <dgm:spPr/>
    </dgm:pt>
    <dgm:pt modelId="{ADB4DCE4-2D60-46BF-AF77-FFFB922DBE19}" type="pres">
      <dgm:prSet presAssocID="{9FF27EBB-CEB1-41E8-84D2-343431ECF451}" presName="horFlow" presStyleCnt="0"/>
      <dgm:spPr/>
    </dgm:pt>
    <dgm:pt modelId="{F85DCC11-891C-48F7-BB61-E0BA4397FABA}" type="pres">
      <dgm:prSet presAssocID="{9FF27EBB-CEB1-41E8-84D2-343431ECF451}" presName="bigChev" presStyleLbl="node1" presStyleIdx="1" presStyleCnt="3"/>
      <dgm:spPr/>
    </dgm:pt>
    <dgm:pt modelId="{CCECBF14-1C99-4E12-9A15-FA3542D9EBD6}" type="pres">
      <dgm:prSet presAssocID="{8A4207DA-CEB9-4321-91D5-47691A501459}" presName="parTrans" presStyleCnt="0"/>
      <dgm:spPr/>
    </dgm:pt>
    <dgm:pt modelId="{4D7151AA-C792-4291-BD54-568A889774DB}" type="pres">
      <dgm:prSet presAssocID="{30F77139-C088-4401-85EC-757C08EF03F6}" presName="node" presStyleLbl="alignAccFollowNode1" presStyleIdx="2" presStyleCnt="6">
        <dgm:presLayoutVars>
          <dgm:bulletEnabled val="1"/>
        </dgm:presLayoutVars>
      </dgm:prSet>
      <dgm:spPr/>
    </dgm:pt>
    <dgm:pt modelId="{5CE3EB72-8F57-4B77-B379-104088C7F3E0}" type="pres">
      <dgm:prSet presAssocID="{7B0E3DA4-A8DD-4E41-AA69-9F3D7854C61C}" presName="sibTrans" presStyleCnt="0"/>
      <dgm:spPr/>
    </dgm:pt>
    <dgm:pt modelId="{5B2B6D4F-8E52-4D28-9BA5-088B33FA1B7D}" type="pres">
      <dgm:prSet presAssocID="{645D5B50-080B-40BA-A0AA-952D375439DE}" presName="node" presStyleLbl="alignAccFollowNode1" presStyleIdx="3" presStyleCnt="6">
        <dgm:presLayoutVars>
          <dgm:bulletEnabled val="1"/>
        </dgm:presLayoutVars>
      </dgm:prSet>
      <dgm:spPr/>
    </dgm:pt>
    <dgm:pt modelId="{AC495205-9930-4406-B5FA-9883A5D1D7C4}" type="pres">
      <dgm:prSet presAssocID="{9FF27EBB-CEB1-41E8-84D2-343431ECF451}" presName="vSp" presStyleCnt="0"/>
      <dgm:spPr/>
    </dgm:pt>
    <dgm:pt modelId="{B4A36777-B0DB-4FC8-94BB-0CCE3E34C00F}" type="pres">
      <dgm:prSet presAssocID="{B4FF7F8F-BDDA-4F6A-B1B2-C8CFE284577A}" presName="horFlow" presStyleCnt="0"/>
      <dgm:spPr/>
    </dgm:pt>
    <dgm:pt modelId="{6274E288-2B47-492E-A8E6-CF4107D03D56}" type="pres">
      <dgm:prSet presAssocID="{B4FF7F8F-BDDA-4F6A-B1B2-C8CFE284577A}" presName="bigChev" presStyleLbl="node1" presStyleIdx="2" presStyleCnt="3"/>
      <dgm:spPr/>
    </dgm:pt>
    <dgm:pt modelId="{E04C36CC-545C-4CE1-A29B-AFCBF46B3ED7}" type="pres">
      <dgm:prSet presAssocID="{12A0BD53-51F9-4D98-BF08-657DF53EB77A}" presName="parTrans" presStyleCnt="0"/>
      <dgm:spPr/>
    </dgm:pt>
    <dgm:pt modelId="{519EB9BB-3B57-4B3F-AE79-A3F14B6F5C3A}" type="pres">
      <dgm:prSet presAssocID="{A3CAADE5-E8CD-4841-AA3B-00F95CCB07CD}" presName="node" presStyleLbl="alignAccFollowNode1" presStyleIdx="4" presStyleCnt="6">
        <dgm:presLayoutVars>
          <dgm:bulletEnabled val="1"/>
        </dgm:presLayoutVars>
      </dgm:prSet>
      <dgm:spPr/>
    </dgm:pt>
    <dgm:pt modelId="{FA737039-4C83-468F-BE6E-586F6301A29F}" type="pres">
      <dgm:prSet presAssocID="{5B251FE0-8979-4501-88B4-F2E7D8E42931}" presName="sibTrans" presStyleCnt="0"/>
      <dgm:spPr/>
    </dgm:pt>
    <dgm:pt modelId="{08567BB3-AD61-487F-BCA9-FBBE080ED7EF}" type="pres">
      <dgm:prSet presAssocID="{5FBA8AE4-C2A9-4118-9D51-498318B12ABC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864F212-B2BA-4E3F-A356-8EABD86D0A1E}" type="presOf" srcId="{9FF27EBB-CEB1-41E8-84D2-343431ECF451}" destId="{F85DCC11-891C-48F7-BB61-E0BA4397FABA}" srcOrd="0" destOrd="0" presId="urn:microsoft.com/office/officeart/2005/8/layout/lProcess3"/>
    <dgm:cxn modelId="{0646F667-810D-424D-88E8-8A8A70299FA5}" srcId="{D2713E5A-3A83-41E8-B0D1-E9ADD8E930FD}" destId="{B4FF7F8F-BDDA-4F6A-B1B2-C8CFE284577A}" srcOrd="2" destOrd="0" parTransId="{F07D10AF-39EC-44F7-82BE-74C8983E6E4B}" sibTransId="{61E0B025-EC06-4364-9D5A-166BA59F4A6C}"/>
    <dgm:cxn modelId="{C055DC68-216C-4767-8633-8E2997E1B540}" srcId="{DC9D8810-104F-4B86-A167-AEEF1AC1F23C}" destId="{567E86A8-D4D3-44D3-B0DD-621DD1619BF1}" srcOrd="0" destOrd="0" parTransId="{42413BA0-2FF8-48ED-BFF9-51A5D3EB1311}" sibTransId="{A32D52C2-9932-423B-B62C-6CD50110954C}"/>
    <dgm:cxn modelId="{2639A16C-5408-4ADF-8BD6-4686F4B5DA98}" type="presOf" srcId="{A3CAADE5-E8CD-4841-AA3B-00F95CCB07CD}" destId="{519EB9BB-3B57-4B3F-AE79-A3F14B6F5C3A}" srcOrd="0" destOrd="0" presId="urn:microsoft.com/office/officeart/2005/8/layout/lProcess3"/>
    <dgm:cxn modelId="{9A78F56E-E5B8-4936-A7C7-1C486D0355B3}" type="presOf" srcId="{30F77139-C088-4401-85EC-757C08EF03F6}" destId="{4D7151AA-C792-4291-BD54-568A889774DB}" srcOrd="0" destOrd="0" presId="urn:microsoft.com/office/officeart/2005/8/layout/lProcess3"/>
    <dgm:cxn modelId="{9C64D253-7139-4F85-943F-D7F9FC81BF03}" srcId="{9FF27EBB-CEB1-41E8-84D2-343431ECF451}" destId="{30F77139-C088-4401-85EC-757C08EF03F6}" srcOrd="0" destOrd="0" parTransId="{8A4207DA-CEB9-4321-91D5-47691A501459}" sibTransId="{7B0E3DA4-A8DD-4E41-AA69-9F3D7854C61C}"/>
    <dgm:cxn modelId="{57ADDB85-7122-499C-83DF-DFBA0A07A39B}" srcId="{B4FF7F8F-BDDA-4F6A-B1B2-C8CFE284577A}" destId="{5FBA8AE4-C2A9-4118-9D51-498318B12ABC}" srcOrd="1" destOrd="0" parTransId="{2E89533C-6B07-4FF4-9BAD-A8E186DCEB81}" sibTransId="{300F1EF0-A57F-4E81-958E-7565315823BE}"/>
    <dgm:cxn modelId="{91030A88-00F0-4478-A0BA-63D943F96F54}" srcId="{DC9D8810-104F-4B86-A167-AEEF1AC1F23C}" destId="{A2FBF961-9B0D-4D8D-B1BA-7FBBD25238D7}" srcOrd="1" destOrd="0" parTransId="{EDDF5904-1631-4F38-A5F6-F934871C6693}" sibTransId="{D3DE5930-C515-49A0-B8C4-D343E412594A}"/>
    <dgm:cxn modelId="{1232F28E-D359-4967-A9E0-CBCB62434C25}" type="presOf" srcId="{B4FF7F8F-BDDA-4F6A-B1B2-C8CFE284577A}" destId="{6274E288-2B47-492E-A8E6-CF4107D03D56}" srcOrd="0" destOrd="0" presId="urn:microsoft.com/office/officeart/2005/8/layout/lProcess3"/>
    <dgm:cxn modelId="{02A3E790-6F4E-4EC8-896E-D5C72B8FDE99}" srcId="{B4FF7F8F-BDDA-4F6A-B1B2-C8CFE284577A}" destId="{A3CAADE5-E8CD-4841-AA3B-00F95CCB07CD}" srcOrd="0" destOrd="0" parTransId="{12A0BD53-51F9-4D98-BF08-657DF53EB77A}" sibTransId="{5B251FE0-8979-4501-88B4-F2E7D8E42931}"/>
    <dgm:cxn modelId="{FAB6FA91-EA94-4551-A640-FC5C012338A0}" srcId="{D2713E5A-3A83-41E8-B0D1-E9ADD8E930FD}" destId="{DC9D8810-104F-4B86-A167-AEEF1AC1F23C}" srcOrd="0" destOrd="0" parTransId="{078708EB-F7F0-49D8-B62B-C75C3C1245AA}" sibTransId="{CF42D9F6-4F36-453F-A46E-6C81C304909F}"/>
    <dgm:cxn modelId="{A591D394-FAC0-4F0D-98D3-4F5239FD0DA2}" type="presOf" srcId="{5FBA8AE4-C2A9-4118-9D51-498318B12ABC}" destId="{08567BB3-AD61-487F-BCA9-FBBE080ED7EF}" srcOrd="0" destOrd="0" presId="urn:microsoft.com/office/officeart/2005/8/layout/lProcess3"/>
    <dgm:cxn modelId="{F50F94A6-C48C-4113-8233-7576A41E3A05}" type="presOf" srcId="{D2713E5A-3A83-41E8-B0D1-E9ADD8E930FD}" destId="{DB7A677E-C957-4CCC-9D61-9F18B982F3E3}" srcOrd="0" destOrd="0" presId="urn:microsoft.com/office/officeart/2005/8/layout/lProcess3"/>
    <dgm:cxn modelId="{C9A9F3A8-9BFD-4224-9734-27318E841F51}" type="presOf" srcId="{567E86A8-D4D3-44D3-B0DD-621DD1619BF1}" destId="{F9DFAE86-FC09-4F7B-9556-D9A7910D4D08}" srcOrd="0" destOrd="0" presId="urn:microsoft.com/office/officeart/2005/8/layout/lProcess3"/>
    <dgm:cxn modelId="{EC3CC1B2-BBB0-4FBF-B891-C98F609CCB6A}" type="presOf" srcId="{DC9D8810-104F-4B86-A167-AEEF1AC1F23C}" destId="{2AB12C7A-1292-4F9E-91F3-7E0FB065775C}" srcOrd="0" destOrd="0" presId="urn:microsoft.com/office/officeart/2005/8/layout/lProcess3"/>
    <dgm:cxn modelId="{5EB11AB4-A039-4851-8958-AAFE6D08C7A6}" srcId="{D2713E5A-3A83-41E8-B0D1-E9ADD8E930FD}" destId="{9FF27EBB-CEB1-41E8-84D2-343431ECF451}" srcOrd="1" destOrd="0" parTransId="{1D4B8E9A-5E69-42A4-8AEF-E7A3896999BE}" sibTransId="{FC50CD51-AD36-42B9-9B3F-EC91539DFF7F}"/>
    <dgm:cxn modelId="{B2DC43E2-861E-45AC-AB7A-FBC599690A88}" type="presOf" srcId="{645D5B50-080B-40BA-A0AA-952D375439DE}" destId="{5B2B6D4F-8E52-4D28-9BA5-088B33FA1B7D}" srcOrd="0" destOrd="0" presId="urn:microsoft.com/office/officeart/2005/8/layout/lProcess3"/>
    <dgm:cxn modelId="{0C0D03F5-2582-4565-9AA7-542B37CEC7D0}" srcId="{9FF27EBB-CEB1-41E8-84D2-343431ECF451}" destId="{645D5B50-080B-40BA-A0AA-952D375439DE}" srcOrd="1" destOrd="0" parTransId="{412D4A7E-A525-4E7A-B141-E48905750CB8}" sibTransId="{C1210BE8-39C7-416A-A5B8-F134E3B8B3D5}"/>
    <dgm:cxn modelId="{34DF10FE-9333-42C4-8720-009464E41826}" type="presOf" srcId="{A2FBF961-9B0D-4D8D-B1BA-7FBBD25238D7}" destId="{7285F944-F03A-4BF8-8796-4830C9D59484}" srcOrd="0" destOrd="0" presId="urn:microsoft.com/office/officeart/2005/8/layout/lProcess3"/>
    <dgm:cxn modelId="{8E42B0DD-AF02-4B28-8986-592E7ED2B429}" type="presParOf" srcId="{DB7A677E-C957-4CCC-9D61-9F18B982F3E3}" destId="{6ABBAC8E-AFBE-4E5D-9E67-F5BA8EFEE79C}" srcOrd="0" destOrd="0" presId="urn:microsoft.com/office/officeart/2005/8/layout/lProcess3"/>
    <dgm:cxn modelId="{51BB6BEE-441C-4D94-9F54-E7B4E8977A1B}" type="presParOf" srcId="{6ABBAC8E-AFBE-4E5D-9E67-F5BA8EFEE79C}" destId="{2AB12C7A-1292-4F9E-91F3-7E0FB065775C}" srcOrd="0" destOrd="0" presId="urn:microsoft.com/office/officeart/2005/8/layout/lProcess3"/>
    <dgm:cxn modelId="{64328FE9-542F-4008-8B95-29F5AFB3BD23}" type="presParOf" srcId="{6ABBAC8E-AFBE-4E5D-9E67-F5BA8EFEE79C}" destId="{8E8963D1-B42F-4027-9B24-D929082FEA9A}" srcOrd="1" destOrd="0" presId="urn:microsoft.com/office/officeart/2005/8/layout/lProcess3"/>
    <dgm:cxn modelId="{D0A2D14B-2092-4140-B15C-A634AC86AF84}" type="presParOf" srcId="{6ABBAC8E-AFBE-4E5D-9E67-F5BA8EFEE79C}" destId="{F9DFAE86-FC09-4F7B-9556-D9A7910D4D08}" srcOrd="2" destOrd="0" presId="urn:microsoft.com/office/officeart/2005/8/layout/lProcess3"/>
    <dgm:cxn modelId="{E6FE70B1-D9C5-48F8-8838-6724589E608C}" type="presParOf" srcId="{6ABBAC8E-AFBE-4E5D-9E67-F5BA8EFEE79C}" destId="{31180B99-CC86-412F-928D-23AFB1CF0A78}" srcOrd="3" destOrd="0" presId="urn:microsoft.com/office/officeart/2005/8/layout/lProcess3"/>
    <dgm:cxn modelId="{12229A29-DA30-4A26-86D3-80E0424F92B8}" type="presParOf" srcId="{6ABBAC8E-AFBE-4E5D-9E67-F5BA8EFEE79C}" destId="{7285F944-F03A-4BF8-8796-4830C9D59484}" srcOrd="4" destOrd="0" presId="urn:microsoft.com/office/officeart/2005/8/layout/lProcess3"/>
    <dgm:cxn modelId="{F03687F3-E385-41F9-90B2-0E8EFEB0E7C2}" type="presParOf" srcId="{DB7A677E-C957-4CCC-9D61-9F18B982F3E3}" destId="{DF78E025-F65B-4043-AB20-C21226E028D9}" srcOrd="1" destOrd="0" presId="urn:microsoft.com/office/officeart/2005/8/layout/lProcess3"/>
    <dgm:cxn modelId="{E059E2AB-B195-4EF9-BC1C-83B28C74DD2D}" type="presParOf" srcId="{DB7A677E-C957-4CCC-9D61-9F18B982F3E3}" destId="{ADB4DCE4-2D60-46BF-AF77-FFFB922DBE19}" srcOrd="2" destOrd="0" presId="urn:microsoft.com/office/officeart/2005/8/layout/lProcess3"/>
    <dgm:cxn modelId="{7DB8A0B9-593B-4EBC-8F9E-4144AF32A60D}" type="presParOf" srcId="{ADB4DCE4-2D60-46BF-AF77-FFFB922DBE19}" destId="{F85DCC11-891C-48F7-BB61-E0BA4397FABA}" srcOrd="0" destOrd="0" presId="urn:microsoft.com/office/officeart/2005/8/layout/lProcess3"/>
    <dgm:cxn modelId="{714FA6A6-3A24-4A54-AAD7-CBBDB32E731A}" type="presParOf" srcId="{ADB4DCE4-2D60-46BF-AF77-FFFB922DBE19}" destId="{CCECBF14-1C99-4E12-9A15-FA3542D9EBD6}" srcOrd="1" destOrd="0" presId="urn:microsoft.com/office/officeart/2005/8/layout/lProcess3"/>
    <dgm:cxn modelId="{B7D93012-4F79-465B-B085-9DF876456F68}" type="presParOf" srcId="{ADB4DCE4-2D60-46BF-AF77-FFFB922DBE19}" destId="{4D7151AA-C792-4291-BD54-568A889774DB}" srcOrd="2" destOrd="0" presId="urn:microsoft.com/office/officeart/2005/8/layout/lProcess3"/>
    <dgm:cxn modelId="{79028DCD-B7CA-4356-A059-4CE71EEC3EFF}" type="presParOf" srcId="{ADB4DCE4-2D60-46BF-AF77-FFFB922DBE19}" destId="{5CE3EB72-8F57-4B77-B379-104088C7F3E0}" srcOrd="3" destOrd="0" presId="urn:microsoft.com/office/officeart/2005/8/layout/lProcess3"/>
    <dgm:cxn modelId="{5B6E252F-AAAA-49D2-9963-A990D01C03E0}" type="presParOf" srcId="{ADB4DCE4-2D60-46BF-AF77-FFFB922DBE19}" destId="{5B2B6D4F-8E52-4D28-9BA5-088B33FA1B7D}" srcOrd="4" destOrd="0" presId="urn:microsoft.com/office/officeart/2005/8/layout/lProcess3"/>
    <dgm:cxn modelId="{324D8B4E-6137-437B-A5A5-295AA36D1642}" type="presParOf" srcId="{DB7A677E-C957-4CCC-9D61-9F18B982F3E3}" destId="{AC495205-9930-4406-B5FA-9883A5D1D7C4}" srcOrd="3" destOrd="0" presId="urn:microsoft.com/office/officeart/2005/8/layout/lProcess3"/>
    <dgm:cxn modelId="{6FD15A64-AD6C-4C50-8465-2A9EE2491D82}" type="presParOf" srcId="{DB7A677E-C957-4CCC-9D61-9F18B982F3E3}" destId="{B4A36777-B0DB-4FC8-94BB-0CCE3E34C00F}" srcOrd="4" destOrd="0" presId="urn:microsoft.com/office/officeart/2005/8/layout/lProcess3"/>
    <dgm:cxn modelId="{2603822D-43D2-4A0F-8F2C-BE2BD8F1EAA5}" type="presParOf" srcId="{B4A36777-B0DB-4FC8-94BB-0CCE3E34C00F}" destId="{6274E288-2B47-492E-A8E6-CF4107D03D56}" srcOrd="0" destOrd="0" presId="urn:microsoft.com/office/officeart/2005/8/layout/lProcess3"/>
    <dgm:cxn modelId="{B67099A7-63C0-4244-8583-7FCA7A13ED8B}" type="presParOf" srcId="{B4A36777-B0DB-4FC8-94BB-0CCE3E34C00F}" destId="{E04C36CC-545C-4CE1-A29B-AFCBF46B3ED7}" srcOrd="1" destOrd="0" presId="urn:microsoft.com/office/officeart/2005/8/layout/lProcess3"/>
    <dgm:cxn modelId="{AF4D639D-B5CF-4D01-9304-58846A11A561}" type="presParOf" srcId="{B4A36777-B0DB-4FC8-94BB-0CCE3E34C00F}" destId="{519EB9BB-3B57-4B3F-AE79-A3F14B6F5C3A}" srcOrd="2" destOrd="0" presId="urn:microsoft.com/office/officeart/2005/8/layout/lProcess3"/>
    <dgm:cxn modelId="{0E9E6B55-1A16-4B2A-8192-086FB1A29374}" type="presParOf" srcId="{B4A36777-B0DB-4FC8-94BB-0CCE3E34C00F}" destId="{FA737039-4C83-468F-BE6E-586F6301A29F}" srcOrd="3" destOrd="0" presId="urn:microsoft.com/office/officeart/2005/8/layout/lProcess3"/>
    <dgm:cxn modelId="{DA13FA1C-C2B2-4372-989F-A8F7A286BA07}" type="presParOf" srcId="{B4A36777-B0DB-4FC8-94BB-0CCE3E34C00F}" destId="{08567BB3-AD61-487F-BCA9-FBBE080ED7E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5CAF45-44F4-4A9F-B86D-8F3C5EA9186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10946736-4EEF-4043-A594-FE11083C7A73}">
      <dgm:prSet phldrT="[Текст]"/>
      <dgm:spPr/>
      <dgm:t>
        <a:bodyPr/>
        <a:lstStyle/>
        <a:p>
          <a:r>
            <a:rPr lang="ru-RU" dirty="0"/>
            <a:t>Проверка по </a:t>
          </a:r>
          <a:r>
            <a:rPr lang="ru-RU" dirty="0" err="1"/>
            <a:t>дашборду</a:t>
          </a:r>
          <a:endParaRPr lang="ru-RU" dirty="0"/>
        </a:p>
      </dgm:t>
    </dgm:pt>
    <dgm:pt modelId="{92C6C75B-6B88-4322-AD0C-AD3076D5E828}" type="parTrans" cxnId="{7736CCA1-85DD-467D-88F5-91FD04CAB785}">
      <dgm:prSet/>
      <dgm:spPr/>
      <dgm:t>
        <a:bodyPr/>
        <a:lstStyle/>
        <a:p>
          <a:endParaRPr lang="ru-RU"/>
        </a:p>
      </dgm:t>
    </dgm:pt>
    <dgm:pt modelId="{BDC9AD3D-E7D5-4772-A984-9784C7B8E184}" type="sibTrans" cxnId="{7736CCA1-85DD-467D-88F5-91FD04CAB785}">
      <dgm:prSet/>
      <dgm:spPr/>
      <dgm:t>
        <a:bodyPr/>
        <a:lstStyle/>
        <a:p>
          <a:endParaRPr lang="ru-RU"/>
        </a:p>
      </dgm:t>
    </dgm:pt>
    <dgm:pt modelId="{DE4D2C2A-A05A-4A96-8BEC-7B04F36E8FEB}">
      <dgm:prSet phldrT="[Текст]"/>
      <dgm:spPr/>
      <dgm:t>
        <a:bodyPr/>
        <a:lstStyle/>
        <a:p>
          <a:r>
            <a:rPr lang="ru-RU" dirty="0"/>
            <a:t>Анализ с помощью исследования</a:t>
          </a:r>
        </a:p>
      </dgm:t>
    </dgm:pt>
    <dgm:pt modelId="{A7D6CB1B-F2D7-4697-8549-0D11CAEC459E}" type="parTrans" cxnId="{00F73EBB-D140-4F19-8A69-5ACD5F3B6E5C}">
      <dgm:prSet/>
      <dgm:spPr/>
      <dgm:t>
        <a:bodyPr/>
        <a:lstStyle/>
        <a:p>
          <a:endParaRPr lang="ru-RU"/>
        </a:p>
      </dgm:t>
    </dgm:pt>
    <dgm:pt modelId="{47561267-E0CA-4C10-AA93-28485A295F2F}" type="sibTrans" cxnId="{00F73EBB-D140-4F19-8A69-5ACD5F3B6E5C}">
      <dgm:prSet/>
      <dgm:spPr/>
      <dgm:t>
        <a:bodyPr/>
        <a:lstStyle/>
        <a:p>
          <a:endParaRPr lang="ru-RU"/>
        </a:p>
      </dgm:t>
    </dgm:pt>
    <dgm:pt modelId="{C466A250-C591-4478-9FA2-2C946A13380F}">
      <dgm:prSet phldrT="[Текст]"/>
      <dgm:spPr/>
      <dgm:t>
        <a:bodyPr/>
        <a:lstStyle/>
        <a:p>
          <a:r>
            <a:rPr lang="ru-RU" dirty="0"/>
            <a:t>Проверка с помощью косвенных/опережающих метрик</a:t>
          </a:r>
        </a:p>
      </dgm:t>
    </dgm:pt>
    <dgm:pt modelId="{010803E6-E733-4717-8CBD-EDA69EA735D2}" type="parTrans" cxnId="{7A907D96-185C-4EA3-908F-7788523CFDB8}">
      <dgm:prSet/>
      <dgm:spPr/>
      <dgm:t>
        <a:bodyPr/>
        <a:lstStyle/>
        <a:p>
          <a:endParaRPr lang="ru-RU"/>
        </a:p>
      </dgm:t>
    </dgm:pt>
    <dgm:pt modelId="{341A3767-F156-432A-B0FA-D860AC0CFC5F}" type="sibTrans" cxnId="{7A907D96-185C-4EA3-908F-7788523CFDB8}">
      <dgm:prSet/>
      <dgm:spPr/>
      <dgm:t>
        <a:bodyPr/>
        <a:lstStyle/>
        <a:p>
          <a:endParaRPr lang="ru-RU"/>
        </a:p>
      </dgm:t>
    </dgm:pt>
    <dgm:pt modelId="{AF5854E8-CBDE-4E81-AC86-22FA47DF17B3}" type="pres">
      <dgm:prSet presAssocID="{775CAF45-44F4-4A9F-B86D-8F3C5EA9186C}" presName="diagram" presStyleCnt="0">
        <dgm:presLayoutVars>
          <dgm:dir/>
          <dgm:resizeHandles val="exact"/>
        </dgm:presLayoutVars>
      </dgm:prSet>
      <dgm:spPr/>
    </dgm:pt>
    <dgm:pt modelId="{8DB50D32-7D4F-4DCA-A7A2-C665BB2C2B10}" type="pres">
      <dgm:prSet presAssocID="{10946736-4EEF-4043-A594-FE11083C7A73}" presName="node" presStyleLbl="node1" presStyleIdx="0" presStyleCnt="3">
        <dgm:presLayoutVars>
          <dgm:bulletEnabled val="1"/>
        </dgm:presLayoutVars>
      </dgm:prSet>
      <dgm:spPr/>
    </dgm:pt>
    <dgm:pt modelId="{27D0C8EF-BF38-43C9-8066-FBFD4644B2F6}" type="pres">
      <dgm:prSet presAssocID="{BDC9AD3D-E7D5-4772-A984-9784C7B8E184}" presName="sibTrans" presStyleCnt="0"/>
      <dgm:spPr/>
    </dgm:pt>
    <dgm:pt modelId="{769A07D7-4F7B-4DBB-A587-6DAADDCD6456}" type="pres">
      <dgm:prSet presAssocID="{DE4D2C2A-A05A-4A96-8BEC-7B04F36E8FEB}" presName="node" presStyleLbl="node1" presStyleIdx="1" presStyleCnt="3">
        <dgm:presLayoutVars>
          <dgm:bulletEnabled val="1"/>
        </dgm:presLayoutVars>
      </dgm:prSet>
      <dgm:spPr/>
    </dgm:pt>
    <dgm:pt modelId="{9A2183D1-9749-481E-8560-3D890FEB435A}" type="pres">
      <dgm:prSet presAssocID="{47561267-E0CA-4C10-AA93-28485A295F2F}" presName="sibTrans" presStyleCnt="0"/>
      <dgm:spPr/>
    </dgm:pt>
    <dgm:pt modelId="{AFC2A2BB-3E87-47BE-89AC-EBFA4446D531}" type="pres">
      <dgm:prSet presAssocID="{C466A250-C591-4478-9FA2-2C946A13380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907D96-185C-4EA3-908F-7788523CFDB8}" srcId="{775CAF45-44F4-4A9F-B86D-8F3C5EA9186C}" destId="{C466A250-C591-4478-9FA2-2C946A13380F}" srcOrd="2" destOrd="0" parTransId="{010803E6-E733-4717-8CBD-EDA69EA735D2}" sibTransId="{341A3767-F156-432A-B0FA-D860AC0CFC5F}"/>
    <dgm:cxn modelId="{7736CCA1-85DD-467D-88F5-91FD04CAB785}" srcId="{775CAF45-44F4-4A9F-B86D-8F3C5EA9186C}" destId="{10946736-4EEF-4043-A594-FE11083C7A73}" srcOrd="0" destOrd="0" parTransId="{92C6C75B-6B88-4322-AD0C-AD3076D5E828}" sibTransId="{BDC9AD3D-E7D5-4772-A984-9784C7B8E184}"/>
    <dgm:cxn modelId="{00F73EBB-D140-4F19-8A69-5ACD5F3B6E5C}" srcId="{775CAF45-44F4-4A9F-B86D-8F3C5EA9186C}" destId="{DE4D2C2A-A05A-4A96-8BEC-7B04F36E8FEB}" srcOrd="1" destOrd="0" parTransId="{A7D6CB1B-F2D7-4697-8549-0D11CAEC459E}" sibTransId="{47561267-E0CA-4C10-AA93-28485A295F2F}"/>
    <dgm:cxn modelId="{9F4D3EBD-FB8F-43B1-8E35-AA4441541AA9}" type="presOf" srcId="{10946736-4EEF-4043-A594-FE11083C7A73}" destId="{8DB50D32-7D4F-4DCA-A7A2-C665BB2C2B10}" srcOrd="0" destOrd="0" presId="urn:microsoft.com/office/officeart/2005/8/layout/default"/>
    <dgm:cxn modelId="{455058CD-DA34-4BB2-9DB5-53C2FDCAB34A}" type="presOf" srcId="{DE4D2C2A-A05A-4A96-8BEC-7B04F36E8FEB}" destId="{769A07D7-4F7B-4DBB-A587-6DAADDCD6456}" srcOrd="0" destOrd="0" presId="urn:microsoft.com/office/officeart/2005/8/layout/default"/>
    <dgm:cxn modelId="{0413C3D2-094E-4B96-B540-B5A9FFCFAD88}" type="presOf" srcId="{775CAF45-44F4-4A9F-B86D-8F3C5EA9186C}" destId="{AF5854E8-CBDE-4E81-AC86-22FA47DF17B3}" srcOrd="0" destOrd="0" presId="urn:microsoft.com/office/officeart/2005/8/layout/default"/>
    <dgm:cxn modelId="{E45138EA-7F60-48FC-944B-8C337E9A043D}" type="presOf" srcId="{C466A250-C591-4478-9FA2-2C946A13380F}" destId="{AFC2A2BB-3E87-47BE-89AC-EBFA4446D531}" srcOrd="0" destOrd="0" presId="urn:microsoft.com/office/officeart/2005/8/layout/default"/>
    <dgm:cxn modelId="{398315CF-FB36-4BFA-9737-69F8AD65D8A1}" type="presParOf" srcId="{AF5854E8-CBDE-4E81-AC86-22FA47DF17B3}" destId="{8DB50D32-7D4F-4DCA-A7A2-C665BB2C2B10}" srcOrd="0" destOrd="0" presId="urn:microsoft.com/office/officeart/2005/8/layout/default"/>
    <dgm:cxn modelId="{55122207-F68E-49FD-B97E-C47360DC02FD}" type="presParOf" srcId="{AF5854E8-CBDE-4E81-AC86-22FA47DF17B3}" destId="{27D0C8EF-BF38-43C9-8066-FBFD4644B2F6}" srcOrd="1" destOrd="0" presId="urn:microsoft.com/office/officeart/2005/8/layout/default"/>
    <dgm:cxn modelId="{31AFE362-525E-41B9-A905-37EC1044C9A9}" type="presParOf" srcId="{AF5854E8-CBDE-4E81-AC86-22FA47DF17B3}" destId="{769A07D7-4F7B-4DBB-A587-6DAADDCD6456}" srcOrd="2" destOrd="0" presId="urn:microsoft.com/office/officeart/2005/8/layout/default"/>
    <dgm:cxn modelId="{1DD1081A-7245-4B0B-BB54-FE8864AF32E9}" type="presParOf" srcId="{AF5854E8-CBDE-4E81-AC86-22FA47DF17B3}" destId="{9A2183D1-9749-481E-8560-3D890FEB435A}" srcOrd="3" destOrd="0" presId="urn:microsoft.com/office/officeart/2005/8/layout/default"/>
    <dgm:cxn modelId="{356C9CCC-5828-4113-AB54-B04066006563}" type="presParOf" srcId="{AF5854E8-CBDE-4E81-AC86-22FA47DF17B3}" destId="{AFC2A2BB-3E87-47BE-89AC-EBFA4446D53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C2CE6-4C70-4173-9C76-1BB798F564D8}">
      <dsp:nvSpPr>
        <dsp:cNvPr id="0" name=""/>
        <dsp:cNvSpPr/>
      </dsp:nvSpPr>
      <dsp:spPr>
        <a:xfrm>
          <a:off x="2702189" y="1877752"/>
          <a:ext cx="468086" cy="445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043" y="0"/>
              </a:lnTo>
              <a:lnTo>
                <a:pt x="234043" y="445966"/>
              </a:lnTo>
              <a:lnTo>
                <a:pt x="468086" y="4459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20069" y="2084572"/>
        <a:ext cx="32326" cy="32326"/>
      </dsp:txXfrm>
    </dsp:sp>
    <dsp:sp modelId="{8DDC2847-ABB5-4298-AE07-A076D8026A96}">
      <dsp:nvSpPr>
        <dsp:cNvPr id="0" name=""/>
        <dsp:cNvSpPr/>
      </dsp:nvSpPr>
      <dsp:spPr>
        <a:xfrm>
          <a:off x="2702189" y="1431785"/>
          <a:ext cx="468086" cy="445966"/>
        </a:xfrm>
        <a:custGeom>
          <a:avLst/>
          <a:gdLst/>
          <a:ahLst/>
          <a:cxnLst/>
          <a:rect l="0" t="0" r="0" b="0"/>
          <a:pathLst>
            <a:path>
              <a:moveTo>
                <a:pt x="0" y="445966"/>
              </a:moveTo>
              <a:lnTo>
                <a:pt x="234043" y="445966"/>
              </a:lnTo>
              <a:lnTo>
                <a:pt x="234043" y="0"/>
              </a:lnTo>
              <a:lnTo>
                <a:pt x="468086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20069" y="1638605"/>
        <a:ext cx="32326" cy="32326"/>
      </dsp:txXfrm>
    </dsp:sp>
    <dsp:sp modelId="{11010FC7-40A1-4F85-98A8-3873B917AB0D}">
      <dsp:nvSpPr>
        <dsp:cNvPr id="0" name=""/>
        <dsp:cNvSpPr/>
      </dsp:nvSpPr>
      <dsp:spPr>
        <a:xfrm rot="16200000">
          <a:off x="467664" y="1520979"/>
          <a:ext cx="3755504" cy="713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Проблема</a:t>
          </a:r>
        </a:p>
      </dsp:txBody>
      <dsp:txXfrm>
        <a:off x="467664" y="1520979"/>
        <a:ext cx="3755504" cy="713545"/>
      </dsp:txXfrm>
    </dsp:sp>
    <dsp:sp modelId="{03A1171E-A518-4B21-ADB0-29C8572D065C}">
      <dsp:nvSpPr>
        <dsp:cNvPr id="0" name=""/>
        <dsp:cNvSpPr/>
      </dsp:nvSpPr>
      <dsp:spPr>
        <a:xfrm>
          <a:off x="3170275" y="1075013"/>
          <a:ext cx="2340430" cy="7135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Результат естественных факторов</a:t>
          </a:r>
        </a:p>
      </dsp:txBody>
      <dsp:txXfrm>
        <a:off x="3170275" y="1075013"/>
        <a:ext cx="2340430" cy="713545"/>
      </dsp:txXfrm>
    </dsp:sp>
    <dsp:sp modelId="{4A3E2DC6-7600-491F-9611-38304634DE42}">
      <dsp:nvSpPr>
        <dsp:cNvPr id="0" name=""/>
        <dsp:cNvSpPr/>
      </dsp:nvSpPr>
      <dsp:spPr>
        <a:xfrm>
          <a:off x="3170275" y="1966945"/>
          <a:ext cx="2340430" cy="7135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Результат устройства процессов</a:t>
          </a:r>
        </a:p>
      </dsp:txBody>
      <dsp:txXfrm>
        <a:off x="3170275" y="1966945"/>
        <a:ext cx="2340430" cy="713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B6BF8-8E37-4631-BB1D-45EC72431316}">
      <dsp:nvSpPr>
        <dsp:cNvPr id="0" name=""/>
        <dsp:cNvSpPr/>
      </dsp:nvSpPr>
      <dsp:spPr>
        <a:xfrm rot="5400000">
          <a:off x="4637312" y="-1819582"/>
          <a:ext cx="924490" cy="47995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Провал по просрочке произошел в летние месяцы (июль, август, сентябрь) по сравнению с весенними (апрель, май, июнь)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На данные месяцы приходиться пик «отпускного сезон», что могло отразиться на увеличении кол-ва просрочек</a:t>
          </a:r>
        </a:p>
      </dsp:txBody>
      <dsp:txXfrm rot="-5400000">
        <a:off x="2699765" y="163095"/>
        <a:ext cx="4754454" cy="834230"/>
      </dsp:txXfrm>
    </dsp:sp>
    <dsp:sp modelId="{DD229207-CE64-4E73-8DE9-970CD5E9E41A}">
      <dsp:nvSpPr>
        <dsp:cNvPr id="0" name=""/>
        <dsp:cNvSpPr/>
      </dsp:nvSpPr>
      <dsp:spPr>
        <a:xfrm>
          <a:off x="0" y="2402"/>
          <a:ext cx="2699766" cy="1155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Сезонный фактор (естественный фактор)</a:t>
          </a:r>
        </a:p>
      </dsp:txBody>
      <dsp:txXfrm>
        <a:off x="56412" y="58814"/>
        <a:ext cx="2586942" cy="1042789"/>
      </dsp:txXfrm>
    </dsp:sp>
    <dsp:sp modelId="{76815DD6-01FC-4B77-AB21-651F0665DDF5}">
      <dsp:nvSpPr>
        <dsp:cNvPr id="0" name=""/>
        <dsp:cNvSpPr/>
      </dsp:nvSpPr>
      <dsp:spPr>
        <a:xfrm rot="5400000">
          <a:off x="4637312" y="-606188"/>
          <a:ext cx="924490" cy="47995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 связи с ухудшением экономической ситуации в стране увеличилось количество просрочек по кредитам </a:t>
          </a:r>
        </a:p>
      </dsp:txBody>
      <dsp:txXfrm rot="-5400000">
        <a:off x="2699765" y="1376489"/>
        <a:ext cx="4754454" cy="834230"/>
      </dsp:txXfrm>
    </dsp:sp>
    <dsp:sp modelId="{82197D92-EA88-41C7-AAD9-88298B867396}">
      <dsp:nvSpPr>
        <dsp:cNvPr id="0" name=""/>
        <dsp:cNvSpPr/>
      </dsp:nvSpPr>
      <dsp:spPr>
        <a:xfrm>
          <a:off x="0" y="1215796"/>
          <a:ext cx="2699766" cy="1155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Ухудшение экономической ситуации (естественный фактор)</a:t>
          </a:r>
        </a:p>
      </dsp:txBody>
      <dsp:txXfrm>
        <a:off x="56412" y="1272208"/>
        <a:ext cx="2586942" cy="1042789"/>
      </dsp:txXfrm>
    </dsp:sp>
    <dsp:sp modelId="{C9F2FFB8-EEC3-44E2-B734-68FCC9161970}">
      <dsp:nvSpPr>
        <dsp:cNvPr id="0" name=""/>
        <dsp:cNvSpPr/>
      </dsp:nvSpPr>
      <dsp:spPr>
        <a:xfrm rot="5400000">
          <a:off x="4637312" y="607204"/>
          <a:ext cx="924490" cy="47995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 связи с отъездом на время отпуска части клиентов за границу, интернет-банкинг и приложение нашего банка не поддерживают работу в других странах</a:t>
          </a:r>
        </a:p>
      </dsp:txBody>
      <dsp:txXfrm rot="-5400000">
        <a:off x="2699765" y="2589881"/>
        <a:ext cx="4754454" cy="834230"/>
      </dsp:txXfrm>
    </dsp:sp>
    <dsp:sp modelId="{41DB557B-5CE9-4026-969D-19CFF73DC1AC}">
      <dsp:nvSpPr>
        <dsp:cNvPr id="0" name=""/>
        <dsp:cNvSpPr/>
      </dsp:nvSpPr>
      <dsp:spPr>
        <a:xfrm>
          <a:off x="0" y="2429190"/>
          <a:ext cx="2699766" cy="1155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Технический сбой (устройство процессов)</a:t>
          </a:r>
        </a:p>
      </dsp:txBody>
      <dsp:txXfrm>
        <a:off x="56412" y="2485602"/>
        <a:ext cx="2586942" cy="1042789"/>
      </dsp:txXfrm>
    </dsp:sp>
    <dsp:sp modelId="{194E033B-2C01-4566-9865-E2C99357F2CB}">
      <dsp:nvSpPr>
        <dsp:cNvPr id="0" name=""/>
        <dsp:cNvSpPr/>
      </dsp:nvSpPr>
      <dsp:spPr>
        <a:xfrm rot="5400000">
          <a:off x="4637312" y="1820598"/>
          <a:ext cx="924490" cy="47995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 связи с плохой коммуникацией между отделами, часть данных по определенным клиентам была утеряна и не вошла в общий свод</a:t>
          </a:r>
        </a:p>
      </dsp:txBody>
      <dsp:txXfrm rot="-5400000">
        <a:off x="2699765" y="3803275"/>
        <a:ext cx="4754454" cy="834230"/>
      </dsp:txXfrm>
    </dsp:sp>
    <dsp:sp modelId="{88A0C7A1-385D-443B-9951-221E73A6F849}">
      <dsp:nvSpPr>
        <dsp:cNvPr id="0" name=""/>
        <dsp:cNvSpPr/>
      </dsp:nvSpPr>
      <dsp:spPr>
        <a:xfrm>
          <a:off x="0" y="3642584"/>
          <a:ext cx="2699766" cy="1155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Неточные, не обновленные, ошибочные, </a:t>
          </a:r>
          <a:r>
            <a:rPr lang="ru-RU" sz="1600" kern="1200" dirty="0" err="1"/>
            <a:t>недозалитые</a:t>
          </a:r>
          <a:r>
            <a:rPr lang="ru-RU" sz="1600" kern="1200" dirty="0"/>
            <a:t> данные (устройство процессов)</a:t>
          </a:r>
        </a:p>
      </dsp:txBody>
      <dsp:txXfrm>
        <a:off x="56412" y="3698996"/>
        <a:ext cx="2586942" cy="1042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B842-10A1-4B9A-972F-05031AC40FC6}">
      <dsp:nvSpPr>
        <dsp:cNvPr id="0" name=""/>
        <dsp:cNvSpPr/>
      </dsp:nvSpPr>
      <dsp:spPr>
        <a:xfrm>
          <a:off x="427697" y="937"/>
          <a:ext cx="3163788" cy="1898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 err="1"/>
            <a:t>Ретроанализ</a:t>
          </a:r>
          <a:endParaRPr lang="ru-RU" sz="3300" kern="1200" dirty="0"/>
        </a:p>
      </dsp:txBody>
      <dsp:txXfrm>
        <a:off x="427697" y="937"/>
        <a:ext cx="3163788" cy="1898272"/>
      </dsp:txXfrm>
    </dsp:sp>
    <dsp:sp modelId="{AFBA474A-F484-4516-9822-69DB9C07DAD9}">
      <dsp:nvSpPr>
        <dsp:cNvPr id="0" name=""/>
        <dsp:cNvSpPr/>
      </dsp:nvSpPr>
      <dsp:spPr>
        <a:xfrm>
          <a:off x="3907864" y="937"/>
          <a:ext cx="3163788" cy="1898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Выделение сезонной компоненты</a:t>
          </a:r>
        </a:p>
      </dsp:txBody>
      <dsp:txXfrm>
        <a:off x="3907864" y="937"/>
        <a:ext cx="3163788" cy="1898272"/>
      </dsp:txXfrm>
    </dsp:sp>
    <dsp:sp modelId="{82B07EA7-1508-4BC4-A32F-479FBB87C477}">
      <dsp:nvSpPr>
        <dsp:cNvPr id="0" name=""/>
        <dsp:cNvSpPr/>
      </dsp:nvSpPr>
      <dsp:spPr>
        <a:xfrm>
          <a:off x="2167780" y="2215589"/>
          <a:ext cx="3163788" cy="1898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Сравнительный анализ</a:t>
          </a:r>
        </a:p>
      </dsp:txBody>
      <dsp:txXfrm>
        <a:off x="2167780" y="2215589"/>
        <a:ext cx="3163788" cy="18982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38A2-2A89-4AB9-AE02-8FF75909D72F}">
      <dsp:nvSpPr>
        <dsp:cNvPr id="0" name=""/>
        <dsp:cNvSpPr/>
      </dsp:nvSpPr>
      <dsp:spPr>
        <a:xfrm>
          <a:off x="562451" y="0"/>
          <a:ext cx="6374447" cy="4403576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03D8D-E324-496E-AAE2-EAF75ABBD339}">
      <dsp:nvSpPr>
        <dsp:cNvPr id="0" name=""/>
        <dsp:cNvSpPr/>
      </dsp:nvSpPr>
      <dsp:spPr>
        <a:xfrm>
          <a:off x="96030" y="1321072"/>
          <a:ext cx="3562191" cy="17614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Сезонный фактор </a:t>
          </a:r>
        </a:p>
      </dsp:txBody>
      <dsp:txXfrm>
        <a:off x="182016" y="1407058"/>
        <a:ext cx="3390219" cy="1589458"/>
      </dsp:txXfrm>
    </dsp:sp>
    <dsp:sp modelId="{AB3F7F9E-3166-463B-9DE1-8988F3AD71D9}">
      <dsp:nvSpPr>
        <dsp:cNvPr id="0" name=""/>
        <dsp:cNvSpPr/>
      </dsp:nvSpPr>
      <dsp:spPr>
        <a:xfrm>
          <a:off x="3841128" y="1321072"/>
          <a:ext cx="3562191" cy="17614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Предоставление льготного периода (отсрочки) на первые 3 месяца в летний период</a:t>
          </a:r>
        </a:p>
      </dsp:txBody>
      <dsp:txXfrm>
        <a:off x="3927114" y="1407058"/>
        <a:ext cx="3390219" cy="1589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47825-18E9-4FD5-A019-A14DF8B3CFA2}">
      <dsp:nvSpPr>
        <dsp:cNvPr id="0" name=""/>
        <dsp:cNvSpPr/>
      </dsp:nvSpPr>
      <dsp:spPr>
        <a:xfrm>
          <a:off x="562451" y="0"/>
          <a:ext cx="6374447" cy="425926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BB255-061C-4C42-B4FA-B0B87B1505B4}">
      <dsp:nvSpPr>
        <dsp:cNvPr id="0" name=""/>
        <dsp:cNvSpPr/>
      </dsp:nvSpPr>
      <dsp:spPr>
        <a:xfrm>
          <a:off x="588175" y="1277778"/>
          <a:ext cx="3070046" cy="17037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Ухудшение экономической ситуации </a:t>
          </a:r>
        </a:p>
      </dsp:txBody>
      <dsp:txXfrm>
        <a:off x="671343" y="1360946"/>
        <a:ext cx="2903710" cy="1537368"/>
      </dsp:txXfrm>
    </dsp:sp>
    <dsp:sp modelId="{90BBABE4-FD08-415F-92AE-B439EB08CC5D}">
      <dsp:nvSpPr>
        <dsp:cNvPr id="0" name=""/>
        <dsp:cNvSpPr/>
      </dsp:nvSpPr>
      <dsp:spPr>
        <a:xfrm>
          <a:off x="3841128" y="1277778"/>
          <a:ext cx="3070046" cy="17037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Ввести льготную процентную ставку (и/или отсрочку) для клиентов с высоким риском просрочки (многодетные семьи, бюджетники и т.д.) на первые  месяцы</a:t>
          </a:r>
        </a:p>
      </dsp:txBody>
      <dsp:txXfrm>
        <a:off x="3924296" y="1360946"/>
        <a:ext cx="2903710" cy="15373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1B38-E32D-46F9-8DF9-627608F88414}">
      <dsp:nvSpPr>
        <dsp:cNvPr id="0" name=""/>
        <dsp:cNvSpPr/>
      </dsp:nvSpPr>
      <dsp:spPr>
        <a:xfrm>
          <a:off x="562451" y="0"/>
          <a:ext cx="6374447" cy="425926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95ABE-664F-4616-9FA9-B5A079A02526}">
      <dsp:nvSpPr>
        <dsp:cNvPr id="0" name=""/>
        <dsp:cNvSpPr/>
      </dsp:nvSpPr>
      <dsp:spPr>
        <a:xfrm>
          <a:off x="24259" y="1277778"/>
          <a:ext cx="3633962" cy="17037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Технический сбой (нет поддержки работы заграницей)</a:t>
          </a:r>
        </a:p>
      </dsp:txBody>
      <dsp:txXfrm>
        <a:off x="107427" y="1360946"/>
        <a:ext cx="3467626" cy="1537368"/>
      </dsp:txXfrm>
    </dsp:sp>
    <dsp:sp modelId="{AEA83DC6-132F-4DB2-9AAB-0B898DCE398A}">
      <dsp:nvSpPr>
        <dsp:cNvPr id="0" name=""/>
        <dsp:cNvSpPr/>
      </dsp:nvSpPr>
      <dsp:spPr>
        <a:xfrm>
          <a:off x="3841128" y="1277778"/>
          <a:ext cx="3633962" cy="17037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Доработка и коррекция приложения и интернет-банкинга, способного работать заграницей</a:t>
          </a:r>
        </a:p>
      </dsp:txBody>
      <dsp:txXfrm>
        <a:off x="3924296" y="1360946"/>
        <a:ext cx="3467626" cy="15373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12C7A-1292-4F9E-91F3-7E0FB065775C}">
      <dsp:nvSpPr>
        <dsp:cNvPr id="0" name=""/>
        <dsp:cNvSpPr/>
      </dsp:nvSpPr>
      <dsp:spPr>
        <a:xfrm>
          <a:off x="298110" y="1684"/>
          <a:ext cx="2859859" cy="11439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Сезонный фактор</a:t>
          </a:r>
        </a:p>
      </dsp:txBody>
      <dsp:txXfrm>
        <a:off x="870082" y="1684"/>
        <a:ext cx="1715916" cy="1143943"/>
      </dsp:txXfrm>
    </dsp:sp>
    <dsp:sp modelId="{F9DFAE86-FC09-4F7B-9556-D9A7910D4D08}">
      <dsp:nvSpPr>
        <dsp:cNvPr id="0" name=""/>
        <dsp:cNvSpPr/>
      </dsp:nvSpPr>
      <dsp:spPr>
        <a:xfrm>
          <a:off x="2786188" y="98919"/>
          <a:ext cx="2373683" cy="94947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Предоставление льготного периода (отсрочки) на первые 3 месяца в летний период</a:t>
          </a:r>
        </a:p>
      </dsp:txBody>
      <dsp:txXfrm>
        <a:off x="3260925" y="98919"/>
        <a:ext cx="1424210" cy="949473"/>
      </dsp:txXfrm>
    </dsp:sp>
    <dsp:sp modelId="{7285F944-F03A-4BF8-8796-4830C9D59484}">
      <dsp:nvSpPr>
        <dsp:cNvPr id="0" name=""/>
        <dsp:cNvSpPr/>
      </dsp:nvSpPr>
      <dsp:spPr>
        <a:xfrm>
          <a:off x="4827556" y="98919"/>
          <a:ext cx="2373683" cy="94947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Последующее увеличение доли просрочек. За счет льготного периода, увеличение привлечения клиентов с неликвидным и </a:t>
          </a:r>
          <a:r>
            <a:rPr lang="ru-RU" sz="800" kern="1200" dirty="0" err="1"/>
            <a:t>высокорискованым</a:t>
          </a:r>
          <a:r>
            <a:rPr lang="ru-RU" sz="800" kern="1200" dirty="0"/>
            <a:t> профилем. И как следствие снижение </a:t>
          </a:r>
          <a:r>
            <a:rPr lang="ru-RU" sz="800" kern="1200" dirty="0" err="1"/>
            <a:t>маржинальности</a:t>
          </a:r>
          <a:r>
            <a:rPr lang="ru-RU" sz="800" kern="1200" dirty="0"/>
            <a:t>.</a:t>
          </a:r>
        </a:p>
      </dsp:txBody>
      <dsp:txXfrm>
        <a:off x="5302293" y="98919"/>
        <a:ext cx="1424210" cy="949473"/>
      </dsp:txXfrm>
    </dsp:sp>
    <dsp:sp modelId="{F85DCC11-891C-48F7-BB61-E0BA4397FABA}">
      <dsp:nvSpPr>
        <dsp:cNvPr id="0" name=""/>
        <dsp:cNvSpPr/>
      </dsp:nvSpPr>
      <dsp:spPr>
        <a:xfrm>
          <a:off x="298110" y="1305780"/>
          <a:ext cx="2859859" cy="11439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Ухудшение экономической ситуации </a:t>
          </a:r>
        </a:p>
      </dsp:txBody>
      <dsp:txXfrm>
        <a:off x="870082" y="1305780"/>
        <a:ext cx="1715916" cy="1143943"/>
      </dsp:txXfrm>
    </dsp:sp>
    <dsp:sp modelId="{4D7151AA-C792-4291-BD54-568A889774DB}">
      <dsp:nvSpPr>
        <dsp:cNvPr id="0" name=""/>
        <dsp:cNvSpPr/>
      </dsp:nvSpPr>
      <dsp:spPr>
        <a:xfrm>
          <a:off x="2786188" y="1403015"/>
          <a:ext cx="2373683" cy="94947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Ввести льготную процентную ставку (и/или отсрочку) для клиентов с высоким риском просрочки (многодетные семьи, бюджетники и т.д.) на первые  месяцы</a:t>
          </a:r>
        </a:p>
      </dsp:txBody>
      <dsp:txXfrm>
        <a:off x="3260925" y="1403015"/>
        <a:ext cx="1424210" cy="949473"/>
      </dsp:txXfrm>
    </dsp:sp>
    <dsp:sp modelId="{5B2B6D4F-8E52-4D28-9BA5-088B33FA1B7D}">
      <dsp:nvSpPr>
        <dsp:cNvPr id="0" name=""/>
        <dsp:cNvSpPr/>
      </dsp:nvSpPr>
      <dsp:spPr>
        <a:xfrm>
          <a:off x="4827556" y="1403015"/>
          <a:ext cx="2373683" cy="94947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Последующее увеличение доли просрочек. За счет льготного периода, увеличение привлечения клиентов с неликвидным и </a:t>
          </a:r>
          <a:r>
            <a:rPr lang="ru-RU" sz="800" kern="1200" dirty="0" err="1"/>
            <a:t>высокорискованым</a:t>
          </a:r>
          <a:r>
            <a:rPr lang="ru-RU" sz="800" kern="1200" dirty="0"/>
            <a:t> профилем. И как следствие снижение </a:t>
          </a:r>
          <a:r>
            <a:rPr lang="ru-RU" sz="800" kern="1200" dirty="0" err="1"/>
            <a:t>маржинальности</a:t>
          </a:r>
          <a:r>
            <a:rPr lang="ru-RU" sz="800" kern="1200" dirty="0"/>
            <a:t>.</a:t>
          </a:r>
        </a:p>
      </dsp:txBody>
      <dsp:txXfrm>
        <a:off x="5302293" y="1403015"/>
        <a:ext cx="1424210" cy="949473"/>
      </dsp:txXfrm>
    </dsp:sp>
    <dsp:sp modelId="{6274E288-2B47-492E-A8E6-CF4107D03D56}">
      <dsp:nvSpPr>
        <dsp:cNvPr id="0" name=""/>
        <dsp:cNvSpPr/>
      </dsp:nvSpPr>
      <dsp:spPr>
        <a:xfrm>
          <a:off x="298110" y="2609876"/>
          <a:ext cx="2859859" cy="11439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Технический сбой (нет поддержки работы заграницей)</a:t>
          </a:r>
        </a:p>
      </dsp:txBody>
      <dsp:txXfrm>
        <a:off x="870082" y="2609876"/>
        <a:ext cx="1715916" cy="1143943"/>
      </dsp:txXfrm>
    </dsp:sp>
    <dsp:sp modelId="{519EB9BB-3B57-4B3F-AE79-A3F14B6F5C3A}">
      <dsp:nvSpPr>
        <dsp:cNvPr id="0" name=""/>
        <dsp:cNvSpPr/>
      </dsp:nvSpPr>
      <dsp:spPr>
        <a:xfrm>
          <a:off x="2786188" y="2707111"/>
          <a:ext cx="2373683" cy="94947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Доработка и коррекция приложения и интернет-банкинга, способного работать заграницей</a:t>
          </a:r>
        </a:p>
      </dsp:txBody>
      <dsp:txXfrm>
        <a:off x="3260925" y="2707111"/>
        <a:ext cx="1424210" cy="949473"/>
      </dsp:txXfrm>
    </dsp:sp>
    <dsp:sp modelId="{08567BB3-AD61-487F-BCA9-FBBE080ED7EF}">
      <dsp:nvSpPr>
        <dsp:cNvPr id="0" name=""/>
        <dsp:cNvSpPr/>
      </dsp:nvSpPr>
      <dsp:spPr>
        <a:xfrm>
          <a:off x="4827556" y="2707111"/>
          <a:ext cx="2373683" cy="94947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Появление сбоев в других сегментах приложения.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Неспособность работать без российского </a:t>
          </a:r>
          <a:r>
            <a:rPr lang="en-US" sz="800" kern="1200" dirty="0"/>
            <a:t>VPN</a:t>
          </a:r>
          <a:r>
            <a:rPr lang="ru-RU" sz="800" kern="1200" dirty="0"/>
            <a:t>.</a:t>
          </a:r>
        </a:p>
      </dsp:txBody>
      <dsp:txXfrm>
        <a:off x="5302293" y="2707111"/>
        <a:ext cx="1424210" cy="9494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50D32-7D4F-4DCA-A7A2-C665BB2C2B10}">
      <dsp:nvSpPr>
        <dsp:cNvPr id="0" name=""/>
        <dsp:cNvSpPr/>
      </dsp:nvSpPr>
      <dsp:spPr>
        <a:xfrm>
          <a:off x="427697" y="937"/>
          <a:ext cx="3163788" cy="1898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Проверка по </a:t>
          </a:r>
          <a:r>
            <a:rPr lang="ru-RU" sz="2100" kern="1200" dirty="0" err="1"/>
            <a:t>дашборду</a:t>
          </a:r>
          <a:endParaRPr lang="ru-RU" sz="2100" kern="1200" dirty="0"/>
        </a:p>
      </dsp:txBody>
      <dsp:txXfrm>
        <a:off x="427697" y="937"/>
        <a:ext cx="3163788" cy="1898272"/>
      </dsp:txXfrm>
    </dsp:sp>
    <dsp:sp modelId="{769A07D7-4F7B-4DBB-A587-6DAADDCD6456}">
      <dsp:nvSpPr>
        <dsp:cNvPr id="0" name=""/>
        <dsp:cNvSpPr/>
      </dsp:nvSpPr>
      <dsp:spPr>
        <a:xfrm>
          <a:off x="3907864" y="937"/>
          <a:ext cx="3163788" cy="1898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Анализ с помощью исследования</a:t>
          </a:r>
        </a:p>
      </dsp:txBody>
      <dsp:txXfrm>
        <a:off x="3907864" y="937"/>
        <a:ext cx="3163788" cy="1898272"/>
      </dsp:txXfrm>
    </dsp:sp>
    <dsp:sp modelId="{AFC2A2BB-3E87-47BE-89AC-EBFA4446D531}">
      <dsp:nvSpPr>
        <dsp:cNvPr id="0" name=""/>
        <dsp:cNvSpPr/>
      </dsp:nvSpPr>
      <dsp:spPr>
        <a:xfrm>
          <a:off x="2167780" y="2215589"/>
          <a:ext cx="3163788" cy="1898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Проверка с помощью косвенных/опережающих метрик</a:t>
          </a:r>
        </a:p>
      </dsp:txBody>
      <dsp:txXfrm>
        <a:off x="2167780" y="2215589"/>
        <a:ext cx="3163788" cy="1898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BCB4D-2E4E-4CCB-99B7-AB43CD3AB340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4CCE6-675D-448A-BCBF-3D3A4863B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Домашняя работа</a:t>
            </a:r>
            <a:br>
              <a:rPr lang="ru-RU" dirty="0"/>
            </a:br>
            <a:r>
              <a:rPr lang="ru-RU" dirty="0"/>
              <a:t>Урок 1 «Бизнес-гипотезы»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 группы 34-1, курса «Аналитика данных»</a:t>
            </a:r>
          </a:p>
          <a:p>
            <a:r>
              <a:rPr lang="ru-RU" dirty="0"/>
              <a:t>Куршаков П.С.</a:t>
            </a:r>
          </a:p>
        </p:txBody>
      </p:sp>
    </p:spTree>
    <p:extLst>
      <p:ext uri="{BB962C8B-B14F-4D97-AF65-F5344CB8AC3E}">
        <p14:creationId xmlns:p14="http://schemas.microsoft.com/office/powerpoint/2010/main" val="138398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42194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проверки того, что ситуация исправлена (</a:t>
            </a:r>
            <a:r>
              <a:rPr lang="ru-RU" dirty="0" err="1"/>
              <a:t>валидация</a:t>
            </a:r>
            <a:r>
              <a:rPr lang="ru-RU" dirty="0"/>
              <a:t> гипотезы о решении проблемы):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398870"/>
              </p:ext>
            </p:extLst>
          </p:nvPr>
        </p:nvGraphicFramePr>
        <p:xfrm>
          <a:off x="1435100" y="2133600"/>
          <a:ext cx="749935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67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 работаете аналитиком данных в банке и занимаетесь клиентской аналитикой. К вам пришел менеджер и сообщил о следующей ситуации: кажется, новые поколения (когорты) клиентов стали платить хуже, чем предыдущие.</a:t>
            </a:r>
          </a:p>
          <a:p>
            <a:r>
              <a:rPr lang="ru-RU" dirty="0"/>
              <a:t>Менеджер сделал этот вывод, основываясь на метрике «% клиентов, которые провалились в просрочку в течение первых 3 месяцев после выдачи кредита». На новых поколениях (июль, август и сентябрь 2021 года) эта метрика на 5 процентных пунктов выше, чем на старых поколениях (апрель, май, июнь 2021 года).</a:t>
            </a:r>
          </a:p>
        </p:txBody>
      </p:sp>
    </p:spTree>
    <p:extLst>
      <p:ext uri="{BB962C8B-B14F-4D97-AF65-F5344CB8AC3E}">
        <p14:creationId xmlns:p14="http://schemas.microsoft.com/office/powerpoint/2010/main" val="407583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002234"/>
          </a:xfrm>
        </p:spPr>
        <p:txBody>
          <a:bodyPr>
            <a:noAutofit/>
          </a:bodyPr>
          <a:lstStyle/>
          <a:p>
            <a:r>
              <a:rPr lang="ru-RU" sz="3200" dirty="0"/>
              <a:t>Вариант проблемы: проблема увеличения просрочки кредита может быть связана как с естественными факторами, так и результат устройства процессов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85463"/>
              </p:ext>
            </p:extLst>
          </p:nvPr>
        </p:nvGraphicFramePr>
        <p:xfrm>
          <a:off x="1435100" y="2492896"/>
          <a:ext cx="7499350" cy="3755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69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Гипотезы о происхождении проблемы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612184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0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71420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проверки гипотез (</a:t>
            </a:r>
            <a:r>
              <a:rPr lang="ru-RU" dirty="0" err="1"/>
              <a:t>валидация</a:t>
            </a:r>
            <a:r>
              <a:rPr lang="ru-RU" dirty="0"/>
              <a:t> гипотезы о происхождении проблемы)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830889"/>
              </p:ext>
            </p:extLst>
          </p:nvPr>
        </p:nvGraphicFramePr>
        <p:xfrm>
          <a:off x="1435100" y="2133600"/>
          <a:ext cx="749935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85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98178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Гипотезы о методах исправления ситуации (решения проблемы): Проблема 1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591676"/>
              </p:ext>
            </p:extLst>
          </p:nvPr>
        </p:nvGraphicFramePr>
        <p:xfrm>
          <a:off x="1435100" y="1844824"/>
          <a:ext cx="7499350" cy="4403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69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70186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Гипотезы о методах исправления ситуации (решения проблемы): Проблема 2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065744"/>
              </p:ext>
            </p:extLst>
          </p:nvPr>
        </p:nvGraphicFramePr>
        <p:xfrm>
          <a:off x="1435100" y="1989138"/>
          <a:ext cx="7499350" cy="4259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61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42194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Гипотезы о методах исправления ситуации (решения проблемы): Проблема 3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987140"/>
              </p:ext>
            </p:extLst>
          </p:nvPr>
        </p:nvGraphicFramePr>
        <p:xfrm>
          <a:off x="1435100" y="1989138"/>
          <a:ext cx="7499350" cy="4259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36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930226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проверки того, что ситуация исправлена (</a:t>
            </a:r>
            <a:r>
              <a:rPr lang="ru-RU" dirty="0" err="1"/>
              <a:t>валидация</a:t>
            </a:r>
            <a:r>
              <a:rPr lang="ru-RU" dirty="0"/>
              <a:t> гипотезы о решении проблемы): </a:t>
            </a:r>
            <a:r>
              <a:rPr lang="ru-RU" b="1" u="sng" dirty="0"/>
              <a:t>РИСКИ И ОПАСНОСТИ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116569"/>
              </p:ext>
            </p:extLst>
          </p:nvPr>
        </p:nvGraphicFramePr>
        <p:xfrm>
          <a:off x="1435100" y="2492896"/>
          <a:ext cx="7499350" cy="3755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354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196</TotalTime>
  <Words>564</Words>
  <Application>Microsoft Office PowerPoint</Application>
  <PresentationFormat>Экран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Corbel</vt:lpstr>
      <vt:lpstr>Gill Sans MT</vt:lpstr>
      <vt:lpstr>Verdana</vt:lpstr>
      <vt:lpstr>Wingdings 2</vt:lpstr>
      <vt:lpstr>Солнцестояние</vt:lpstr>
      <vt:lpstr>Домашняя работа Урок 1 «Бизнес-гипотезы»</vt:lpstr>
      <vt:lpstr>Задание</vt:lpstr>
      <vt:lpstr>Вариант проблемы: проблема увеличения просрочки кредита может быть связана как с естественными факторами, так и результат устройства процессов</vt:lpstr>
      <vt:lpstr>Гипотезы о происхождении проблемы</vt:lpstr>
      <vt:lpstr>Методы проверки гипотез (валидация гипотезы о происхождении проблемы)</vt:lpstr>
      <vt:lpstr>Гипотезы о методах исправления ситуации (решения проблемы): Проблема 1</vt:lpstr>
      <vt:lpstr>Гипотезы о методах исправления ситуации (решения проблемы): Проблема 2</vt:lpstr>
      <vt:lpstr>Гипотезы о методах исправления ситуации (решения проблемы): Проблема 3</vt:lpstr>
      <vt:lpstr>Методы проверки того, что ситуация исправлена (валидация гипотезы о решении проблемы): РИСКИ И ОПАСНОСТИ</vt:lpstr>
      <vt:lpstr>Методы проверки того, что ситуация исправлена (валидация гипотезы о решении проблемы):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Домашняя работа Урок 1 «Бизнес-гипотезы»</dc:title>
  <dc:creator>User</dc:creator>
  <cp:lastModifiedBy>Петр Куршаков</cp:lastModifiedBy>
  <cp:revision>18</cp:revision>
  <dcterms:created xsi:type="dcterms:W3CDTF">2023-01-21T06:50:13Z</dcterms:created>
  <dcterms:modified xsi:type="dcterms:W3CDTF">2023-01-21T20:16:53Z</dcterms:modified>
</cp:coreProperties>
</file>