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9" r:id="rId2"/>
    <p:sldId id="256" r:id="rId3"/>
    <p:sldId id="265" r:id="rId4"/>
    <p:sldId id="266" r:id="rId5"/>
    <p:sldId id="267" r:id="rId6"/>
    <p:sldId id="268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36686" autoAdjust="0"/>
  </p:normalViewPr>
  <p:slideViewPr>
    <p:cSldViewPr showGuides="1">
      <p:cViewPr>
        <p:scale>
          <a:sx n="100" d="100"/>
          <a:sy n="100" d="100"/>
        </p:scale>
        <p:origin x="1836" y="3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910DE-52B2-414B-90D3-64707217F7DD}" type="datetimeFigureOut">
              <a:rPr lang="pt-BR" smtClean="0"/>
              <a:t>11/03/2019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77EB9-5C93-43B4-9435-922061AB04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3273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Construção do Modelo.</a:t>
            </a:r>
          </a:p>
          <a:p>
            <a:endParaRPr lang="pt-B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 modelo clássico para a análise de uma estrutura é o de barras e nós. As barras possuem rigidez e estão sujeitas a esforços e os nós conectam as barras e através deles migram as solicitações para outras partes da estrutura. Formulações analíticas permitem que a partir da geometria, das condições de contorno e do carregamento de uma barra os esforços ao longo do seu comprimento sejam determinados.</a:t>
            </a:r>
          </a:p>
          <a:p>
            <a:endParaRPr lang="pt-B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ANSYS, entretanto, trabalha de maneira um pouco diferente. As suas entidades que poderiam ser ditas equivalentes às barras e aos nós são, respectivamente, os “</a:t>
            </a:r>
            <a:r>
              <a:rPr lang="pt-BR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Elements</a:t>
            </a:r>
            <a:r>
              <a:rPr lang="pt-B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e os “</a:t>
            </a:r>
            <a:r>
              <a:rPr lang="pt-BR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Nodes</a:t>
            </a:r>
            <a:r>
              <a:rPr lang="pt-B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(elementos e nós, em tradução literal).</a:t>
            </a:r>
          </a:p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77EB9-5C93-43B4-9435-922061AB04B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196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35226-47BF-49C6-8CF9-BF1E1387CA99}" type="datetimeFigureOut">
              <a:rPr lang="pt-BR" smtClean="0"/>
              <a:t>11/03/2019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8F78-813E-44E4-A711-1DD15730B9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4912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35226-47BF-49C6-8CF9-BF1E1387CA99}" type="datetimeFigureOut">
              <a:rPr lang="pt-BR" smtClean="0"/>
              <a:t>11/03/2019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8F78-813E-44E4-A711-1DD15730B9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8203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35226-47BF-49C6-8CF9-BF1E1387CA99}" type="datetimeFigureOut">
              <a:rPr lang="pt-BR" smtClean="0"/>
              <a:t>11/03/2019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8F78-813E-44E4-A711-1DD15730B9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236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35226-47BF-49C6-8CF9-BF1E1387CA99}" type="datetimeFigureOut">
              <a:rPr lang="pt-BR" smtClean="0"/>
              <a:t>11/03/2019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8F78-813E-44E4-A711-1DD15730B9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6215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35226-47BF-49C6-8CF9-BF1E1387CA99}" type="datetimeFigureOut">
              <a:rPr lang="pt-BR" smtClean="0"/>
              <a:t>11/03/2019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8F78-813E-44E4-A711-1DD15730B9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939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35226-47BF-49C6-8CF9-BF1E1387CA99}" type="datetimeFigureOut">
              <a:rPr lang="pt-BR" smtClean="0"/>
              <a:t>11/03/2019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8F78-813E-44E4-A711-1DD15730B9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5904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35226-47BF-49C6-8CF9-BF1E1387CA99}" type="datetimeFigureOut">
              <a:rPr lang="pt-BR" smtClean="0"/>
              <a:t>11/03/2019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8F78-813E-44E4-A711-1DD15730B9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446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35226-47BF-49C6-8CF9-BF1E1387CA99}" type="datetimeFigureOut">
              <a:rPr lang="pt-BR" smtClean="0"/>
              <a:t>11/03/2019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8F78-813E-44E4-A711-1DD15730B9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90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35226-47BF-49C6-8CF9-BF1E1387CA99}" type="datetimeFigureOut">
              <a:rPr lang="pt-BR" smtClean="0"/>
              <a:t>11/03/2019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8F78-813E-44E4-A711-1DD15730B9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7496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35226-47BF-49C6-8CF9-BF1E1387CA99}" type="datetimeFigureOut">
              <a:rPr lang="pt-BR" smtClean="0"/>
              <a:t>11/03/2019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8F78-813E-44E4-A711-1DD15730B9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771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35226-47BF-49C6-8CF9-BF1E1387CA99}" type="datetimeFigureOut">
              <a:rPr lang="pt-BR" smtClean="0"/>
              <a:t>11/03/2019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8F78-813E-44E4-A711-1DD15730B9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69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35226-47BF-49C6-8CF9-BF1E1387CA99}" type="datetimeFigureOut">
              <a:rPr lang="pt-BR" smtClean="0"/>
              <a:t>11/03/2019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68F78-813E-44E4-A711-1DD15730B9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783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-2515"/>
            <a:ext cx="9144000" cy="5232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1F497D">
                    <a:lumMod val="75000"/>
                  </a:srgbClr>
                </a:solidFill>
                <a:latin typeface="BankGothic Lt BT" pitchFamily="34" charset="0"/>
              </a:rPr>
              <a:t>Curso de ANSYS</a:t>
            </a:r>
            <a:endParaRPr lang="pt-BR" sz="2800" b="1" dirty="0">
              <a:solidFill>
                <a:srgbClr val="1F497D">
                  <a:lumMod val="75000"/>
                </a:srgbClr>
              </a:solidFill>
              <a:latin typeface="BankGothic Lt BT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0" y="3075057"/>
            <a:ext cx="9144000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1F497D">
                    <a:lumMod val="75000"/>
                  </a:srgbClr>
                </a:solidFill>
                <a:latin typeface="BankGothic Lt BT" pitchFamily="34" charset="0"/>
              </a:rPr>
              <a:t>AULA 01.b</a:t>
            </a:r>
            <a:endParaRPr lang="pt-BR" sz="4000" b="1" dirty="0">
              <a:solidFill>
                <a:srgbClr val="1F497D">
                  <a:lumMod val="75000"/>
                </a:srgbClr>
              </a:solidFill>
              <a:latin typeface="BankGothic Lt BT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0" y="5805264"/>
            <a:ext cx="914400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prstClr val="white">
                    <a:lumMod val="50000"/>
                  </a:prstClr>
                </a:solidFill>
                <a:latin typeface="BankGothic Lt BT" pitchFamily="34" charset="0"/>
              </a:rPr>
              <a:t>AUTOR: Felipe Barbosa Teixeira</a:t>
            </a:r>
            <a:endParaRPr lang="pt-BR" sz="2400" b="1" dirty="0">
              <a:solidFill>
                <a:prstClr val="white">
                  <a:lumMod val="50000"/>
                </a:prstClr>
              </a:solidFill>
              <a:latin typeface="BankGothic Lt BT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555776" y="6279703"/>
            <a:ext cx="658822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prstClr val="white">
                    <a:lumMod val="50000"/>
                  </a:prstClr>
                </a:solidFill>
                <a:latin typeface="Arial Narrow" panose="020B0606020202030204" pitchFamily="34" charset="0"/>
              </a:rPr>
              <a:t>felipebarbosateixeira@gmail.com</a:t>
            </a:r>
            <a:endParaRPr lang="pt-BR" dirty="0">
              <a:solidFill>
                <a:prstClr val="white">
                  <a:lumMod val="50000"/>
                </a:prstClr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0" y="683404"/>
            <a:ext cx="91440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prstClr val="white">
                    <a:lumMod val="50000"/>
                  </a:prstClr>
                </a:solidFill>
                <a:latin typeface="BankGothic Lt BT" pitchFamily="34" charset="0"/>
              </a:rPr>
              <a:t>UFES, </a:t>
            </a:r>
            <a:r>
              <a:rPr lang="pt-BR" b="1" dirty="0" smtClean="0">
                <a:solidFill>
                  <a:prstClr val="white">
                    <a:lumMod val="50000"/>
                  </a:prstClr>
                </a:solidFill>
                <a:latin typeface="BankGothic Lt BT" pitchFamily="34" charset="0"/>
              </a:rPr>
              <a:t>2019/2</a:t>
            </a:r>
            <a:endParaRPr lang="pt-BR" b="1" dirty="0">
              <a:solidFill>
                <a:prstClr val="white">
                  <a:lumMod val="50000"/>
                </a:prstClr>
              </a:solidFill>
              <a:latin typeface="BankGothic Lt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4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mwrf.com/site-files/mwrf.com/files/uploads/2012/07/ANSYS%20logo_shadow%20left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31"/>
          <a:stretch/>
        </p:blipFill>
        <p:spPr bwMode="auto">
          <a:xfrm>
            <a:off x="7668342" y="6327861"/>
            <a:ext cx="1475657" cy="53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/>
          <p:cNvSpPr txBox="1"/>
          <p:nvPr/>
        </p:nvSpPr>
        <p:spPr>
          <a:xfrm>
            <a:off x="0" y="-2515"/>
            <a:ext cx="9144000" cy="5232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b="1" smtClean="0">
                <a:solidFill>
                  <a:schemeClr val="tx2">
                    <a:lumMod val="75000"/>
                  </a:schemeClr>
                </a:solidFill>
                <a:latin typeface="BankGothic Lt BT" pitchFamily="34" charset="0"/>
              </a:rPr>
              <a:t>Exercício 1.A</a:t>
            </a:r>
            <a:endParaRPr lang="pt-BR" sz="2800" b="1">
              <a:solidFill>
                <a:schemeClr val="tx2">
                  <a:lumMod val="75000"/>
                </a:schemeClr>
              </a:solidFill>
              <a:latin typeface="BankGothic Lt BT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86184"/>
            <a:ext cx="9131605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/>
          <p:cNvSpPr txBox="1"/>
          <p:nvPr/>
        </p:nvSpPr>
        <p:spPr>
          <a:xfrm>
            <a:off x="395536" y="5377310"/>
            <a:ext cx="2339753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tx1"/>
                </a:solidFill>
                <a:latin typeface="Arial Narrow" pitchFamily="34" charset="0"/>
              </a:rPr>
              <a:t>Definição do Problema</a:t>
            </a:r>
            <a:endParaRPr lang="pt-BR" sz="2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3510632" y="5378705"/>
            <a:ext cx="2122735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tx1"/>
                </a:solidFill>
                <a:latin typeface="Arial Narrow" pitchFamily="34" charset="0"/>
              </a:rPr>
              <a:t>Definição do Modelo</a:t>
            </a:r>
            <a:endParaRPr lang="pt-BR" sz="2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6481713" y="5378705"/>
            <a:ext cx="2194743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tx1"/>
                </a:solidFill>
                <a:latin typeface="Arial Narrow" pitchFamily="34" charset="0"/>
              </a:rPr>
              <a:t>Definição das Tarefas</a:t>
            </a:r>
            <a:endParaRPr lang="pt-BR" sz="2000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4" name="Conector de seta reta 3"/>
          <p:cNvCxnSpPr>
            <a:stCxn id="11" idx="3"/>
            <a:endCxn id="13" idx="1"/>
          </p:cNvCxnSpPr>
          <p:nvPr/>
        </p:nvCxnSpPr>
        <p:spPr>
          <a:xfrm>
            <a:off x="2735289" y="5577365"/>
            <a:ext cx="775343" cy="139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13" idx="3"/>
            <a:endCxn id="14" idx="1"/>
          </p:cNvCxnSpPr>
          <p:nvPr/>
        </p:nvCxnSpPr>
        <p:spPr>
          <a:xfrm>
            <a:off x="5633367" y="5578760"/>
            <a:ext cx="848346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01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-2515"/>
            <a:ext cx="9144000" cy="5232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b="1" smtClean="0">
                <a:solidFill>
                  <a:schemeClr val="tx2">
                    <a:lumMod val="75000"/>
                  </a:schemeClr>
                </a:solidFill>
                <a:latin typeface="BankGothic Lt BT" pitchFamily="34" charset="0"/>
              </a:rPr>
              <a:t>Exercício 1.A</a:t>
            </a:r>
            <a:endParaRPr lang="pt-BR" sz="2800" b="1">
              <a:solidFill>
                <a:schemeClr val="tx2">
                  <a:lumMod val="75000"/>
                </a:schemeClr>
              </a:solidFill>
              <a:latin typeface="BankGothic Lt BT" pitchFamily="34" charset="0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43" y="908720"/>
            <a:ext cx="7216914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009104" y="5485000"/>
            <a:ext cx="2339753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tx1"/>
                </a:solidFill>
                <a:latin typeface="Arial Narrow" pitchFamily="34" charset="0"/>
              </a:rPr>
              <a:t>Definição do Problema</a:t>
            </a:r>
            <a:endParaRPr lang="pt-BR" sz="2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817416" y="4964975"/>
            <a:ext cx="2339753" cy="369332"/>
          </a:xfrm>
          <a:prstGeom prst="rect">
            <a:avLst/>
          </a:prstGeom>
          <a:gradFill>
            <a:gsLst>
              <a:gs pos="0">
                <a:schemeClr val="bg1"/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tx1"/>
                </a:solidFill>
                <a:latin typeface="Arial Narrow" pitchFamily="34" charset="0"/>
              </a:rPr>
              <a:t>Resultados desejados</a:t>
            </a:r>
            <a:endParaRPr lang="pt-BR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817415" y="6035803"/>
            <a:ext cx="2339753" cy="369332"/>
          </a:xfrm>
          <a:prstGeom prst="rect">
            <a:avLst/>
          </a:prstGeom>
          <a:gradFill>
            <a:gsLst>
              <a:gs pos="0">
                <a:schemeClr val="bg1"/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tx1"/>
                </a:solidFill>
                <a:latin typeface="Arial Narrow" pitchFamily="34" charset="0"/>
              </a:rPr>
              <a:t>Esforços esperados</a:t>
            </a:r>
            <a:endParaRPr lang="pt-BR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7" name="Chave esquerda 6"/>
          <p:cNvSpPr/>
          <p:nvPr/>
        </p:nvSpPr>
        <p:spPr>
          <a:xfrm>
            <a:off x="3493380" y="4964975"/>
            <a:ext cx="216024" cy="1440160"/>
          </a:xfrm>
          <a:prstGeom prst="leftBrace">
            <a:avLst>
              <a:gd name="adj1" fmla="val 166667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6372200" y="4687976"/>
            <a:ext cx="1512167" cy="92333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tx1"/>
                </a:solidFill>
                <a:latin typeface="Arial Narrow" pitchFamily="34" charset="0"/>
              </a:rPr>
              <a:t>Forças</a:t>
            </a:r>
          </a:p>
          <a:p>
            <a:r>
              <a:rPr lang="en-US" smtClean="0">
                <a:solidFill>
                  <a:schemeClr val="tx1"/>
                </a:solidFill>
                <a:latin typeface="Arial Narrow" pitchFamily="34" charset="0"/>
              </a:rPr>
              <a:t>Tensões</a:t>
            </a:r>
          </a:p>
          <a:p>
            <a:r>
              <a:rPr lang="en-US" smtClean="0">
                <a:solidFill>
                  <a:schemeClr val="tx1"/>
                </a:solidFill>
                <a:latin typeface="Arial Narrow" pitchFamily="34" charset="0"/>
              </a:rPr>
              <a:t>Deslocamentos</a:t>
            </a:r>
            <a:endParaRPr lang="pt-BR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9" name="Chave esquerda 8"/>
          <p:cNvSpPr/>
          <p:nvPr/>
        </p:nvSpPr>
        <p:spPr>
          <a:xfrm>
            <a:off x="6310253" y="4697268"/>
            <a:ext cx="108012" cy="904746"/>
          </a:xfrm>
          <a:prstGeom prst="leftBrace">
            <a:avLst>
              <a:gd name="adj1" fmla="val 166667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6364259" y="6035803"/>
            <a:ext cx="1512167" cy="36933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tx1"/>
                </a:solidFill>
                <a:latin typeface="Arial Narrow" pitchFamily="34" charset="0"/>
              </a:rPr>
              <a:t>Forças axiais</a:t>
            </a:r>
            <a:endParaRPr lang="pt-BR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1" name="Chave esquerda 10"/>
          <p:cNvSpPr/>
          <p:nvPr/>
        </p:nvSpPr>
        <p:spPr>
          <a:xfrm>
            <a:off x="6310253" y="5896038"/>
            <a:ext cx="108012" cy="648861"/>
          </a:xfrm>
          <a:prstGeom prst="leftBrace">
            <a:avLst>
              <a:gd name="adj1" fmla="val 166667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Picture 2" descr="http://mwrf.com/site-files/mwrf.com/files/uploads/2012/07/ANSYS%20logo_shadow%20left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31"/>
          <a:stretch/>
        </p:blipFill>
        <p:spPr bwMode="auto">
          <a:xfrm>
            <a:off x="7668342" y="6327861"/>
            <a:ext cx="1475657" cy="53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79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build="p"/>
      <p:bldP spid="9" grpId="0" animBg="1"/>
      <p:bldP spid="10" grpId="0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-2515"/>
            <a:ext cx="9144000" cy="5232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b="1" smtClean="0">
                <a:solidFill>
                  <a:schemeClr val="tx2">
                    <a:lumMod val="75000"/>
                  </a:schemeClr>
                </a:solidFill>
                <a:latin typeface="BankGothic Lt BT" pitchFamily="34" charset="0"/>
              </a:rPr>
              <a:t>Exercício 1.A</a:t>
            </a:r>
            <a:endParaRPr lang="pt-BR" sz="2800" b="1">
              <a:solidFill>
                <a:schemeClr val="tx2">
                  <a:lumMod val="75000"/>
                </a:schemeClr>
              </a:solidFill>
              <a:latin typeface="BankGothic Lt BT" pitchFamily="34" charset="0"/>
            </a:endParaRPr>
          </a:p>
        </p:txBody>
      </p:sp>
      <p:pic>
        <p:nvPicPr>
          <p:cNvPr id="4" name="Picture 2" descr="http://mwrf.com/site-files/mwrf.com/files/uploads/2012/07/ANSYS%20logo_shadow%20lef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31"/>
          <a:stretch/>
        </p:blipFill>
        <p:spPr bwMode="auto">
          <a:xfrm>
            <a:off x="7668342" y="6327861"/>
            <a:ext cx="1475657" cy="53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513160" y="5485000"/>
            <a:ext cx="2339753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tx1"/>
                </a:solidFill>
                <a:latin typeface="Arial Narrow" pitchFamily="34" charset="0"/>
              </a:rPr>
              <a:t>Definição do Modelo</a:t>
            </a:r>
            <a:endParaRPr lang="pt-BR" sz="2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321472" y="4964975"/>
            <a:ext cx="2626792" cy="369332"/>
          </a:xfrm>
          <a:prstGeom prst="rect">
            <a:avLst/>
          </a:prstGeom>
          <a:gradFill>
            <a:gsLst>
              <a:gs pos="0">
                <a:schemeClr val="bg1"/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tx1"/>
                </a:solidFill>
                <a:latin typeface="Arial Narrow" pitchFamily="34" charset="0"/>
              </a:rPr>
              <a:t>Abstração e simplificação</a:t>
            </a:r>
            <a:endParaRPr lang="pt-BR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321471" y="6035803"/>
            <a:ext cx="2626792" cy="369332"/>
          </a:xfrm>
          <a:prstGeom prst="rect">
            <a:avLst/>
          </a:prstGeom>
          <a:gradFill>
            <a:gsLst>
              <a:gs pos="0">
                <a:schemeClr val="bg1"/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tx1"/>
                </a:solidFill>
                <a:latin typeface="Arial Narrow" pitchFamily="34" charset="0"/>
              </a:rPr>
              <a:t>Subdivisão da malha</a:t>
            </a:r>
            <a:endParaRPr lang="pt-BR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" name="Chave esquerda 7"/>
          <p:cNvSpPr/>
          <p:nvPr/>
        </p:nvSpPr>
        <p:spPr>
          <a:xfrm>
            <a:off x="3997436" y="4964975"/>
            <a:ext cx="242526" cy="1440160"/>
          </a:xfrm>
          <a:prstGeom prst="leftBrace">
            <a:avLst>
              <a:gd name="adj1" fmla="val 166667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4321470" y="5500389"/>
            <a:ext cx="2626792" cy="369332"/>
          </a:xfrm>
          <a:prstGeom prst="rect">
            <a:avLst/>
          </a:prstGeom>
          <a:gradFill>
            <a:gsLst>
              <a:gs pos="0">
                <a:schemeClr val="bg1"/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tx1"/>
                </a:solidFill>
                <a:latin typeface="Arial Narrow" pitchFamily="34" charset="0"/>
              </a:rPr>
              <a:t>Escolha do elemento</a:t>
            </a:r>
            <a:endParaRPr lang="pt-BR">
              <a:solidFill>
                <a:schemeClr val="tx1"/>
              </a:solidFill>
              <a:latin typeface="Arial Narrow" pitchFamily="34" charset="0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43" y="620688"/>
            <a:ext cx="7216914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 descr="http://image.made-in-china.com/2f0j00OMCQhtVnHzoa/Aluminum-Node-and-Tube-for-Exhibition-QJ-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7"/>
          <a:stretch/>
        </p:blipFill>
        <p:spPr bwMode="auto">
          <a:xfrm>
            <a:off x="323528" y="828135"/>
            <a:ext cx="2799869" cy="204256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farm5.staticflickr.com/4020/4684579237_aae6bba769_z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282" y="2204864"/>
            <a:ext cx="3384376" cy="225801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C:\Users\USERST~1\AppData\Local\Temp\FWTemp\0000000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763169"/>
            <a:ext cx="3268455" cy="245134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04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-2515"/>
            <a:ext cx="9144000" cy="5232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b="1" smtClean="0">
                <a:solidFill>
                  <a:schemeClr val="tx2">
                    <a:lumMod val="75000"/>
                  </a:schemeClr>
                </a:solidFill>
                <a:latin typeface="BankGothic Lt BT" pitchFamily="34" charset="0"/>
              </a:rPr>
              <a:t>Exercício 1.A</a:t>
            </a:r>
            <a:endParaRPr lang="pt-BR" sz="2800" b="1">
              <a:solidFill>
                <a:schemeClr val="tx2">
                  <a:lumMod val="75000"/>
                </a:schemeClr>
              </a:solidFill>
              <a:latin typeface="BankGothic Lt BT" pitchFamily="34" charset="0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43" y="620688"/>
            <a:ext cx="7216914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 descr="http://mwrf.com/site-files/mwrf.com/files/uploads/2012/07/ANSYS%20logo_shadow%20left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31"/>
          <a:stretch/>
        </p:blipFill>
        <p:spPr bwMode="auto">
          <a:xfrm>
            <a:off x="7668342" y="6327861"/>
            <a:ext cx="1475657" cy="53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432612" y="5229780"/>
            <a:ext cx="2339753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tx1"/>
                </a:solidFill>
                <a:latin typeface="Arial Narrow" pitchFamily="34" charset="0"/>
              </a:rPr>
              <a:t>Definição das Tarefas</a:t>
            </a:r>
            <a:endParaRPr lang="pt-BR" sz="2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211960" y="4725144"/>
            <a:ext cx="2626792" cy="369332"/>
          </a:xfrm>
          <a:prstGeom prst="rect">
            <a:avLst/>
          </a:prstGeom>
          <a:gradFill>
            <a:gsLst>
              <a:gs pos="0">
                <a:schemeClr val="bg1"/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tx1"/>
                </a:solidFill>
                <a:latin typeface="Arial Narrow" pitchFamily="34" charset="0"/>
              </a:rPr>
              <a:t>Desenhar geometria</a:t>
            </a:r>
            <a:endParaRPr lang="pt-BR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211959" y="5795972"/>
            <a:ext cx="262679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tx1"/>
                </a:solidFill>
                <a:latin typeface="Arial Narrow" pitchFamily="34" charset="0"/>
              </a:rPr>
              <a:t>Declarar apoios</a:t>
            </a:r>
            <a:endParaRPr lang="pt-BR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" name="Chave esquerda 7"/>
          <p:cNvSpPr/>
          <p:nvPr/>
        </p:nvSpPr>
        <p:spPr>
          <a:xfrm>
            <a:off x="3887924" y="4195210"/>
            <a:ext cx="242526" cy="2498752"/>
          </a:xfrm>
          <a:prstGeom prst="leftBrace">
            <a:avLst>
              <a:gd name="adj1" fmla="val 166667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4211958" y="5260558"/>
            <a:ext cx="2626792" cy="369332"/>
          </a:xfrm>
          <a:prstGeom prst="rect">
            <a:avLst/>
          </a:prstGeom>
          <a:gradFill>
            <a:gsLst>
              <a:gs pos="0">
                <a:schemeClr val="bg1"/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tx1"/>
                </a:solidFill>
                <a:latin typeface="Arial Narrow" pitchFamily="34" charset="0"/>
              </a:rPr>
              <a:t>Declarar seção transversal</a:t>
            </a:r>
            <a:endParaRPr lang="pt-BR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211960" y="4195210"/>
            <a:ext cx="2626792" cy="369332"/>
          </a:xfrm>
          <a:prstGeom prst="rect">
            <a:avLst/>
          </a:prstGeom>
          <a:gradFill>
            <a:gsLst>
              <a:gs pos="0">
                <a:schemeClr val="bg1"/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Arial Narrow" pitchFamily="34" charset="0"/>
              </a:rPr>
              <a:t>Declarar materiais</a:t>
            </a:r>
            <a:endParaRPr lang="pt-BR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211960" y="6324630"/>
            <a:ext cx="262679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tx1"/>
                </a:solidFill>
                <a:latin typeface="Arial Narrow" pitchFamily="34" charset="0"/>
              </a:rPr>
              <a:t>Declarar carga</a:t>
            </a:r>
            <a:endParaRPr lang="pt-BR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44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0" y="-2515"/>
            <a:ext cx="9144000" cy="5232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b="1" smtClean="0">
                <a:solidFill>
                  <a:schemeClr val="tx2">
                    <a:lumMod val="75000"/>
                  </a:schemeClr>
                </a:solidFill>
                <a:latin typeface="BankGothic Lt BT" pitchFamily="34" charset="0"/>
              </a:rPr>
              <a:t>Exercício 1.A</a:t>
            </a:r>
            <a:endParaRPr lang="pt-BR" sz="2800" b="1">
              <a:solidFill>
                <a:schemeClr val="tx2">
                  <a:lumMod val="75000"/>
                </a:schemeClr>
              </a:solidFill>
              <a:latin typeface="BankGothic Lt BT" pitchFamily="34" charset="0"/>
            </a:endParaRPr>
          </a:p>
        </p:txBody>
      </p:sp>
      <p:pic>
        <p:nvPicPr>
          <p:cNvPr id="9" name="Picture 2" descr="http://mwrf.com/site-files/mwrf.com/files/uploads/2012/07/ANSYS%20logo_shadow%20lef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31"/>
          <a:stretch/>
        </p:blipFill>
        <p:spPr bwMode="auto">
          <a:xfrm>
            <a:off x="7668342" y="6327861"/>
            <a:ext cx="1475657" cy="53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43" y="620688"/>
            <a:ext cx="7216914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/>
          <p:cNvSpPr txBox="1"/>
          <p:nvPr/>
        </p:nvSpPr>
        <p:spPr>
          <a:xfrm>
            <a:off x="1763686" y="5229780"/>
            <a:ext cx="2440725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tx1"/>
                </a:solidFill>
                <a:latin typeface="Arial Narrow" pitchFamily="34" charset="0"/>
              </a:rPr>
              <a:t>Extração de Resultados</a:t>
            </a:r>
            <a:endParaRPr lang="pt-BR" sz="2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644006" y="4725144"/>
            <a:ext cx="1728194" cy="369332"/>
          </a:xfrm>
          <a:prstGeom prst="rect">
            <a:avLst/>
          </a:prstGeom>
          <a:gradFill>
            <a:gsLst>
              <a:gs pos="0">
                <a:schemeClr val="bg1"/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tx1"/>
                </a:solidFill>
                <a:latin typeface="Arial Narrow" pitchFamily="34" charset="0"/>
              </a:rPr>
              <a:t>Reações de apoio</a:t>
            </a:r>
            <a:endParaRPr lang="pt-BR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644005" y="5795972"/>
            <a:ext cx="172819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tx1"/>
                </a:solidFill>
                <a:latin typeface="Arial Narrow" pitchFamily="34" charset="0"/>
              </a:rPr>
              <a:t>Tensão normal</a:t>
            </a:r>
            <a:endParaRPr lang="pt-BR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4" name="Chave esquerda 13"/>
          <p:cNvSpPr/>
          <p:nvPr/>
        </p:nvSpPr>
        <p:spPr>
          <a:xfrm>
            <a:off x="4319970" y="4195210"/>
            <a:ext cx="242526" cy="2498752"/>
          </a:xfrm>
          <a:prstGeom prst="leftBrace">
            <a:avLst>
              <a:gd name="adj1" fmla="val 166667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4644004" y="5260558"/>
            <a:ext cx="172819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tx1"/>
                </a:solidFill>
                <a:latin typeface="Arial Narrow" pitchFamily="34" charset="0"/>
              </a:rPr>
              <a:t>Força axial</a:t>
            </a:r>
            <a:endParaRPr lang="pt-BR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4644006" y="4195210"/>
            <a:ext cx="1728194" cy="369332"/>
          </a:xfrm>
          <a:prstGeom prst="rect">
            <a:avLst/>
          </a:prstGeom>
          <a:gradFill>
            <a:gsLst>
              <a:gs pos="0">
                <a:schemeClr val="bg1"/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tx1"/>
                </a:solidFill>
                <a:latin typeface="Arial Narrow" pitchFamily="34" charset="0"/>
              </a:rPr>
              <a:t>Deformada</a:t>
            </a:r>
            <a:endParaRPr lang="pt-BR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4644006" y="6324630"/>
            <a:ext cx="172819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tx1"/>
                </a:solidFill>
                <a:latin typeface="Arial Narrow" pitchFamily="34" charset="0"/>
              </a:rPr>
              <a:t>Deformação axial</a:t>
            </a:r>
            <a:endParaRPr lang="pt-BR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879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208</Words>
  <Application>Microsoft Office PowerPoint</Application>
  <PresentationFormat>Apresentação na tela (4:3)</PresentationFormat>
  <Paragraphs>42</Paragraphs>
  <Slides>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Arial Narrow</vt:lpstr>
      <vt:lpstr>BankGothic Lt BT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UserStone</dc:creator>
  <cp:lastModifiedBy>MrStone</cp:lastModifiedBy>
  <cp:revision>28</cp:revision>
  <dcterms:created xsi:type="dcterms:W3CDTF">2013-05-31T02:03:12Z</dcterms:created>
  <dcterms:modified xsi:type="dcterms:W3CDTF">2019-03-11T22:13:39Z</dcterms:modified>
</cp:coreProperties>
</file>