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1" r:id="rId2"/>
    <p:sldId id="273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6686" autoAdjust="0"/>
  </p:normalViewPr>
  <p:slideViewPr>
    <p:cSldViewPr showGuides="1">
      <p:cViewPr>
        <p:scale>
          <a:sx n="100" d="100"/>
          <a:sy n="100" d="100"/>
        </p:scale>
        <p:origin x="1278" y="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910DE-52B2-414B-90D3-64707217F7DD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7EB9-5C93-43B4-9435-922061AB04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27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1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20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36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21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93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90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4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90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49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77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35226-47BF-49C6-8CF9-BF1E1387CA99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35226-47BF-49C6-8CF9-BF1E1387CA99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68F78-813E-44E4-A711-1DD15730B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83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1F497D">
                    <a:lumMod val="75000"/>
                  </a:srgbClr>
                </a:solidFill>
                <a:latin typeface="BankGothic Lt BT" pitchFamily="34" charset="0"/>
              </a:rPr>
              <a:t>Curso de ANSYS</a:t>
            </a:r>
            <a:endParaRPr lang="pt-BR" sz="2800" b="1" dirty="0">
              <a:solidFill>
                <a:srgbClr val="1F497D">
                  <a:lumMod val="75000"/>
                </a:srgbClr>
              </a:solidFill>
              <a:latin typeface="BankGothic Lt BT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3075057"/>
            <a:ext cx="914400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1F497D">
                    <a:lumMod val="75000"/>
                  </a:srgbClr>
                </a:solidFill>
                <a:latin typeface="BankGothic Lt BT" pitchFamily="34" charset="0"/>
              </a:rPr>
              <a:t>AULA 02.a</a:t>
            </a:r>
            <a:endParaRPr lang="pt-BR" sz="4000" b="1" dirty="0">
              <a:solidFill>
                <a:srgbClr val="1F497D">
                  <a:lumMod val="75000"/>
                </a:srgbClr>
              </a:solidFill>
              <a:latin typeface="BankGothic Lt BT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prstClr val="white">
                    <a:lumMod val="50000"/>
                  </a:prstClr>
                </a:solidFill>
                <a:latin typeface="BankGothic Lt BT" pitchFamily="34" charset="0"/>
              </a:rPr>
              <a:t>AUTOR: Felipe Barbosa Teixeira</a:t>
            </a:r>
            <a:endParaRPr lang="pt-BR" sz="2400" b="1" dirty="0">
              <a:solidFill>
                <a:prstClr val="white">
                  <a:lumMod val="50000"/>
                </a:prstClr>
              </a:solidFill>
              <a:latin typeface="BankGothic Lt BT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55776" y="6279703"/>
            <a:ext cx="65882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felipebarbosateixeira@gmail.com</a:t>
            </a:r>
            <a:endParaRPr lang="pt-BR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683404"/>
            <a:ext cx="91440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white">
                    <a:lumMod val="50000"/>
                  </a:prstClr>
                </a:solidFill>
                <a:latin typeface="BankGothic Lt BT" pitchFamily="34" charset="0"/>
              </a:rPr>
              <a:t>UFES, </a:t>
            </a:r>
            <a:r>
              <a:rPr lang="pt-BR" b="1" dirty="0" smtClean="0">
                <a:solidFill>
                  <a:prstClr val="white">
                    <a:lumMod val="50000"/>
                  </a:prstClr>
                </a:solidFill>
                <a:latin typeface="BankGothic Lt BT" pitchFamily="34" charset="0"/>
              </a:rPr>
              <a:t>2019/1</a:t>
            </a:r>
            <a:endParaRPr lang="pt-BR" b="1" dirty="0">
              <a:solidFill>
                <a:prstClr val="white">
                  <a:lumMod val="50000"/>
                </a:prstClr>
              </a:solidFill>
              <a:latin typeface="BankGothic L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5. Excluir Entidades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545886" y="1412776"/>
            <a:ext cx="205222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Ordem de Exclusão</a:t>
            </a:r>
            <a:endParaRPr lang="pt-BR" sz="200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9552" y="2616230"/>
            <a:ext cx="259228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Entidades de Modelagem</a:t>
            </a:r>
            <a:endParaRPr lang="pt-BR" sz="200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0232" y="2616230"/>
            <a:ext cx="194421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Entidades Gráficas</a:t>
            </a:r>
            <a:endParaRPr lang="pt-BR" sz="200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35527" y="3429000"/>
            <a:ext cx="924305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Elements</a:t>
            </a:r>
            <a:endParaRPr lang="pt-BR" sz="160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915816" y="4077072"/>
            <a:ext cx="66653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Nodes</a:t>
            </a:r>
            <a:endParaRPr lang="pt-BR" sz="160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516216" y="3429000"/>
            <a:ext cx="864095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Volumes</a:t>
            </a:r>
            <a:endParaRPr lang="pt-BR" sz="160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012160" y="4077072"/>
            <a:ext cx="648072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Areas</a:t>
            </a:r>
            <a:endParaRPr lang="pt-BR" sz="160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36096" y="4746630"/>
            <a:ext cx="619736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Lines</a:t>
            </a:r>
            <a:endParaRPr lang="pt-BR" sz="160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99992" y="5373216"/>
            <a:ext cx="936103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Keypoints</a:t>
            </a:r>
            <a:endParaRPr lang="pt-BR" sz="160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Conector angulado 13"/>
          <p:cNvCxnSpPr>
            <a:stCxn id="5" idx="2"/>
            <a:endCxn id="7" idx="1"/>
          </p:cNvCxnSpPr>
          <p:nvPr/>
        </p:nvCxnSpPr>
        <p:spPr>
          <a:xfrm rot="16200000" flipH="1">
            <a:off x="1694643" y="3157392"/>
            <a:ext cx="581937" cy="29983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angulado 17"/>
          <p:cNvCxnSpPr>
            <a:stCxn id="6" idx="2"/>
            <a:endCxn id="9" idx="3"/>
          </p:cNvCxnSpPr>
          <p:nvPr/>
        </p:nvCxnSpPr>
        <p:spPr>
          <a:xfrm rot="5400000">
            <a:off x="7215358" y="3181294"/>
            <a:ext cx="581937" cy="2520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9" idx="2"/>
            <a:endCxn id="10" idx="3"/>
          </p:cNvCxnSpPr>
          <p:nvPr/>
        </p:nvCxnSpPr>
        <p:spPr>
          <a:xfrm rot="5400000">
            <a:off x="6564851" y="3862935"/>
            <a:ext cx="478795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10" idx="2"/>
            <a:endCxn id="11" idx="3"/>
          </p:cNvCxnSpPr>
          <p:nvPr/>
        </p:nvCxnSpPr>
        <p:spPr>
          <a:xfrm rot="5400000">
            <a:off x="5945874" y="4525584"/>
            <a:ext cx="500281" cy="2803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11" idx="2"/>
            <a:endCxn id="12" idx="3"/>
          </p:cNvCxnSpPr>
          <p:nvPr/>
        </p:nvCxnSpPr>
        <p:spPr>
          <a:xfrm rot="5400000">
            <a:off x="5362376" y="5158904"/>
            <a:ext cx="457309" cy="30986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7" idx="2"/>
            <a:endCxn id="8" idx="1"/>
          </p:cNvCxnSpPr>
          <p:nvPr/>
        </p:nvCxnSpPr>
        <p:spPr>
          <a:xfrm rot="16200000" flipH="1">
            <a:off x="2517351" y="3847883"/>
            <a:ext cx="478795" cy="31813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5" idx="3"/>
            <a:endCxn id="6" idx="1"/>
          </p:cNvCxnSpPr>
          <p:nvPr/>
        </p:nvCxnSpPr>
        <p:spPr>
          <a:xfrm>
            <a:off x="3131840" y="2816285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728492" y="836712"/>
            <a:ext cx="3687015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Preprocessor &gt; Modeling &gt; Delete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0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6. Grupos de Constantes Reais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pic>
        <p:nvPicPr>
          <p:cNvPr id="4" name="Picture 4" descr="C:\Users\USERST~1\AppData\Local\Temp\FWTemp\0000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3" t="95779" r="13893" b="712"/>
          <a:stretch/>
        </p:blipFill>
        <p:spPr bwMode="auto">
          <a:xfrm>
            <a:off x="882270" y="3518305"/>
            <a:ext cx="4337802" cy="27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4271985" y="3980633"/>
            <a:ext cx="936104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REAL,1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REAL,2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...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7" name="Conector angulado 6"/>
          <p:cNvCxnSpPr>
            <a:stCxn id="5" idx="1"/>
            <a:endCxn id="4" idx="2"/>
          </p:cNvCxnSpPr>
          <p:nvPr/>
        </p:nvCxnSpPr>
        <p:spPr>
          <a:xfrm rot="10800000">
            <a:off x="3051171" y="3790473"/>
            <a:ext cx="1220814" cy="69799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908191" y="3068960"/>
            <a:ext cx="206288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tx1"/>
                </a:solidFill>
                <a:latin typeface="Arial Narrow" pitchFamily="34" charset="0"/>
              </a:rPr>
              <a:t>MÉTODO 1 </a:t>
            </a:r>
            <a:r>
              <a:rPr 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(PREVENTIVO)</a:t>
            </a:r>
            <a:endParaRPr lang="pt-BR" sz="1400" b="1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867626" y="5013176"/>
            <a:ext cx="2218251" cy="5847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rgbClr val="002060"/>
                </a:solidFill>
                <a:latin typeface="Arial Narrow" pitchFamily="34" charset="0"/>
              </a:rPr>
              <a:t>Definição do Grupo de Constantes Reais </a:t>
            </a:r>
            <a:r>
              <a:rPr lang="en-US" sz="1600" b="1" i="1" smtClean="0">
                <a:solidFill>
                  <a:srgbClr val="002060"/>
                </a:solidFill>
                <a:latin typeface="Arial Narrow" pitchFamily="34" charset="0"/>
              </a:rPr>
              <a:t>corrente</a:t>
            </a:r>
            <a:endParaRPr lang="pt-BR" sz="1600" b="1" i="1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34152" y="5722179"/>
            <a:ext cx="5633992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smtClean="0">
                <a:solidFill>
                  <a:srgbClr val="002060"/>
                </a:solidFill>
                <a:latin typeface="Arial Narrow" pitchFamily="34" charset="0"/>
              </a:rPr>
              <a:t>Elementos criados diretamente</a:t>
            </a:r>
            <a:r>
              <a:rPr lang="en-US" i="1" smtClean="0">
                <a:solidFill>
                  <a:srgbClr val="002060"/>
                </a:solidFill>
                <a:latin typeface="Arial Narrow" pitchFamily="34" charset="0"/>
              </a:rPr>
              <a:t> assumem o valor do </a:t>
            </a:r>
            <a:r>
              <a:rPr lang="en-US" b="1" i="1" smtClean="0">
                <a:solidFill>
                  <a:srgbClr val="002060"/>
                </a:solidFill>
                <a:latin typeface="Arial Narrow" pitchFamily="34" charset="0"/>
              </a:rPr>
              <a:t>Grupo de Constantes Reais</a:t>
            </a:r>
            <a:r>
              <a:rPr lang="en-US" i="1" smtClean="0">
                <a:solidFill>
                  <a:srgbClr val="002060"/>
                </a:solidFill>
                <a:latin typeface="Arial Narrow" pitchFamily="34" charset="0"/>
              </a:rPr>
              <a:t> previamente estabelecido como </a:t>
            </a:r>
            <a:r>
              <a:rPr lang="en-US" b="1" i="1" smtClean="0">
                <a:solidFill>
                  <a:srgbClr val="002060"/>
                </a:solidFill>
                <a:latin typeface="Arial Narrow" pitchFamily="34" charset="0"/>
              </a:rPr>
              <a:t>corrente</a:t>
            </a:r>
            <a:r>
              <a:rPr lang="en-US" i="1" smtClean="0">
                <a:solidFill>
                  <a:srgbClr val="002060"/>
                </a:solidFill>
                <a:latin typeface="Arial Narrow" pitchFamily="34" charset="0"/>
              </a:rPr>
              <a:t>.</a:t>
            </a:r>
            <a:endParaRPr lang="pt-BR" i="1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908191" y="4149080"/>
            <a:ext cx="1031442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2060"/>
                </a:solidFill>
                <a:latin typeface="Arial Narrow" pitchFamily="34" charset="0"/>
              </a:rPr>
              <a:t>Criar Elemento</a:t>
            </a:r>
            <a:endParaRPr lang="pt-BR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816484" y="764123"/>
            <a:ext cx="1221510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2060"/>
                </a:solidFill>
                <a:latin typeface="Arial Narrow" pitchFamily="34" charset="0"/>
              </a:rPr>
              <a:t>R</a:t>
            </a:r>
            <a:r>
              <a:rPr lang="en-US" sz="1400" smtClean="0">
                <a:solidFill>
                  <a:schemeClr val="tx1"/>
                </a:solidFill>
                <a:latin typeface="Arial Narrow" pitchFamily="34" charset="0"/>
              </a:rPr>
              <a:t>,1,1.26E-3,0,0</a:t>
            </a:r>
            <a:endParaRPr lang="pt-BR" sz="14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567004" y="548680"/>
            <a:ext cx="1294067" cy="7386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chemeClr val="tx1"/>
                </a:solidFill>
                <a:latin typeface="Arial Narrow" pitchFamily="34" charset="0"/>
              </a:rPr>
              <a:t>AREA = 1.26E-3</a:t>
            </a:r>
          </a:p>
          <a:p>
            <a:r>
              <a:rPr lang="en-US" sz="1400" smtClean="0">
                <a:solidFill>
                  <a:schemeClr val="tx1"/>
                </a:solidFill>
                <a:latin typeface="Arial Narrow" pitchFamily="34" charset="0"/>
              </a:rPr>
              <a:t>ADDMAS = 0</a:t>
            </a:r>
          </a:p>
          <a:p>
            <a:r>
              <a:rPr lang="en-US" sz="1400" smtClean="0">
                <a:solidFill>
                  <a:schemeClr val="tx1"/>
                </a:solidFill>
                <a:latin typeface="Arial Narrow" pitchFamily="34" charset="0"/>
              </a:rPr>
              <a:t>TENSKEY = 0</a:t>
            </a:r>
            <a:endParaRPr lang="pt-BR" sz="14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07504" y="1298768"/>
            <a:ext cx="1919925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Grupos de Constantes Reais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05610" y="2079405"/>
            <a:ext cx="923712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exemplo</a:t>
            </a:r>
            <a:endParaRPr lang="pt-BR" sz="1600" i="1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5" name="Chave esquerda 34"/>
          <p:cNvSpPr/>
          <p:nvPr/>
        </p:nvSpPr>
        <p:spPr>
          <a:xfrm>
            <a:off x="2123728" y="715556"/>
            <a:ext cx="216024" cy="1933263"/>
          </a:xfrm>
          <a:prstGeom prst="leftBrace">
            <a:avLst>
              <a:gd name="adj1" fmla="val 6423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2393030" y="715557"/>
            <a:ext cx="959962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Grupo 1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2393030" y="2248709"/>
            <a:ext cx="959962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Grupo 3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393030" y="1467908"/>
            <a:ext cx="959962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Grupo 2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816482" y="1514074"/>
            <a:ext cx="1221511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2060"/>
                </a:solidFill>
                <a:latin typeface="Arial Narrow" pitchFamily="34" charset="0"/>
              </a:rPr>
              <a:t>R</a:t>
            </a:r>
            <a:r>
              <a:rPr lang="en-US" sz="1400" smtClean="0">
                <a:solidFill>
                  <a:schemeClr val="tx1"/>
                </a:solidFill>
                <a:latin typeface="Arial Narrow" pitchFamily="34" charset="0"/>
              </a:rPr>
              <a:t>,2,0.12E-3,0,0</a:t>
            </a:r>
            <a:endParaRPr lang="pt-BR" sz="14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3567004" y="1283379"/>
            <a:ext cx="1294067" cy="7386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Arial Narrow" pitchFamily="34" charset="0"/>
              </a:rPr>
              <a:t>AREA = </a:t>
            </a:r>
            <a:r>
              <a:rPr lang="en-US" sz="1400" smtClean="0">
                <a:solidFill>
                  <a:schemeClr val="tx1"/>
                </a:solidFill>
                <a:latin typeface="Arial Narrow" pitchFamily="34" charset="0"/>
              </a:rPr>
              <a:t>0.12E-3</a:t>
            </a:r>
          </a:p>
          <a:p>
            <a:r>
              <a:rPr lang="en-US" sz="1400" smtClean="0">
                <a:solidFill>
                  <a:schemeClr val="tx1"/>
                </a:solidFill>
                <a:latin typeface="Arial Narrow" pitchFamily="34" charset="0"/>
              </a:rPr>
              <a:t>ADDMAS = 0</a:t>
            </a:r>
          </a:p>
          <a:p>
            <a:r>
              <a:rPr lang="en-US" sz="1400" smtClean="0">
                <a:solidFill>
                  <a:schemeClr val="tx1"/>
                </a:solidFill>
                <a:latin typeface="Arial Narrow" pitchFamily="34" charset="0"/>
              </a:rPr>
              <a:t>TENSKEY = 0</a:t>
            </a:r>
            <a:endParaRPr lang="pt-BR" sz="14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4816484" y="2294875"/>
            <a:ext cx="1221510" cy="30777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solidFill>
                  <a:srgbClr val="002060"/>
                </a:solidFill>
                <a:latin typeface="Arial Narrow" pitchFamily="34" charset="0"/>
              </a:rPr>
              <a:t>R</a:t>
            </a:r>
            <a:r>
              <a:rPr lang="en-US" sz="1400" smtClean="0">
                <a:solidFill>
                  <a:schemeClr val="tx1"/>
                </a:solidFill>
                <a:latin typeface="Arial Narrow" pitchFamily="34" charset="0"/>
              </a:rPr>
              <a:t>,3,1.81E-3,0,1</a:t>
            </a:r>
            <a:endParaRPr lang="pt-BR" sz="14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567004" y="2079432"/>
            <a:ext cx="1294067" cy="73866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Arial Narrow" pitchFamily="34" charset="0"/>
              </a:rPr>
              <a:t>AREA = 1.81E-3</a:t>
            </a:r>
          </a:p>
          <a:p>
            <a:r>
              <a:rPr lang="en-US" sz="1400" smtClean="0">
                <a:solidFill>
                  <a:schemeClr val="tx1"/>
                </a:solidFill>
                <a:latin typeface="Arial Narrow" pitchFamily="34" charset="0"/>
              </a:rPr>
              <a:t>ADDMAS = 0</a:t>
            </a:r>
          </a:p>
          <a:p>
            <a:r>
              <a:rPr lang="en-US" sz="1400" smtClean="0">
                <a:solidFill>
                  <a:schemeClr val="tx1"/>
                </a:solidFill>
                <a:latin typeface="Arial Narrow" pitchFamily="34" charset="0"/>
              </a:rPr>
              <a:t>TENSKEY = 1</a:t>
            </a:r>
            <a:endParaRPr lang="pt-BR" sz="14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5" name="Chave esquerda 44"/>
          <p:cNvSpPr/>
          <p:nvPr/>
        </p:nvSpPr>
        <p:spPr>
          <a:xfrm>
            <a:off x="3477371" y="2137007"/>
            <a:ext cx="151257" cy="623514"/>
          </a:xfrm>
          <a:prstGeom prst="leftBrace">
            <a:avLst>
              <a:gd name="adj1" fmla="val 8132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have esquerda 45"/>
          <p:cNvSpPr/>
          <p:nvPr/>
        </p:nvSpPr>
        <p:spPr>
          <a:xfrm>
            <a:off x="3477371" y="1340954"/>
            <a:ext cx="151257" cy="623514"/>
          </a:xfrm>
          <a:prstGeom prst="leftBrace">
            <a:avLst>
              <a:gd name="adj1" fmla="val 8132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have esquerda 46"/>
          <p:cNvSpPr/>
          <p:nvPr/>
        </p:nvSpPr>
        <p:spPr>
          <a:xfrm>
            <a:off x="3477371" y="603855"/>
            <a:ext cx="151257" cy="623514"/>
          </a:xfrm>
          <a:prstGeom prst="leftBrace">
            <a:avLst>
              <a:gd name="adj1" fmla="val 8132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angulado 55"/>
          <p:cNvCxnSpPr>
            <a:stCxn id="9" idx="1"/>
            <a:endCxn id="17" idx="2"/>
          </p:cNvCxnSpPr>
          <p:nvPr/>
        </p:nvCxnSpPr>
        <p:spPr>
          <a:xfrm rot="10800000">
            <a:off x="1423912" y="4795412"/>
            <a:ext cx="443714" cy="51015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stCxn id="5" idx="2"/>
            <a:endCxn id="9" idx="3"/>
          </p:cNvCxnSpPr>
          <p:nvPr/>
        </p:nvCxnSpPr>
        <p:spPr>
          <a:xfrm rot="5400000">
            <a:off x="4258323" y="4823850"/>
            <a:ext cx="309268" cy="65416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6084168" y="3068960"/>
            <a:ext cx="2062885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tx1"/>
                </a:solidFill>
                <a:latin typeface="Arial Narrow" pitchFamily="34" charset="0"/>
              </a:rPr>
              <a:t>MÉTODO 2 </a:t>
            </a:r>
            <a:r>
              <a:rPr 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(CORRETIVO)</a:t>
            </a:r>
            <a:endParaRPr lang="pt-BR" sz="1400" b="1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6084168" y="3600194"/>
            <a:ext cx="2787053" cy="16312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Preprocessor </a:t>
            </a:r>
          </a:p>
          <a:p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     &gt; Modeling </a:t>
            </a:r>
          </a:p>
          <a:p>
            <a:r>
              <a:rPr lang="en-US" sz="200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         &gt; Move/Modify </a:t>
            </a:r>
          </a:p>
          <a:p>
            <a:r>
              <a:rPr lang="en-US" sz="200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              &gt; Elements </a:t>
            </a:r>
          </a:p>
          <a:p>
            <a:r>
              <a:rPr lang="en-US" sz="200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                   &gt; </a:t>
            </a:r>
            <a:r>
              <a:rPr lang="en-US" sz="2000" b="1" smtClean="0">
                <a:solidFill>
                  <a:schemeClr val="tx1"/>
                </a:solidFill>
                <a:latin typeface="Arial Narrow" pitchFamily="34" charset="0"/>
              </a:rPr>
              <a:t>Modify Attrib</a:t>
            </a:r>
            <a:endParaRPr lang="pt-BR" sz="2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7115609" y="1628800"/>
            <a:ext cx="133084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/ESHAPE,1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6773732" y="1083187"/>
            <a:ext cx="2014595" cy="5232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Arial Narrow" pitchFamily="34" charset="0"/>
              </a:rPr>
              <a:t>MELHOR VISUALIZAÇÃO DE DIFERENTES SEÇÕES</a:t>
            </a:r>
            <a:endParaRPr lang="pt-BR" sz="140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6773732" y="2060848"/>
            <a:ext cx="2014595" cy="276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Ver:</a:t>
            </a:r>
            <a:r>
              <a:rPr lang="en-U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2. GERENCIAR VISTAS</a:t>
            </a:r>
            <a:endParaRPr lang="pt-BR" sz="1200" b="1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52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2" grpId="0" animBg="1"/>
      <p:bldP spid="17" grpId="0" animBg="1"/>
      <p:bldP spid="31" grpId="0" animBg="1"/>
      <p:bldP spid="32" grpId="0"/>
      <p:bldP spid="35" grpId="0" animBg="1"/>
      <p:bldP spid="36" grpId="0" animBg="1"/>
      <p:bldP spid="37" grpId="0" animBg="1"/>
      <p:bldP spid="38" grpId="0" animBg="1"/>
      <p:bldP spid="40" grpId="0" animBg="1"/>
      <p:bldP spid="41" grpId="0"/>
      <p:bldP spid="43" grpId="0" animBg="1"/>
      <p:bldP spid="44" grpId="0"/>
      <p:bldP spid="45" grpId="0" animBg="1"/>
      <p:bldP spid="46" grpId="0" animBg="1"/>
      <p:bldP spid="47" grpId="0" animBg="1"/>
      <p:bldP spid="72" grpId="0"/>
      <p:bldP spid="73" grpId="0" uiExpand="1" build="p"/>
      <p:bldP spid="76" grpId="0" animBg="1"/>
      <p:bldP spid="77" grpId="0"/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7. Tirantes e Escoras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pic>
        <p:nvPicPr>
          <p:cNvPr id="1026" name="Picture 2" descr="C:\Users\USERST~1\AppData\Local\Temp\FWTemp\0000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15"/>
          <a:stretch/>
        </p:blipFill>
        <p:spPr bwMode="auto">
          <a:xfrm>
            <a:off x="183810" y="598856"/>
            <a:ext cx="5341758" cy="21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ST~1\AppData\Local\Temp\FWTemp\000000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83810" y="4500672"/>
            <a:ext cx="5341758" cy="224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79512" y="3436277"/>
            <a:ext cx="2304256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Modelar tirante/escora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Chave esquerda 6"/>
          <p:cNvSpPr/>
          <p:nvPr/>
        </p:nvSpPr>
        <p:spPr>
          <a:xfrm>
            <a:off x="2555776" y="3076664"/>
            <a:ext cx="216024" cy="1119336"/>
          </a:xfrm>
          <a:prstGeom prst="leftBrace">
            <a:avLst>
              <a:gd name="adj1" fmla="val 6423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699792" y="2996952"/>
            <a:ext cx="345638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Definir </a:t>
            </a:r>
            <a:r>
              <a:rPr lang="en-US" sz="2000" b="1" smtClean="0">
                <a:solidFill>
                  <a:schemeClr val="tx1"/>
                </a:solidFill>
                <a:latin typeface="Arial Narrow" pitchFamily="34" charset="0"/>
              </a:rPr>
              <a:t>TENSKEY</a:t>
            </a:r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000" i="1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(Real Constants)</a:t>
            </a:r>
            <a:endParaRPr lang="pt-BR" sz="2000" i="1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699792" y="3861048"/>
            <a:ext cx="323518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Habilitar grandes deslocamentos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Chave esquerda 9"/>
          <p:cNvSpPr/>
          <p:nvPr/>
        </p:nvSpPr>
        <p:spPr>
          <a:xfrm>
            <a:off x="6156176" y="2772663"/>
            <a:ext cx="216024" cy="863669"/>
          </a:xfrm>
          <a:prstGeom prst="leftBrace">
            <a:avLst>
              <a:gd name="adj1" fmla="val 6423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300192" y="2689175"/>
            <a:ext cx="432048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0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1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-1</a:t>
            </a:r>
            <a:endParaRPr lang="pt-BR" sz="200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660232" y="2730898"/>
            <a:ext cx="230425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Tração &amp; Compressão</a:t>
            </a:r>
            <a:endParaRPr lang="pt-BR" sz="1600" i="1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660232" y="3036356"/>
            <a:ext cx="230425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Tração (Tirante)</a:t>
            </a:r>
            <a:endParaRPr lang="pt-BR" sz="1600" i="1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660232" y="3332348"/>
            <a:ext cx="230425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i="1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Compressão (Escora)</a:t>
            </a:r>
            <a:endParaRPr lang="pt-BR" sz="1600" i="1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413238" y="4186126"/>
            <a:ext cx="2277387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Solution</a:t>
            </a:r>
          </a:p>
          <a:p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    &gt; </a:t>
            </a:r>
            <a:r>
              <a:rPr lang="en-US" dirty="0" err="1" smtClean="0">
                <a:solidFill>
                  <a:schemeClr val="tx1"/>
                </a:solidFill>
                <a:latin typeface="Arial Narrow" pitchFamily="34" charset="0"/>
              </a:rPr>
              <a:t>Sol’n</a:t>
            </a: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 Controls</a:t>
            </a:r>
          </a:p>
          <a:p>
            <a:r>
              <a:rPr lang="en-US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         &gt; Analysis Options</a:t>
            </a:r>
            <a:endParaRPr lang="en-US" b="1" dirty="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336196" y="5085184"/>
            <a:ext cx="255628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smtClean="0">
                <a:solidFill>
                  <a:schemeClr val="tx1"/>
                </a:solidFill>
                <a:latin typeface="Arial Narrow" pitchFamily="34" charset="0"/>
              </a:rPr>
              <a:t>Large Displacement Static</a:t>
            </a:r>
            <a:endParaRPr lang="en-US" b="1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7" name="Conector angulado 16"/>
          <p:cNvCxnSpPr>
            <a:stCxn id="9" idx="3"/>
          </p:cNvCxnSpPr>
          <p:nvPr/>
        </p:nvCxnSpPr>
        <p:spPr>
          <a:xfrm>
            <a:off x="5934974" y="4061103"/>
            <a:ext cx="478264" cy="3040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831706" y="5600365"/>
            <a:ext cx="149325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NLGEOM,ON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368" y="698553"/>
            <a:ext cx="2668234" cy="19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4156478" y="3501625"/>
            <a:ext cx="32181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tx1"/>
                </a:solidFill>
                <a:latin typeface="Arial Narrow" pitchFamily="34" charset="0"/>
              </a:rPr>
              <a:t>&amp;</a:t>
            </a:r>
            <a:endParaRPr lang="pt-BR" sz="1600" b="1" i="1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2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 uiExpand="1" build="p" animBg="1"/>
      <p:bldP spid="16" grpId="0" animBg="1"/>
      <p:bldP spid="24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7. Tirantes e Escoras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521" y="2410372"/>
            <a:ext cx="1905000" cy="2667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205929" y="5077372"/>
            <a:ext cx="1656184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RICHARD FEYNMAN</a:t>
            </a:r>
            <a:endParaRPr lang="pt-BR" sz="140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07196" y="1570614"/>
            <a:ext cx="2016224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Aferição do Modelo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67844" y="683404"/>
            <a:ext cx="280831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Arial Narrow" pitchFamily="34" charset="0"/>
              </a:rPr>
              <a:t>VERIFICAR RESULTADOS</a:t>
            </a:r>
            <a:endParaRPr lang="pt-BR" i="1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8" name="Chave esquerda 7"/>
          <p:cNvSpPr/>
          <p:nvPr/>
        </p:nvSpPr>
        <p:spPr>
          <a:xfrm>
            <a:off x="2359116" y="1158601"/>
            <a:ext cx="216024" cy="1224135"/>
          </a:xfrm>
          <a:prstGeom prst="leftBrace">
            <a:avLst>
              <a:gd name="adj1" fmla="val 6423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511452" y="1032005"/>
            <a:ext cx="2268848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Resultado Analítico</a:t>
            </a:r>
          </a:p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Modelo de Referência</a:t>
            </a:r>
          </a:p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Coerência física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10" name="Picture 2" descr="http://www.clker.com/cliparts/6/d/6/3/l/M/check-mark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511" y="1114582"/>
            <a:ext cx="301766" cy="3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clker.com/cliparts/6/d/6/3/l/M/check-mark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974" y="1593269"/>
            <a:ext cx="301766" cy="3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clker.com/cliparts/6/d/6/3/l/M/check-mark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18" y="2040897"/>
            <a:ext cx="301766" cy="3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6066540" y="1610320"/>
            <a:ext cx="280633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tx1"/>
                </a:solidFill>
                <a:latin typeface="Arial Narrow" pitchFamily="34" charset="0"/>
              </a:rPr>
              <a:t>força axial na barra que estaria comprimida deve ser nula</a:t>
            </a:r>
            <a:endParaRPr lang="pt-BR" i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781781" y="1269381"/>
            <a:ext cx="116648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u="sng" smtClean="0">
                <a:solidFill>
                  <a:schemeClr val="tx1"/>
                </a:solidFill>
                <a:latin typeface="Arial Narrow" pitchFamily="34" charset="0"/>
              </a:rPr>
              <a:t>PREVISÃO:</a:t>
            </a:r>
            <a:endParaRPr lang="pt-BR" sz="1600" i="1" u="sng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7" name="Conector angulado 16"/>
          <p:cNvCxnSpPr>
            <a:stCxn id="12" idx="3"/>
            <a:endCxn id="14" idx="1"/>
          </p:cNvCxnSpPr>
          <p:nvPr/>
        </p:nvCxnSpPr>
        <p:spPr>
          <a:xfrm flipV="1">
            <a:off x="4599684" y="1438658"/>
            <a:ext cx="1182097" cy="756863"/>
          </a:xfrm>
          <a:prstGeom prst="bentConnector3">
            <a:avLst>
              <a:gd name="adj1" fmla="val 63136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363399" y="4175737"/>
            <a:ext cx="1944215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Formular Hipótese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159134" y="3220950"/>
            <a:ext cx="262889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Computar Consequências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454121" y="4175737"/>
            <a:ext cx="2218298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Realizar Experimento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26" name="Conector em curva 25"/>
          <p:cNvCxnSpPr>
            <a:stCxn id="22" idx="0"/>
            <a:endCxn id="23" idx="1"/>
          </p:cNvCxnSpPr>
          <p:nvPr/>
        </p:nvCxnSpPr>
        <p:spPr>
          <a:xfrm rot="5400000" flipH="1" flipV="1">
            <a:off x="1369954" y="3386558"/>
            <a:ext cx="754732" cy="82362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em curva 27"/>
          <p:cNvCxnSpPr>
            <a:stCxn id="23" idx="3"/>
            <a:endCxn id="24" idx="0"/>
          </p:cNvCxnSpPr>
          <p:nvPr/>
        </p:nvCxnSpPr>
        <p:spPr>
          <a:xfrm>
            <a:off x="4788024" y="3421005"/>
            <a:ext cx="775246" cy="75473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397817" y="2716894"/>
            <a:ext cx="196129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u="sng" smtClean="0">
                <a:solidFill>
                  <a:schemeClr val="tx1"/>
                </a:solidFill>
                <a:latin typeface="Arial Narrow" pitchFamily="34" charset="0"/>
              </a:rPr>
              <a:t>MÉTODO CIENTÍFICO:</a:t>
            </a:r>
            <a:endParaRPr lang="pt-BR" sz="1600" i="1" u="sng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97818" y="5605606"/>
            <a:ext cx="2492224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chemeClr val="tx1"/>
                </a:solidFill>
                <a:latin typeface="Arial Narrow" pitchFamily="34" charset="0"/>
              </a:rPr>
              <a:t>dominar técnica </a:t>
            </a:r>
            <a:r>
              <a:rPr lang="pt-BR" i="1" dirty="0">
                <a:solidFill>
                  <a:schemeClr val="tx1"/>
                </a:solidFill>
                <a:latin typeface="Arial Narrow" pitchFamily="34" charset="0"/>
              </a:rPr>
              <a:t>e</a:t>
            </a:r>
            <a:r>
              <a:rPr lang="pt-BR" i="1" dirty="0" smtClean="0">
                <a:solidFill>
                  <a:schemeClr val="tx1"/>
                </a:solidFill>
                <a:latin typeface="Arial Narrow" pitchFamily="34" charset="0"/>
              </a:rPr>
              <a:t>m modelo simples antes de incorporá-la em modelo complexo</a:t>
            </a:r>
            <a:endParaRPr lang="pt-BR" i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59422" y="5241113"/>
            <a:ext cx="171177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u="sng" smtClean="0">
                <a:solidFill>
                  <a:schemeClr val="tx1"/>
                </a:solidFill>
                <a:latin typeface="Arial Narrow" pitchFamily="34" charset="0"/>
              </a:rPr>
              <a:t>RECOMENDAÇÃO:</a:t>
            </a:r>
            <a:endParaRPr lang="pt-BR" sz="1600" i="1" u="sng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804248" y="1273060"/>
            <a:ext cx="139302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(EXERCÍCIO 1.C)</a:t>
            </a:r>
            <a:endParaRPr lang="pt-BR" sz="1400" i="1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959537" y="5317114"/>
            <a:ext cx="2148967" cy="26161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youtube.com/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watch?v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=0KmimDq4cSU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336227" y="6212265"/>
            <a:ext cx="6392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  <a:latin typeface="Arial Narrow" pitchFamily="34" charset="0"/>
              </a:rPr>
              <a:t>RUN</a:t>
            </a:r>
            <a:endParaRPr lang="pt-BR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27" y="5131070"/>
            <a:ext cx="2857500" cy="1085850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4343785" y="6212265"/>
            <a:ext cx="85296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  <a:latin typeface="Arial Narrow" pitchFamily="34" charset="0"/>
              </a:rPr>
              <a:t>WALK</a:t>
            </a:r>
            <a:endParaRPr lang="pt-BR" b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380730" y="6212265"/>
            <a:ext cx="96305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  <a:latin typeface="Arial Narrow" pitchFamily="34" charset="0"/>
              </a:rPr>
              <a:t>CRAWL</a:t>
            </a:r>
            <a:endParaRPr lang="pt-BR" b="1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uiExpand="1" build="p"/>
      <p:bldP spid="13" grpId="0"/>
      <p:bldP spid="14" grpId="0"/>
      <p:bldP spid="22" grpId="0" animBg="1"/>
      <p:bldP spid="23" grpId="0" animBg="1"/>
      <p:bldP spid="24" grpId="0" animBg="1"/>
      <p:bldP spid="30" grpId="0"/>
      <p:bldP spid="31" grpId="0"/>
      <p:bldP spid="32" grpId="0"/>
      <p:bldP spid="33" grpId="0"/>
      <p:bldP spid="34" grpId="0"/>
      <p:bldP spid="27" grpId="0"/>
      <p:bldP spid="29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Aula 02 – Revisão dos Exerícios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71599" y="6021288"/>
            <a:ext cx="115212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Dúvidas...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" y="1298733"/>
            <a:ext cx="8714423" cy="426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5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" t="1593" r="1266" b="2926"/>
          <a:stretch/>
        </p:blipFill>
        <p:spPr bwMode="auto">
          <a:xfrm>
            <a:off x="243707" y="1204697"/>
            <a:ext cx="8656586" cy="444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Aula 02 – Revisão dos Exerícios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71599" y="6021288"/>
            <a:ext cx="115212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Dúvidas...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635896" y="836712"/>
            <a:ext cx="187220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Dica: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REAL,1 </a:t>
            </a:r>
            <a:r>
              <a:rPr lang="en-US" sz="1400" b="1" smtClean="0">
                <a:solidFill>
                  <a:schemeClr val="tx1"/>
                </a:solidFill>
                <a:latin typeface="Arial Narrow" pitchFamily="34" charset="0"/>
              </a:rPr>
              <a:t>&amp;</a:t>
            </a:r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 REAL,2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7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Aula 02 – Revisão dos Exerícios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53" y="1128712"/>
            <a:ext cx="8745093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971599" y="6021288"/>
            <a:ext cx="115212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Dúvidas...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779912" y="836712"/>
            <a:ext cx="1584176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Dica: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NLGEOM,ON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0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Aula 02 – Dúvidas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47664" y="1268760"/>
            <a:ext cx="8640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F.A.Q.: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71600" y="1900863"/>
            <a:ext cx="3096344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1.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Gerenciar Vistas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71600" y="4422128"/>
            <a:ext cx="3096344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6.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Grupos de Constantes Reais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71600" y="2907756"/>
            <a:ext cx="3096344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3.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Apoio 3D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71600" y="3405390"/>
            <a:ext cx="3096344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4.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Direção e Sentido de Forças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71600" y="3905609"/>
            <a:ext cx="3096344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5.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Excluir Entidades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71600" y="4929184"/>
            <a:ext cx="3096344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7.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Tirantes e Escoras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71600" y="2393052"/>
            <a:ext cx="3096344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2"/>
                </a:solidFill>
                <a:latin typeface="Arial Narrow" pitchFamily="34" charset="0"/>
              </a:rPr>
              <a:t>2.</a:t>
            </a:r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 Escopo dos Comandos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69" y="606615"/>
            <a:ext cx="4232720" cy="206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" t="1593" r="1266" b="2926"/>
          <a:stretch/>
        </p:blipFill>
        <p:spPr bwMode="auto">
          <a:xfrm>
            <a:off x="5056912" y="2686042"/>
            <a:ext cx="3462634" cy="177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4" r="4229" b="13043"/>
          <a:stretch/>
        </p:blipFill>
        <p:spPr bwMode="auto">
          <a:xfrm>
            <a:off x="4794119" y="4489420"/>
            <a:ext cx="3988220" cy="183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80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smtClean="0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1. Gerenciar Vistas</a:t>
            </a:r>
            <a:endParaRPr lang="pt-BR" sz="2800" b="1">
              <a:solidFill>
                <a:schemeClr val="tx2">
                  <a:lumMod val="75000"/>
                </a:schemeClr>
              </a:solidFill>
              <a:latin typeface="BankGothic Lt BT" pitchFamily="34" charset="0"/>
            </a:endParaRPr>
          </a:p>
        </p:txBody>
      </p:sp>
      <p:pic>
        <p:nvPicPr>
          <p:cNvPr id="4" name="Picture 4" descr="C:\Users\USERST~1\AppData\Local\Temp\FWTemp\00000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9" t="16485" r="455" b="4690"/>
          <a:stretch/>
        </p:blipFill>
        <p:spPr bwMode="auto">
          <a:xfrm>
            <a:off x="55748" y="742879"/>
            <a:ext cx="432973" cy="592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ST~1\AppData\Local\Temp\FWTemp\00000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9" t="20767" r="455" b="55673"/>
          <a:stretch/>
        </p:blipFill>
        <p:spPr bwMode="auto">
          <a:xfrm>
            <a:off x="4067944" y="715541"/>
            <a:ext cx="698343" cy="28574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USERST~1\AppData\Local\Temp\FWTemp\00000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9" t="44150" r="455" b="41043"/>
          <a:stretch/>
        </p:blipFill>
        <p:spPr bwMode="auto">
          <a:xfrm>
            <a:off x="3059832" y="1903921"/>
            <a:ext cx="698343" cy="17958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USERST~1\AppData\Local\Temp\FWTemp\00000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9" t="70560" r="455" b="8719"/>
          <a:stretch/>
        </p:blipFill>
        <p:spPr bwMode="auto">
          <a:xfrm>
            <a:off x="4211960" y="4091323"/>
            <a:ext cx="698343" cy="25131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USERST~1\AppData\Local\Temp\FWTemp\00000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9" t="91332" r="455" b="4931"/>
          <a:stretch/>
        </p:blipFill>
        <p:spPr bwMode="auto">
          <a:xfrm>
            <a:off x="3275856" y="6259813"/>
            <a:ext cx="698343" cy="45324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37428" y="1612384"/>
            <a:ext cx="1502323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Vistas Padronizadas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0" name="Chave direita 9"/>
          <p:cNvSpPr/>
          <p:nvPr/>
        </p:nvSpPr>
        <p:spPr>
          <a:xfrm>
            <a:off x="488721" y="1110216"/>
            <a:ext cx="216024" cy="1712223"/>
          </a:xfrm>
          <a:prstGeom prst="rightBrace">
            <a:avLst>
              <a:gd name="adj1" fmla="val 10754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have direita 10"/>
          <p:cNvSpPr/>
          <p:nvPr/>
        </p:nvSpPr>
        <p:spPr>
          <a:xfrm>
            <a:off x="488721" y="2840932"/>
            <a:ext cx="216024" cy="1073973"/>
          </a:xfrm>
          <a:prstGeom prst="rightBrace">
            <a:avLst>
              <a:gd name="adj1" fmla="val 10754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37428" y="3023975"/>
            <a:ext cx="1365675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Ferramentas de Zoom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3" name="Chave direita 12"/>
          <p:cNvSpPr/>
          <p:nvPr/>
        </p:nvSpPr>
        <p:spPr>
          <a:xfrm>
            <a:off x="488721" y="3933956"/>
            <a:ext cx="216024" cy="864096"/>
          </a:xfrm>
          <a:prstGeom prst="rightBrace">
            <a:avLst>
              <a:gd name="adj1" fmla="val 10754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4" descr="C:\Users\USERST~1\AppData\Local\Temp\FWTemp\00000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9" t="58972" r="455" b="29154"/>
          <a:stretch/>
        </p:blipFill>
        <p:spPr bwMode="auto">
          <a:xfrm>
            <a:off x="3131840" y="3987812"/>
            <a:ext cx="698343" cy="1440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837428" y="4012061"/>
            <a:ext cx="1574332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Ferramentas de Navegação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6" name="Chave direita 15"/>
          <p:cNvSpPr/>
          <p:nvPr/>
        </p:nvSpPr>
        <p:spPr>
          <a:xfrm>
            <a:off x="488721" y="4817102"/>
            <a:ext cx="216024" cy="1483592"/>
          </a:xfrm>
          <a:prstGeom prst="rightBrace">
            <a:avLst>
              <a:gd name="adj1" fmla="val 10754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837427" y="5211948"/>
            <a:ext cx="1502323" cy="7078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Ferramentas de Orientação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18" name="Chave direita 17"/>
          <p:cNvSpPr/>
          <p:nvPr/>
        </p:nvSpPr>
        <p:spPr>
          <a:xfrm>
            <a:off x="476593" y="6323892"/>
            <a:ext cx="196307" cy="325084"/>
          </a:xfrm>
          <a:prstGeom prst="rightBrace">
            <a:avLst>
              <a:gd name="adj1" fmla="val 37315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837428" y="6286379"/>
            <a:ext cx="2083281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Operação Dinâmica</a:t>
            </a:r>
            <a:endParaRPr lang="pt-BR" sz="200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21" name="Conector angulado 20"/>
          <p:cNvCxnSpPr>
            <a:stCxn id="9" idx="3"/>
          </p:cNvCxnSpPr>
          <p:nvPr/>
        </p:nvCxnSpPr>
        <p:spPr>
          <a:xfrm flipV="1">
            <a:off x="2339751" y="1114872"/>
            <a:ext cx="1728192" cy="851455"/>
          </a:xfrm>
          <a:prstGeom prst="bentConnector3">
            <a:avLst>
              <a:gd name="adj1" fmla="val 26040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12" idx="3"/>
            <a:endCxn id="6" idx="1"/>
          </p:cNvCxnSpPr>
          <p:nvPr/>
        </p:nvCxnSpPr>
        <p:spPr>
          <a:xfrm flipV="1">
            <a:off x="2203103" y="2801851"/>
            <a:ext cx="856729" cy="576067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angulado 26"/>
          <p:cNvCxnSpPr>
            <a:stCxn id="15" idx="3"/>
            <a:endCxn id="14" idx="1"/>
          </p:cNvCxnSpPr>
          <p:nvPr/>
        </p:nvCxnSpPr>
        <p:spPr>
          <a:xfrm>
            <a:off x="2411760" y="4366004"/>
            <a:ext cx="720080" cy="341888"/>
          </a:xfrm>
          <a:prstGeom prst="bentConnector3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17" idx="3"/>
          </p:cNvCxnSpPr>
          <p:nvPr/>
        </p:nvCxnSpPr>
        <p:spPr>
          <a:xfrm>
            <a:off x="2339750" y="5565891"/>
            <a:ext cx="1872208" cy="227868"/>
          </a:xfrm>
          <a:prstGeom prst="bentConnector3">
            <a:avLst>
              <a:gd name="adj1" fmla="val 34795"/>
            </a:avLst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19" idx="3"/>
            <a:endCxn id="8" idx="1"/>
          </p:cNvCxnSpPr>
          <p:nvPr/>
        </p:nvCxnSpPr>
        <p:spPr>
          <a:xfrm>
            <a:off x="2920709" y="6486434"/>
            <a:ext cx="355147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5364018" y="3429000"/>
            <a:ext cx="3531148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Plot Ctrls &gt; Multi-Window Layout...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1026" name="Picture 2" descr="C:\Users\USERST~1\AppData\Local\Temp\FWTemp\00000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355" y="909203"/>
            <a:ext cx="3292475" cy="24701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CaixaDeTexto 78"/>
          <p:cNvSpPr txBox="1"/>
          <p:nvPr/>
        </p:nvSpPr>
        <p:spPr>
          <a:xfrm>
            <a:off x="5285547" y="4509120"/>
            <a:ext cx="3687015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Plot Ctrls &gt; Style &gt; Size and Shape... 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5363480" y="4904760"/>
            <a:ext cx="3531148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schemeClr val="tx1"/>
                </a:solidFill>
                <a:latin typeface="Arial Narrow" pitchFamily="34" charset="0"/>
              </a:rPr>
              <a:t>Display of element shapes based on real constant </a:t>
            </a:r>
            <a:r>
              <a:rPr lang="en-US" sz="1600" i="1" smtClean="0">
                <a:solidFill>
                  <a:schemeClr val="tx1"/>
                </a:solidFill>
                <a:latin typeface="Arial Narrow" pitchFamily="34" charset="0"/>
              </a:rPr>
              <a:t>descriptions =</a:t>
            </a:r>
            <a:r>
              <a:rPr lang="en-US" sz="160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1600" b="1" smtClean="0">
                <a:solidFill>
                  <a:schemeClr val="tx1"/>
                </a:solidFill>
                <a:latin typeface="Arial Narrow" pitchFamily="34" charset="0"/>
              </a:rPr>
              <a:t>YES</a:t>
            </a:r>
            <a:endParaRPr lang="pt-BR" sz="16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6464172" y="5554736"/>
            <a:ext cx="133084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 Narrow" pitchFamily="34" charset="0"/>
              </a:rPr>
              <a:t>/ESHAPE,1</a:t>
            </a:r>
            <a:endParaRPr lang="pt-BR" sz="200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0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4" grpId="0" animBg="1"/>
      <p:bldP spid="79" grpId="0" animBg="1"/>
      <p:bldP spid="80" grpId="0" animBg="1"/>
      <p:bldP spid="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2. Escopo dos Comandos</a:t>
            </a:r>
          </a:p>
        </p:txBody>
      </p:sp>
      <p:pic>
        <p:nvPicPr>
          <p:cNvPr id="4" name="Picture 4" descr="C:\Users\USERST~1\AppData\Local\Temp\FWTemp\000000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" t="95840" r="55526" b="761"/>
          <a:stretch/>
        </p:blipFill>
        <p:spPr bwMode="auto">
          <a:xfrm>
            <a:off x="251520" y="6121799"/>
            <a:ext cx="7141335" cy="41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ST~1\AppData\Local\Temp\FWTemp\00000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72" y="1338292"/>
            <a:ext cx="4320480" cy="323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58784" y="5069215"/>
            <a:ext cx="122202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Status Bar</a:t>
            </a:r>
            <a:endParaRPr lang="pt-BR" sz="200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7" name="Conector em curva 6"/>
          <p:cNvCxnSpPr>
            <a:stCxn id="6" idx="3"/>
            <a:endCxn id="5" idx="2"/>
          </p:cNvCxnSpPr>
          <p:nvPr/>
        </p:nvCxnSpPr>
        <p:spPr>
          <a:xfrm flipV="1">
            <a:off x="1880811" y="4569348"/>
            <a:ext cx="425701" cy="699922"/>
          </a:xfrm>
          <a:prstGeom prst="curvedConnector2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50" name="Picture 2" descr="C:\Users\USERST~1\AppData\Local\Temp\FWTemp\000000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4214639" cy="118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/>
          <p:cNvSpPr txBox="1"/>
          <p:nvPr/>
        </p:nvSpPr>
        <p:spPr>
          <a:xfrm>
            <a:off x="6283275" y="3165936"/>
            <a:ext cx="1080120" cy="16312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/PREP7</a:t>
            </a:r>
          </a:p>
          <a:p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/SOLU</a:t>
            </a:r>
          </a:p>
          <a:p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/POST1</a:t>
            </a:r>
          </a:p>
          <a:p>
            <a:r>
              <a:rPr lang="en-US" sz="2000" smtClean="0">
                <a:solidFill>
                  <a:schemeClr val="tx2"/>
                </a:solidFill>
                <a:latin typeface="Arial Narrow" pitchFamily="34" charset="0"/>
              </a:rPr>
              <a:t>/POST26</a:t>
            </a:r>
          </a:p>
          <a:p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etc.</a:t>
            </a:r>
            <a:endParaRPr lang="pt-BR" sz="200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3. Apoio 3D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3" r="5080"/>
          <a:stretch/>
        </p:blipFill>
        <p:spPr bwMode="auto">
          <a:xfrm>
            <a:off x="154061" y="981049"/>
            <a:ext cx="513038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C:\Users\USERST~1\AppData\Local\Temp\FWTemp\000000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521" y="620688"/>
            <a:ext cx="3162300" cy="194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USERST~1\AppData\Local\Temp\FWTemp\000000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292" y="4759786"/>
            <a:ext cx="4126408" cy="128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USERST~1\AppData\Local\Temp\FWTemp\0000000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59786"/>
            <a:ext cx="4784725" cy="205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373442" y="3252889"/>
            <a:ext cx="205454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“Rigid Body Motion”</a:t>
            </a:r>
            <a:endParaRPr lang="pt-BR" sz="200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788024" y="2960860"/>
            <a:ext cx="254506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Deslocamento Excessivo</a:t>
            </a:r>
            <a:endParaRPr lang="pt-BR" sz="200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748918" y="2960860"/>
            <a:ext cx="99954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Limites?</a:t>
            </a:r>
            <a:endParaRPr lang="pt-BR" sz="200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88024" y="3544918"/>
            <a:ext cx="254506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Erro de Interpretação</a:t>
            </a:r>
            <a:endParaRPr lang="pt-BR" sz="200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4" name="Chave esquerda 3"/>
          <p:cNvSpPr/>
          <p:nvPr/>
        </p:nvSpPr>
        <p:spPr>
          <a:xfrm>
            <a:off x="4497559" y="2960860"/>
            <a:ext cx="216024" cy="984168"/>
          </a:xfrm>
          <a:prstGeom prst="leftBrace">
            <a:avLst>
              <a:gd name="adj1" fmla="val 64239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096557" y="3954542"/>
            <a:ext cx="233152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ex.: unidades inconsistentes</a:t>
            </a:r>
            <a:endParaRPr lang="pt-BR" sz="160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6" name="Conector de seta reta 5"/>
          <p:cNvCxnSpPr>
            <a:stCxn id="9" idx="3"/>
            <a:endCxn id="10" idx="1"/>
          </p:cNvCxnSpPr>
          <p:nvPr/>
        </p:nvCxnSpPr>
        <p:spPr>
          <a:xfrm>
            <a:off x="7333088" y="3160915"/>
            <a:ext cx="41583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" t="1593" r="38861" b="2926"/>
          <a:stretch/>
        </p:blipFill>
        <p:spPr bwMode="auto">
          <a:xfrm>
            <a:off x="135266" y="2628286"/>
            <a:ext cx="2121918" cy="177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79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4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mwrf.com/site-files/mwrf.com/files/uploads/2012/07/ANSYS%20logo_shadow%20lef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1"/>
          <a:stretch/>
        </p:blipFill>
        <p:spPr bwMode="auto">
          <a:xfrm>
            <a:off x="7668342" y="6327861"/>
            <a:ext cx="1475657" cy="53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0" y="-2515"/>
            <a:ext cx="914400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>
                <a:solidFill>
                  <a:schemeClr val="tx2">
                    <a:lumMod val="75000"/>
                  </a:schemeClr>
                </a:solidFill>
                <a:latin typeface="BankGothic Lt BT" pitchFamily="34" charset="0"/>
              </a:rPr>
              <a:t>4. Direção e Sentido de Forças</a:t>
            </a:r>
          </a:p>
        </p:txBody>
      </p:sp>
      <p:pic>
        <p:nvPicPr>
          <p:cNvPr id="4098" name="Picture 2" descr="C:\Users\USERST~1\AppData\Local\Temp\FWTemp\00000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57" y="1558162"/>
            <a:ext cx="2598420" cy="222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USERST~1\AppData\Local\Temp\FWTemp\00000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00838"/>
            <a:ext cx="4258310" cy="138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483768" y="5429473"/>
            <a:ext cx="415203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smtClean="0">
                <a:solidFill>
                  <a:schemeClr val="tx2"/>
                </a:solidFill>
                <a:latin typeface="Arial Narrow" pitchFamily="34" charset="0"/>
              </a:rPr>
              <a:t>≡</a:t>
            </a:r>
            <a:endParaRPr lang="pt-BR" sz="28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81396" y="3933056"/>
            <a:ext cx="205454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Cossenos Diretores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55165" y="870020"/>
            <a:ext cx="324036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Sistema Global de Coordenadas</a:t>
            </a:r>
            <a:endParaRPr lang="pt-BR" sz="200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104" name="Picture 8" descr="C:\Users\USERST~1\AppData\Local\Temp\FWTemp\000000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16" y="1482404"/>
            <a:ext cx="2773680" cy="262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4966651" y="870020"/>
            <a:ext cx="366880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Sistema de Coordenadas do Usuário</a:t>
            </a:r>
            <a:endParaRPr lang="pt-BR" sz="200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270188" y="4221088"/>
            <a:ext cx="306173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Origem e orientação arbitrárias</a:t>
            </a:r>
            <a:endParaRPr lang="pt-BR" sz="200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91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433</Words>
  <Application>Microsoft Office PowerPoint</Application>
  <PresentationFormat>Apresentação na tela (4:3)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BankGothic Lt BT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UserStone</dc:creator>
  <cp:lastModifiedBy>MrStone</cp:lastModifiedBy>
  <cp:revision>92</cp:revision>
  <dcterms:created xsi:type="dcterms:W3CDTF">2013-05-31T02:03:12Z</dcterms:created>
  <dcterms:modified xsi:type="dcterms:W3CDTF">2019-03-18T13:31:40Z</dcterms:modified>
</cp:coreProperties>
</file>