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0" r:id="rId2"/>
    <p:sldId id="273" r:id="rId3"/>
    <p:sldId id="298" r:id="rId4"/>
    <p:sldId id="280" r:id="rId5"/>
    <p:sldId id="299" r:id="rId6"/>
    <p:sldId id="281" r:id="rId7"/>
    <p:sldId id="282" r:id="rId8"/>
    <p:sldId id="290" r:id="rId9"/>
    <p:sldId id="291" r:id="rId10"/>
    <p:sldId id="288" r:id="rId11"/>
    <p:sldId id="289" r:id="rId12"/>
    <p:sldId id="292" r:id="rId13"/>
    <p:sldId id="293" r:id="rId14"/>
    <p:sldId id="294" r:id="rId15"/>
    <p:sldId id="295" r:id="rId16"/>
    <p:sldId id="296" r:id="rId17"/>
    <p:sldId id="312" r:id="rId18"/>
    <p:sldId id="313" r:id="rId19"/>
    <p:sldId id="297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6686" autoAdjust="0"/>
  </p:normalViewPr>
  <p:slideViewPr>
    <p:cSldViewPr showGuides="1">
      <p:cViewPr>
        <p:scale>
          <a:sx n="100" d="100"/>
          <a:sy n="100" d="100"/>
        </p:scale>
        <p:origin x="1278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910DE-52B2-414B-90D3-64707217F7DD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7EB9-5C93-43B4-9435-922061AB04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27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1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20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6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21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3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90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4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90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49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77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35226-47BF-49C6-8CF9-BF1E1387CA99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83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10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jpe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10" Type="http://schemas.openxmlformats.org/officeDocument/2006/relationships/image" Target="../media/image37.jpe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38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1F497D">
                    <a:lumMod val="75000"/>
                  </a:srgbClr>
                </a:solidFill>
                <a:latin typeface="BankGothic Lt BT" pitchFamily="34" charset="0"/>
              </a:rPr>
              <a:t>Curso de ANSYS</a:t>
            </a:r>
            <a:endParaRPr lang="pt-BR" sz="2800" b="1" dirty="0">
              <a:solidFill>
                <a:srgbClr val="1F497D">
                  <a:lumMod val="75000"/>
                </a:srgbClr>
              </a:solidFill>
              <a:latin typeface="BankGothic Lt BT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1F497D">
                    <a:lumMod val="75000"/>
                  </a:srgbClr>
                </a:solidFill>
                <a:latin typeface="BankGothic Lt BT" pitchFamily="34" charset="0"/>
              </a:rPr>
              <a:t>AULA 03.a</a:t>
            </a:r>
            <a:endParaRPr lang="pt-BR" sz="4000" b="1" dirty="0">
              <a:solidFill>
                <a:srgbClr val="1F497D">
                  <a:lumMod val="75000"/>
                </a:srgbClr>
              </a:solidFill>
              <a:latin typeface="BankGothic Lt B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prstClr val="white">
                    <a:lumMod val="50000"/>
                  </a:prstClr>
                </a:solidFill>
                <a:latin typeface="BankGothic Lt BT" pitchFamily="34" charset="0"/>
              </a:rPr>
              <a:t>AUTOR: Felipe Barbosa Teixeira</a:t>
            </a:r>
            <a:endParaRPr lang="pt-BR" sz="2400" b="1" dirty="0">
              <a:solidFill>
                <a:prstClr val="white">
                  <a:lumMod val="50000"/>
                </a:prstClr>
              </a:solidFill>
              <a:latin typeface="BankGothic Lt BT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55776" y="6279703"/>
            <a:ext cx="65882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felipebarbosateixeira@gmail.com</a:t>
            </a:r>
            <a:endParaRPr lang="pt-BR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683404"/>
            <a:ext cx="91440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white">
                    <a:lumMod val="50000"/>
                  </a:prstClr>
                </a:solidFill>
                <a:latin typeface="BankGothic Lt BT" pitchFamily="34" charset="0"/>
              </a:rPr>
              <a:t>UFES, 2019/1</a:t>
            </a:r>
            <a:endParaRPr lang="pt-BR" b="1" dirty="0">
              <a:solidFill>
                <a:prstClr val="white">
                  <a:lumMod val="50000"/>
                </a:prstClr>
              </a:solidFill>
              <a:latin typeface="BankGothic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elogramo 8"/>
          <p:cNvSpPr/>
          <p:nvPr/>
        </p:nvSpPr>
        <p:spPr>
          <a:xfrm flipV="1">
            <a:off x="251520" y="4872470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2. Orientar Elementos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3" y="984038"/>
            <a:ext cx="717714" cy="450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aralelogramo 1"/>
          <p:cNvSpPr/>
          <p:nvPr/>
        </p:nvSpPr>
        <p:spPr>
          <a:xfrm flipV="1">
            <a:off x="251520" y="912030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Paralelogramo 10"/>
          <p:cNvSpPr/>
          <p:nvPr/>
        </p:nvSpPr>
        <p:spPr>
          <a:xfrm flipV="1">
            <a:off x="2591321" y="4872470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Paralelogramo 12"/>
          <p:cNvSpPr/>
          <p:nvPr/>
        </p:nvSpPr>
        <p:spPr>
          <a:xfrm flipV="1">
            <a:off x="4967585" y="4872470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Paralelogramo 14"/>
          <p:cNvSpPr/>
          <p:nvPr/>
        </p:nvSpPr>
        <p:spPr>
          <a:xfrm flipV="1">
            <a:off x="7344767" y="4873097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148" y="984038"/>
            <a:ext cx="724065" cy="450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Paralelogramo 11"/>
          <p:cNvSpPr/>
          <p:nvPr/>
        </p:nvSpPr>
        <p:spPr>
          <a:xfrm flipV="1">
            <a:off x="2591321" y="912030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994" y="1098364"/>
            <a:ext cx="666902" cy="428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Paralelogramo 13"/>
          <p:cNvSpPr/>
          <p:nvPr/>
        </p:nvSpPr>
        <p:spPr>
          <a:xfrm flipV="1">
            <a:off x="4967585" y="912030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648" y="1098364"/>
            <a:ext cx="685957" cy="428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Paralelogramo 15"/>
          <p:cNvSpPr/>
          <p:nvPr/>
        </p:nvSpPr>
        <p:spPr>
          <a:xfrm flipV="1">
            <a:off x="7344767" y="912657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61" y="609611"/>
            <a:ext cx="875229" cy="5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84" y="4693188"/>
            <a:ext cx="875229" cy="5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29" y="605475"/>
            <a:ext cx="529711" cy="93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29" y="4695506"/>
            <a:ext cx="529711" cy="93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324" y="704768"/>
            <a:ext cx="875229" cy="5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391" y="4584146"/>
            <a:ext cx="529711" cy="93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497" y="4587164"/>
            <a:ext cx="529711" cy="93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80" y="710804"/>
            <a:ext cx="875229" cy="5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7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elogramo 1"/>
          <p:cNvSpPr/>
          <p:nvPr/>
        </p:nvSpPr>
        <p:spPr>
          <a:xfrm flipV="1">
            <a:off x="251520" y="4872470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2. Orientar Elementos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3" y="984038"/>
            <a:ext cx="717714" cy="450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aralelogramo 5"/>
          <p:cNvSpPr/>
          <p:nvPr/>
        </p:nvSpPr>
        <p:spPr>
          <a:xfrm flipV="1">
            <a:off x="251520" y="912030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aralelogramo 6"/>
          <p:cNvSpPr/>
          <p:nvPr/>
        </p:nvSpPr>
        <p:spPr>
          <a:xfrm flipV="1">
            <a:off x="2591321" y="4872470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Paralelogramo 7"/>
          <p:cNvSpPr/>
          <p:nvPr/>
        </p:nvSpPr>
        <p:spPr>
          <a:xfrm flipV="1">
            <a:off x="4967585" y="4872470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Paralelogramo 8"/>
          <p:cNvSpPr/>
          <p:nvPr/>
        </p:nvSpPr>
        <p:spPr>
          <a:xfrm flipV="1">
            <a:off x="7344767" y="4873097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148" y="984038"/>
            <a:ext cx="724065" cy="450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Paralelogramo 10"/>
          <p:cNvSpPr/>
          <p:nvPr/>
        </p:nvSpPr>
        <p:spPr>
          <a:xfrm flipV="1">
            <a:off x="2591321" y="912030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994" y="1098364"/>
            <a:ext cx="666902" cy="428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aralelogramo 12"/>
          <p:cNvSpPr/>
          <p:nvPr/>
        </p:nvSpPr>
        <p:spPr>
          <a:xfrm flipV="1">
            <a:off x="4967585" y="912030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648" y="1098364"/>
            <a:ext cx="685957" cy="428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Paralelogramo 14"/>
          <p:cNvSpPr/>
          <p:nvPr/>
        </p:nvSpPr>
        <p:spPr>
          <a:xfrm flipV="1">
            <a:off x="7344767" y="912657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61" y="609611"/>
            <a:ext cx="875229" cy="5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84" y="4693188"/>
            <a:ext cx="875229" cy="5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29" y="605475"/>
            <a:ext cx="529711" cy="93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29" y="4695506"/>
            <a:ext cx="529711" cy="93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324" y="704768"/>
            <a:ext cx="875229" cy="5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391" y="4584146"/>
            <a:ext cx="529711" cy="93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497" y="4587164"/>
            <a:ext cx="529711" cy="93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80" y="710804"/>
            <a:ext cx="875229" cy="5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96" y="5238725"/>
            <a:ext cx="400141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428" y="5241699"/>
            <a:ext cx="419196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21" y="5134388"/>
            <a:ext cx="419196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309" y="5137995"/>
            <a:ext cx="419196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78" y="1159781"/>
            <a:ext cx="419196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63" y="1156738"/>
            <a:ext cx="435074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259" y="1257775"/>
            <a:ext cx="419196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129" y="1260780"/>
            <a:ext cx="419196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7" y="4994899"/>
            <a:ext cx="377911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0" y="915499"/>
            <a:ext cx="374735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33" y="1011605"/>
            <a:ext cx="374735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270" y="1016105"/>
            <a:ext cx="374735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530" y="994736"/>
            <a:ext cx="358857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241" y="5080007"/>
            <a:ext cx="362033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71" y="4969105"/>
            <a:ext cx="362033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114" y="4968948"/>
            <a:ext cx="362033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Chave direita 23"/>
          <p:cNvSpPr/>
          <p:nvPr/>
        </p:nvSpPr>
        <p:spPr>
          <a:xfrm rot="5400000">
            <a:off x="2057835" y="3940089"/>
            <a:ext cx="360040" cy="3946374"/>
          </a:xfrm>
          <a:prstGeom prst="rightBrace">
            <a:avLst>
              <a:gd name="adj1" fmla="val 9698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1244688" y="6192820"/>
            <a:ext cx="198633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KE</a:t>
            </a:r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 desnecessário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451839" y="2708920"/>
            <a:ext cx="223947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KB:</a:t>
            </a:r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 associado a </a:t>
            </a:r>
            <a:r>
              <a:rPr lang="en-US" sz="2000" b="1" smtClean="0">
                <a:solidFill>
                  <a:schemeClr val="tx1"/>
                </a:solidFill>
                <a:latin typeface="Arial Narrow" pitchFamily="34" charset="0"/>
              </a:rPr>
              <a:t>KP1</a:t>
            </a:r>
            <a:endParaRPr lang="pt-BR" sz="2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451838" y="3429000"/>
            <a:ext cx="223947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KE:</a:t>
            </a:r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 associado a </a:t>
            </a:r>
            <a:r>
              <a:rPr lang="en-US" sz="2000" b="1" smtClean="0">
                <a:solidFill>
                  <a:schemeClr val="tx1"/>
                </a:solidFill>
                <a:latin typeface="Arial Narrow" pitchFamily="34" charset="0"/>
              </a:rPr>
              <a:t>KP2</a:t>
            </a:r>
            <a:endParaRPr lang="pt-BR" sz="2000" b="1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0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1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3. Direção da Carga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pic>
        <p:nvPicPr>
          <p:cNvPr id="4" name="Picture 2" descr="C:\Users\USERST~1\AppData\Local\Temp\FWTemp\00000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3530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elogramo 4"/>
          <p:cNvSpPr/>
          <p:nvPr/>
        </p:nvSpPr>
        <p:spPr>
          <a:xfrm flipV="1">
            <a:off x="6844498" y="5062668"/>
            <a:ext cx="1619721" cy="720080"/>
          </a:xfrm>
          <a:prstGeom prst="parallelogram">
            <a:avLst>
              <a:gd name="adj" fmla="val 50315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501" y="1174236"/>
            <a:ext cx="717714" cy="450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39" y="799809"/>
            <a:ext cx="875229" cy="5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62" y="4883386"/>
            <a:ext cx="875229" cy="5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74" y="5428923"/>
            <a:ext cx="400141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56" y="1349979"/>
            <a:ext cx="419196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265" y="5185097"/>
            <a:ext cx="377911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668" y="1105697"/>
            <a:ext cx="374735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2415925" y="3520355"/>
            <a:ext cx="12322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“Load Key”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368630" y="3982453"/>
            <a:ext cx="13268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1"/>
                </a:solidFill>
                <a:latin typeface="Arial Narrow" pitchFamily="34" charset="0"/>
              </a:rPr>
              <a:t>BEAM188</a:t>
            </a:r>
            <a:r>
              <a:rPr lang="en-US" sz="1400" smtClean="0">
                <a:solidFill>
                  <a:schemeClr val="tx1"/>
                </a:solidFill>
                <a:latin typeface="Arial Narrow" pitchFamily="34" charset="0"/>
              </a:rPr>
              <a:t>: 1 a 5</a:t>
            </a:r>
            <a:endParaRPr lang="pt-BR" sz="140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2050" name="Picture 2" descr="C:\Users\USERST~1\AppData\Local\Temp\FWTemp\00000001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" t="9066" r="14575" b="57785"/>
          <a:stretch/>
        </p:blipFill>
        <p:spPr bwMode="auto">
          <a:xfrm>
            <a:off x="467543" y="4688743"/>
            <a:ext cx="5380722" cy="15913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4. Aplicar/Remover Carga em Elementos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342433" y="1469334"/>
            <a:ext cx="222240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Selecionar Elementos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50746" y="1469334"/>
            <a:ext cx="1076031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SFBEAM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888204" y="1469334"/>
            <a:ext cx="1020724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“Pick All”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342433" y="2333430"/>
            <a:ext cx="1076031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SFBEAM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008462" y="2333430"/>
            <a:ext cx="222240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Selecionar Elementos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9" name="Chave esquerda 8"/>
          <p:cNvSpPr/>
          <p:nvPr/>
        </p:nvSpPr>
        <p:spPr>
          <a:xfrm>
            <a:off x="2018397" y="1469334"/>
            <a:ext cx="216024" cy="1264206"/>
          </a:xfrm>
          <a:prstGeom prst="leftBrace">
            <a:avLst>
              <a:gd name="adj1" fmla="val 6423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4" idx="3"/>
            <a:endCxn id="5" idx="1"/>
          </p:cNvCxnSpPr>
          <p:nvPr/>
        </p:nvCxnSpPr>
        <p:spPr>
          <a:xfrm>
            <a:off x="4564836" y="1669389"/>
            <a:ext cx="58591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6" idx="1"/>
          </p:cNvCxnSpPr>
          <p:nvPr/>
        </p:nvCxnSpPr>
        <p:spPr>
          <a:xfrm>
            <a:off x="6226777" y="1669389"/>
            <a:ext cx="66142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7" idx="3"/>
            <a:endCxn id="8" idx="1"/>
          </p:cNvCxnSpPr>
          <p:nvPr/>
        </p:nvCxnSpPr>
        <p:spPr>
          <a:xfrm>
            <a:off x="3418464" y="2533485"/>
            <a:ext cx="58999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3865152" y="755003"/>
            <a:ext cx="2509021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Ferramentas de Seleção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486465" y="2996952"/>
            <a:ext cx="1677823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Seleção Manual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19" name="Conector angulado 18"/>
          <p:cNvCxnSpPr>
            <a:stCxn id="4" idx="0"/>
            <a:endCxn id="16" idx="1"/>
          </p:cNvCxnSpPr>
          <p:nvPr/>
        </p:nvCxnSpPr>
        <p:spPr>
          <a:xfrm rot="5400000" flipH="1" flipV="1">
            <a:off x="3402255" y="1006438"/>
            <a:ext cx="514276" cy="4115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8" idx="2"/>
            <a:endCxn id="17" idx="1"/>
          </p:cNvCxnSpPr>
          <p:nvPr/>
        </p:nvCxnSpPr>
        <p:spPr>
          <a:xfrm rot="16200000" flipH="1">
            <a:off x="5071331" y="2781872"/>
            <a:ext cx="463467" cy="3668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446890" y="801169"/>
            <a:ext cx="229800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chemeClr val="tx1"/>
                </a:solidFill>
                <a:latin typeface="Arial Narrow" pitchFamily="34" charset="0"/>
              </a:rPr>
              <a:t>Utility Menu &gt; Select &gt; Entities...</a:t>
            </a:r>
            <a:endParaRPr lang="pt-BR" sz="1400" i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38724" y="1916771"/>
            <a:ext cx="104098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  <a:latin typeface="Arial Narrow" pitchFamily="34" charset="0"/>
              </a:rPr>
              <a:t>Métodos</a:t>
            </a:r>
            <a:endParaRPr lang="pt-BR" b="1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69327" y="4437112"/>
            <a:ext cx="60882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tx1"/>
                </a:solidFill>
                <a:latin typeface="Arial Narrow" pitchFamily="34" charset="0"/>
              </a:rPr>
              <a:t>Loads &gt; Define Loads &gt; Delete &gt; Structural &gt; Pressure &gt; On Elements</a:t>
            </a:r>
            <a:endParaRPr lang="pt-BR" i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48832" y="4005064"/>
            <a:ext cx="168686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  <a:latin typeface="Arial Narrow" pitchFamily="34" charset="0"/>
              </a:rPr>
              <a:t>Eliminar Cargas:</a:t>
            </a:r>
            <a:endParaRPr lang="pt-BR" b="1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372200" y="4421723"/>
            <a:ext cx="12322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“Load Key”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28" name="Conector de seta reta 27"/>
          <p:cNvCxnSpPr>
            <a:stCxn id="24" idx="3"/>
            <a:endCxn id="26" idx="1"/>
          </p:cNvCxnSpPr>
          <p:nvPr/>
        </p:nvCxnSpPr>
        <p:spPr>
          <a:xfrm>
            <a:off x="6757598" y="4621778"/>
            <a:ext cx="61460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C:\Users\USERST~1\AppData\Local\Temp\FWTemp\00000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056" y="4941168"/>
            <a:ext cx="2845887" cy="184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clker.com/cliparts/6/d/6/3/l/M/check-mark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327520"/>
            <a:ext cx="505152" cy="51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/>
      <p:bldP spid="24" grpId="0"/>
      <p:bldP spid="25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7" b="62808"/>
          <a:stretch/>
        </p:blipFill>
        <p:spPr bwMode="auto">
          <a:xfrm>
            <a:off x="3579194" y="1166944"/>
            <a:ext cx="91206" cy="10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5. Força Concentrada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8857" r="66462" b="13924"/>
          <a:stretch/>
        </p:blipFill>
        <p:spPr bwMode="auto">
          <a:xfrm>
            <a:off x="323528" y="764704"/>
            <a:ext cx="2224176" cy="466689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97" t="1" r="-1" b="63598"/>
          <a:stretch/>
        </p:blipFill>
        <p:spPr bwMode="auto">
          <a:xfrm>
            <a:off x="3597697" y="4371316"/>
            <a:ext cx="79662" cy="9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ector reto 6"/>
          <p:cNvCxnSpPr/>
          <p:nvPr/>
        </p:nvCxnSpPr>
        <p:spPr>
          <a:xfrm>
            <a:off x="3635896" y="1217141"/>
            <a:ext cx="0" cy="3184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ta para a direita 10"/>
          <p:cNvSpPr/>
          <p:nvPr/>
        </p:nvSpPr>
        <p:spPr>
          <a:xfrm>
            <a:off x="4067944" y="2151076"/>
            <a:ext cx="360040" cy="3507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42" r="41352"/>
          <a:stretch/>
        </p:blipFill>
        <p:spPr bwMode="auto">
          <a:xfrm>
            <a:off x="3333343" y="4328049"/>
            <a:ext cx="245851" cy="18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42" r="41352"/>
          <a:stretch/>
        </p:blipFill>
        <p:spPr bwMode="auto">
          <a:xfrm>
            <a:off x="3333343" y="1124744"/>
            <a:ext cx="245851" cy="18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7" b="62808"/>
          <a:stretch/>
        </p:blipFill>
        <p:spPr bwMode="auto">
          <a:xfrm>
            <a:off x="4905883" y="1178931"/>
            <a:ext cx="91206" cy="10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97" t="1" r="-1" b="63598"/>
          <a:stretch/>
        </p:blipFill>
        <p:spPr bwMode="auto">
          <a:xfrm>
            <a:off x="4924386" y="4383303"/>
            <a:ext cx="79662" cy="9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ector reto 16"/>
          <p:cNvCxnSpPr/>
          <p:nvPr/>
        </p:nvCxnSpPr>
        <p:spPr>
          <a:xfrm>
            <a:off x="4962585" y="1217141"/>
            <a:ext cx="0" cy="3196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42" r="41352"/>
          <a:stretch/>
        </p:blipFill>
        <p:spPr bwMode="auto">
          <a:xfrm>
            <a:off x="4660032" y="4340036"/>
            <a:ext cx="245851" cy="18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42" r="41352"/>
          <a:stretch/>
        </p:blipFill>
        <p:spPr bwMode="auto">
          <a:xfrm>
            <a:off x="4660032" y="1136731"/>
            <a:ext cx="245851" cy="18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97" t="1" r="-1" b="63598"/>
          <a:stretch/>
        </p:blipFill>
        <p:spPr bwMode="auto">
          <a:xfrm>
            <a:off x="4923110" y="3233813"/>
            <a:ext cx="79662" cy="9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42" r="41352"/>
          <a:stretch/>
        </p:blipFill>
        <p:spPr bwMode="auto">
          <a:xfrm>
            <a:off x="4658756" y="3190546"/>
            <a:ext cx="245851" cy="18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7" b="62808"/>
          <a:stretch/>
        </p:blipFill>
        <p:spPr bwMode="auto">
          <a:xfrm>
            <a:off x="7744902" y="1183743"/>
            <a:ext cx="91206" cy="10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97" t="1" r="-1" b="63598"/>
          <a:stretch/>
        </p:blipFill>
        <p:spPr bwMode="auto">
          <a:xfrm>
            <a:off x="7763405" y="4388115"/>
            <a:ext cx="79662" cy="9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reto 23"/>
          <p:cNvCxnSpPr/>
          <p:nvPr/>
        </p:nvCxnSpPr>
        <p:spPr>
          <a:xfrm>
            <a:off x="7801604" y="1217141"/>
            <a:ext cx="0" cy="320137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42" r="41352"/>
          <a:stretch/>
        </p:blipFill>
        <p:spPr bwMode="auto">
          <a:xfrm>
            <a:off x="7499051" y="4344848"/>
            <a:ext cx="245851" cy="18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42" r="41352"/>
          <a:stretch/>
        </p:blipFill>
        <p:spPr bwMode="auto">
          <a:xfrm>
            <a:off x="7499051" y="1141543"/>
            <a:ext cx="245851" cy="18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97" t="1" r="-1" b="63598"/>
          <a:stretch/>
        </p:blipFill>
        <p:spPr bwMode="auto">
          <a:xfrm>
            <a:off x="7764396" y="3277080"/>
            <a:ext cx="79662" cy="9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3059832" y="4869160"/>
            <a:ext cx="2376264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Keypoint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intermediário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782393" y="4869160"/>
            <a:ext cx="201622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Node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mais próximo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827834" y="4838382"/>
            <a:ext cx="54436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chemeClr val="tx1"/>
                </a:solidFill>
                <a:latin typeface="Gabriola" pitchFamily="82" charset="0"/>
              </a:rPr>
              <a:t>ou</a:t>
            </a:r>
            <a:endParaRPr lang="pt-BR" sz="2400" b="1" i="1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978322" y="5375614"/>
            <a:ext cx="253671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Apply &gt; Structural &gt; Force/Moment </a:t>
            </a:r>
          </a:p>
          <a:p>
            <a:r>
              <a:rPr lang="en-US" sz="14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         &gt; </a:t>
            </a:r>
            <a:r>
              <a:rPr lang="en-US" i="1" smtClean="0">
                <a:solidFill>
                  <a:schemeClr val="tx1"/>
                </a:solidFill>
                <a:latin typeface="Arial Narrow" pitchFamily="34" charset="0"/>
              </a:rPr>
              <a:t>On Keypoints</a:t>
            </a:r>
            <a:endParaRPr lang="pt-BR" sz="1600" i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500783" y="5375614"/>
            <a:ext cx="257944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Apply &gt; Structural &gt; Force/Moment </a:t>
            </a:r>
          </a:p>
          <a:p>
            <a:r>
              <a:rPr lang="en-US" sz="14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         &gt; </a:t>
            </a:r>
            <a:r>
              <a:rPr lang="en-US" i="1" smtClean="0">
                <a:solidFill>
                  <a:schemeClr val="tx1"/>
                </a:solidFill>
                <a:latin typeface="Arial Narrow" pitchFamily="34" charset="0"/>
              </a:rPr>
              <a:t>On Nodes</a:t>
            </a:r>
            <a:endParaRPr lang="pt-BR" i="1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8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 animBg="1"/>
      <p:bldP spid="29" grpId="0" animBg="1"/>
      <p:bldP spid="30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6. Tirantes e Escoras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pic>
        <p:nvPicPr>
          <p:cNvPr id="4" name="Picture 2" descr="C:\Users\USERST~1\AppData\Local\Temp\FWTemp\0000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15"/>
          <a:stretch/>
        </p:blipFill>
        <p:spPr bwMode="auto">
          <a:xfrm>
            <a:off x="183810" y="598856"/>
            <a:ext cx="5341758" cy="21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ST~1\AppData\Local\Temp\FWTemp\0000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83810" y="4500672"/>
            <a:ext cx="5341758" cy="224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79512" y="3436277"/>
            <a:ext cx="2304256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Modelar tirante/escora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Chave esquerda 6"/>
          <p:cNvSpPr/>
          <p:nvPr/>
        </p:nvSpPr>
        <p:spPr>
          <a:xfrm>
            <a:off x="2555776" y="3076664"/>
            <a:ext cx="216024" cy="1119336"/>
          </a:xfrm>
          <a:prstGeom prst="leftBrace">
            <a:avLst>
              <a:gd name="adj1" fmla="val 6423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99792" y="2996952"/>
            <a:ext cx="345638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Definir </a:t>
            </a:r>
            <a:r>
              <a:rPr lang="en-US" sz="2000" b="1" smtClean="0">
                <a:solidFill>
                  <a:schemeClr val="tx1"/>
                </a:solidFill>
                <a:latin typeface="Arial Narrow" pitchFamily="34" charset="0"/>
              </a:rPr>
              <a:t>TENSKEY</a:t>
            </a:r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000" i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(Real Constants)</a:t>
            </a:r>
            <a:endParaRPr lang="pt-BR" sz="2000" i="1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699792" y="3861048"/>
            <a:ext cx="323518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Habilitar grandes deslocamentos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Chave esquerda 9"/>
          <p:cNvSpPr/>
          <p:nvPr/>
        </p:nvSpPr>
        <p:spPr>
          <a:xfrm>
            <a:off x="6156176" y="2772663"/>
            <a:ext cx="216024" cy="863669"/>
          </a:xfrm>
          <a:prstGeom prst="leftBrace">
            <a:avLst>
              <a:gd name="adj1" fmla="val 6423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300192" y="2689175"/>
            <a:ext cx="432048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0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1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-1</a:t>
            </a:r>
            <a:endParaRPr lang="pt-BR" sz="200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660232" y="2730898"/>
            <a:ext cx="230425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Tração &amp; Compressão</a:t>
            </a:r>
            <a:endParaRPr lang="pt-BR" sz="1600" i="1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660232" y="3036356"/>
            <a:ext cx="230425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Tração (Tirante)</a:t>
            </a:r>
            <a:endParaRPr lang="pt-BR" sz="1600" i="1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60232" y="3332348"/>
            <a:ext cx="230425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Compressão (Escora)</a:t>
            </a:r>
            <a:endParaRPr lang="pt-BR" sz="1600" i="1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413238" y="4186126"/>
            <a:ext cx="2277387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Solution</a:t>
            </a:r>
          </a:p>
          <a:p>
            <a:r>
              <a:rPr lang="en-US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    &gt; Sol’n Controls</a:t>
            </a:r>
          </a:p>
          <a:p>
            <a:r>
              <a:rPr lang="en-US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         &gt; Analysis Options</a:t>
            </a:r>
            <a:endParaRPr lang="en-US" b="1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336196" y="5085184"/>
            <a:ext cx="255628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smtClean="0">
                <a:solidFill>
                  <a:schemeClr val="tx1"/>
                </a:solidFill>
                <a:latin typeface="Arial Narrow" pitchFamily="34" charset="0"/>
              </a:rPr>
              <a:t>Large Displacement Static</a:t>
            </a:r>
            <a:endParaRPr lang="en-US" b="1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7" name="Conector angulado 16"/>
          <p:cNvCxnSpPr>
            <a:stCxn id="9" idx="3"/>
          </p:cNvCxnSpPr>
          <p:nvPr/>
        </p:nvCxnSpPr>
        <p:spPr>
          <a:xfrm>
            <a:off x="5934974" y="4061103"/>
            <a:ext cx="478264" cy="3040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831706" y="5600365"/>
            <a:ext cx="149325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NLGEOM,ON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368" y="698553"/>
            <a:ext cx="2668234" cy="19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4156478" y="3501625"/>
            <a:ext cx="32181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/>
                </a:solidFill>
                <a:latin typeface="Arial Narrow" pitchFamily="34" charset="0"/>
              </a:rPr>
              <a:t>&amp;</a:t>
            </a:r>
            <a:endParaRPr lang="pt-BR" sz="1600" b="1" i="1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7. Rótula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44023" y="1412776"/>
            <a:ext cx="52708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tx1"/>
                </a:solidFill>
                <a:latin typeface="Arial Narrow" pitchFamily="34" charset="0"/>
              </a:rPr>
              <a:t>Loads &gt; Load Step Opts &gt; Other &gt; End Releases &gt; Beams &gt;</a:t>
            </a:r>
            <a:endParaRPr lang="pt-BR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3528" y="980728"/>
            <a:ext cx="168686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Arial Narrow" pitchFamily="34" charset="0"/>
              </a:rPr>
              <a:t>ENDRELEASE</a:t>
            </a:r>
            <a:endParaRPr lang="pt-BR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8884" y="965339"/>
            <a:ext cx="1755478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On Selected Set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1" name="Chave esquerda 10"/>
          <p:cNvSpPr/>
          <p:nvPr/>
        </p:nvSpPr>
        <p:spPr>
          <a:xfrm>
            <a:off x="6114848" y="965339"/>
            <a:ext cx="216024" cy="1264206"/>
          </a:xfrm>
          <a:prstGeom prst="leftBrace">
            <a:avLst>
              <a:gd name="adj1" fmla="val 6423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2" descr="http://www.clker.com/cliparts/6/d/6/3/l/M/check-mark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23" y="823525"/>
            <a:ext cx="505152" cy="51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6438884" y="1829435"/>
            <a:ext cx="1755478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On Picked Node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03" y="2492896"/>
            <a:ext cx="2166169" cy="323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614686" y="5877272"/>
            <a:ext cx="229800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chemeClr val="tx1"/>
                </a:solidFill>
                <a:latin typeface="Arial Narrow" pitchFamily="34" charset="0"/>
              </a:rPr>
              <a:t>Utility Menu &gt; Select &gt; Entities...</a:t>
            </a:r>
            <a:endParaRPr lang="pt-BR" sz="1400" i="1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0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1" grpId="0" animBg="1"/>
      <p:bldP spid="19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7. Rótula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3528" y="685866"/>
            <a:ext cx="30963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PROBLEMA DO </a:t>
            </a:r>
            <a:r>
              <a:rPr lang="en-US" b="1" i="1" dirty="0" smtClean="0">
                <a:solidFill>
                  <a:srgbClr val="FF0000"/>
                </a:solidFill>
                <a:latin typeface="Arial Narrow" pitchFamily="34" charset="0"/>
              </a:rPr>
              <a:t>ENDRELEASE</a:t>
            </a:r>
            <a:endParaRPr lang="pt-BR" b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17403"/>
            <a:ext cx="1364291" cy="1158504"/>
          </a:xfrm>
          <a:prstGeom prst="rect">
            <a:avLst/>
          </a:prstGeom>
        </p:spPr>
      </p:pic>
      <p:pic>
        <p:nvPicPr>
          <p:cNvPr id="13" name="Picture 2" descr="http://www.clker.com/cliparts/6/d/6/3/l/M/check-mark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34938"/>
            <a:ext cx="505152" cy="51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37726" y="1718956"/>
            <a:ext cx="1364291" cy="21569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0152" y="1718956"/>
            <a:ext cx="1364291" cy="221030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38256" y="4048178"/>
            <a:ext cx="1646295" cy="221030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36103" y="4066476"/>
            <a:ext cx="1554834" cy="219506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30627" y="1980635"/>
            <a:ext cx="863797" cy="147353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84878" y="1980635"/>
            <a:ext cx="863797" cy="1473536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2737724" y="1223035"/>
            <a:ext cx="18342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O que você quer...</a:t>
            </a:r>
            <a:endParaRPr lang="pt-BR" i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67068" y="1223035"/>
            <a:ext cx="21613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... o que o ANSYS faz.</a:t>
            </a:r>
            <a:endParaRPr lang="pt-BR" i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4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7. Rótula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3528" y="980728"/>
            <a:ext cx="66967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ABORDAGEM GENÉRICA: COMANDO </a:t>
            </a:r>
            <a:r>
              <a:rPr lang="en-US" b="1" dirty="0" smtClean="0">
                <a:solidFill>
                  <a:srgbClr val="0070C0"/>
                </a:solidFill>
                <a:latin typeface="Arial Narrow" pitchFamily="34" charset="0"/>
              </a:rPr>
              <a:t>CP</a:t>
            </a:r>
            <a:r>
              <a:rPr lang="en-US" b="1" i="1" dirty="0" smtClean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(DOF COUPLING)</a:t>
            </a:r>
            <a:endParaRPr lang="pt-BR" b="1" i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447544"/>
            <a:ext cx="52708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/>
                </a:solidFill>
                <a:latin typeface="Arial Narrow" pitchFamily="34" charset="0"/>
              </a:rPr>
              <a:t>Preprocessor &gt; Coupling / </a:t>
            </a:r>
            <a:r>
              <a:rPr lang="en-US" i="1" dirty="0" err="1" smtClean="0">
                <a:solidFill>
                  <a:schemeClr val="tx1"/>
                </a:solidFill>
                <a:latin typeface="Arial Narrow" pitchFamily="34" charset="0"/>
              </a:rPr>
              <a:t>Ceqn</a:t>
            </a:r>
            <a:r>
              <a:rPr lang="en-US" i="1" dirty="0" smtClean="0">
                <a:solidFill>
                  <a:schemeClr val="tx1"/>
                </a:solidFill>
                <a:latin typeface="Arial Narrow" pitchFamily="34" charset="0"/>
              </a:rPr>
              <a:t> &gt; Couple DOFs</a:t>
            </a:r>
            <a:endParaRPr lang="pt-BR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23528" y="2090948"/>
            <a:ext cx="54726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 Narrow" pitchFamily="34" charset="0"/>
              </a:rPr>
              <a:t>CP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, [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SET NUMBER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], [</a:t>
            </a:r>
            <a:r>
              <a:rPr lang="en-US" b="1" dirty="0" smtClean="0">
                <a:solidFill>
                  <a:srgbClr val="FF0000"/>
                </a:solidFill>
                <a:latin typeface="Arial Narrow" pitchFamily="34" charset="0"/>
              </a:rPr>
              <a:t>DOF LABEL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], [</a:t>
            </a:r>
            <a:r>
              <a:rPr lang="en-US" b="1" dirty="0" smtClean="0">
                <a:solidFill>
                  <a:srgbClr val="0070C0"/>
                </a:solidFill>
                <a:latin typeface="Arial Narrow" pitchFamily="34" charset="0"/>
              </a:rPr>
              <a:t>NODE 1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], [</a:t>
            </a:r>
            <a:r>
              <a:rPr lang="en-US" b="1" dirty="0" smtClean="0">
                <a:solidFill>
                  <a:srgbClr val="0070C0"/>
                </a:solidFill>
                <a:latin typeface="Arial Narrow" pitchFamily="34" charset="0"/>
              </a:rPr>
              <a:t>NODE 2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], ...</a:t>
            </a:r>
            <a:endParaRPr lang="pt-BR" b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457" y="3006737"/>
            <a:ext cx="2057869" cy="3251941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843810" y="3008734"/>
            <a:ext cx="41764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N</a:t>
            </a:r>
            <a:r>
              <a:rPr lang="pt-BR" b="1" baseline="-25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1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, 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N</a:t>
            </a:r>
            <a:r>
              <a:rPr lang="pt-BR" b="1" baseline="-25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2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&amp; 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N</a:t>
            </a:r>
            <a:r>
              <a:rPr lang="pt-BR" b="1" baseline="-250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3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: nós geometricamente coincidentes</a:t>
            </a:r>
            <a:endParaRPr lang="pt-BR" i="1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750744" y="4564779"/>
            <a:ext cx="3996951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CP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UX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  </a:t>
            </a:r>
            <a:r>
              <a:rPr lang="en-US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b="1" baseline="-25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b="1" baseline="-25000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b="1" baseline="-25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3</a:t>
            </a:r>
          </a:p>
          <a:p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CP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UY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 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b="1" baseline="-25000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b="1" baseline="-25000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b="1" baseline="-25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3</a:t>
            </a:r>
          </a:p>
          <a:p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CP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3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UZ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  </a:t>
            </a:r>
            <a:r>
              <a:rPr lang="en-US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b="1" baseline="-25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b="1" baseline="-25000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b="1" baseline="-25000" dirty="0">
                <a:solidFill>
                  <a:srgbClr val="0070C0"/>
                </a:solidFill>
                <a:latin typeface="Lucida Console" panose="020B0609040504020204" pitchFamily="49" charset="0"/>
              </a:rPr>
              <a:t>3</a:t>
            </a:r>
          </a:p>
          <a:p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CP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4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ROTX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b="1" baseline="-25000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b="1" baseline="-25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CP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ROTY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b="1" baseline="-25000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b="1" baseline="-25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CP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6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ROTZ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b="1" baseline="-25000" dirty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b="1" baseline="-25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750744" y="3795064"/>
            <a:ext cx="417646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/>
                </a:solidFill>
                <a:latin typeface="Arial Narrow" pitchFamily="34" charset="0"/>
              </a:rPr>
              <a:t>N</a:t>
            </a:r>
            <a:r>
              <a:rPr lang="pt-BR" b="1" baseline="-25000" dirty="0" smtClean="0">
                <a:solidFill>
                  <a:schemeClr val="tx1"/>
                </a:solidFill>
                <a:latin typeface="Arial Narrow" pitchFamily="34" charset="0"/>
              </a:rPr>
              <a:t>1</a:t>
            </a:r>
            <a:r>
              <a:rPr lang="pt-BR" i="1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b="1" dirty="0" smtClean="0">
                <a:solidFill>
                  <a:schemeClr val="tx1"/>
                </a:solidFill>
                <a:latin typeface="Arial Narrow" pitchFamily="34" charset="0"/>
              </a:rPr>
              <a:t>N</a:t>
            </a:r>
            <a:r>
              <a:rPr lang="pt-BR" b="1" baseline="-25000" dirty="0" smtClean="0">
                <a:solidFill>
                  <a:schemeClr val="tx1"/>
                </a:solidFill>
                <a:latin typeface="Arial Narrow" pitchFamily="34" charset="0"/>
              </a:rPr>
              <a:t>2</a:t>
            </a:r>
            <a:r>
              <a:rPr lang="pt-BR" i="1" dirty="0" smtClean="0">
                <a:solidFill>
                  <a:schemeClr val="tx1"/>
                </a:solidFill>
                <a:latin typeface="Arial Narrow" pitchFamily="34" charset="0"/>
              </a:rPr>
              <a:t> &amp; </a:t>
            </a:r>
            <a:r>
              <a:rPr lang="pt-BR" b="1" dirty="0" smtClean="0">
                <a:solidFill>
                  <a:schemeClr val="tx1"/>
                </a:solidFill>
                <a:latin typeface="Arial Narrow" pitchFamily="34" charset="0"/>
              </a:rPr>
              <a:t>N</a:t>
            </a:r>
            <a:r>
              <a:rPr lang="pt-BR" b="1" baseline="-25000" dirty="0" smtClean="0">
                <a:solidFill>
                  <a:schemeClr val="tx1"/>
                </a:solidFill>
                <a:latin typeface="Arial Narrow" pitchFamily="34" charset="0"/>
              </a:rPr>
              <a:t>3</a:t>
            </a:r>
            <a:r>
              <a:rPr lang="pt-BR" i="1" dirty="0" smtClean="0">
                <a:solidFill>
                  <a:schemeClr val="tx1"/>
                </a:solidFill>
                <a:latin typeface="Arial Narrow" pitchFamily="34" charset="0"/>
              </a:rPr>
              <a:t>: acoplar deslocamentos</a:t>
            </a:r>
          </a:p>
          <a:p>
            <a:r>
              <a:rPr lang="pt-BR" b="1" dirty="0" smtClean="0">
                <a:solidFill>
                  <a:schemeClr val="tx1"/>
                </a:solidFill>
                <a:latin typeface="Arial Narrow" pitchFamily="34" charset="0"/>
              </a:rPr>
              <a:t>N</a:t>
            </a:r>
            <a:r>
              <a:rPr lang="pt-BR" b="1" baseline="-25000" dirty="0" smtClean="0">
                <a:solidFill>
                  <a:schemeClr val="tx1"/>
                </a:solidFill>
                <a:latin typeface="Arial Narrow" pitchFamily="34" charset="0"/>
              </a:rPr>
              <a:t>1</a:t>
            </a:r>
            <a:r>
              <a:rPr lang="pt-BR" i="1" dirty="0" smtClean="0">
                <a:solidFill>
                  <a:schemeClr val="tx1"/>
                </a:solidFill>
                <a:latin typeface="Arial Narrow" pitchFamily="34" charset="0"/>
              </a:rPr>
              <a:t> &amp; </a:t>
            </a:r>
            <a:r>
              <a:rPr lang="pt-BR" b="1" dirty="0" smtClean="0">
                <a:solidFill>
                  <a:schemeClr val="tx1"/>
                </a:solidFill>
                <a:latin typeface="Arial Narrow" pitchFamily="34" charset="0"/>
              </a:rPr>
              <a:t>N</a:t>
            </a:r>
            <a:r>
              <a:rPr lang="pt-BR" b="1" baseline="-25000" dirty="0" smtClean="0">
                <a:solidFill>
                  <a:schemeClr val="tx1"/>
                </a:solidFill>
                <a:latin typeface="Arial Narrow" pitchFamily="34" charset="0"/>
              </a:rPr>
              <a:t>2</a:t>
            </a:r>
            <a:r>
              <a:rPr lang="pt-BR" i="1" dirty="0" smtClean="0">
                <a:solidFill>
                  <a:schemeClr val="tx1"/>
                </a:solidFill>
                <a:latin typeface="Arial Narrow" pitchFamily="34" charset="0"/>
              </a:rPr>
              <a:t>: acoplar deslocamentos e rotações</a:t>
            </a:r>
            <a:endParaRPr lang="pt-BR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8242" y="3895939"/>
            <a:ext cx="863797" cy="14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8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8. Seleção de Entidades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764704"/>
            <a:ext cx="324036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smtClean="0">
                <a:solidFill>
                  <a:schemeClr val="tx1"/>
                </a:solidFill>
                <a:latin typeface="Arial Narrow" pitchFamily="34" charset="0"/>
              </a:rPr>
              <a:t>Utility Menu &gt; Select &gt; Entities...</a:t>
            </a:r>
            <a:endParaRPr lang="pt-BR" sz="2000" i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31640" y="2542725"/>
            <a:ext cx="1152128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Nodes</a:t>
            </a:r>
          </a:p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Elements</a:t>
            </a:r>
          </a:p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Volumes</a:t>
            </a:r>
          </a:p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Areas</a:t>
            </a:r>
          </a:p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Lines</a:t>
            </a:r>
          </a:p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Keypoints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Chave esquerda 5"/>
          <p:cNvSpPr/>
          <p:nvPr/>
        </p:nvSpPr>
        <p:spPr>
          <a:xfrm>
            <a:off x="5661240" y="2867660"/>
            <a:ext cx="216024" cy="1116074"/>
          </a:xfrm>
          <a:prstGeom prst="leftBrace">
            <a:avLst>
              <a:gd name="adj1" fmla="val 6423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347864" y="1586452"/>
            <a:ext cx="1544667" cy="369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  <a:latin typeface="Arial Narrow" pitchFamily="34" charset="0"/>
              </a:rPr>
              <a:t>By Num/Pick</a:t>
            </a:r>
          </a:p>
          <a:p>
            <a:r>
              <a:rPr lang="en-US" b="1" smtClean="0">
                <a:solidFill>
                  <a:schemeClr val="tx1"/>
                </a:solidFill>
                <a:latin typeface="Arial Narrow" pitchFamily="34" charset="0"/>
              </a:rPr>
              <a:t>Attached to</a:t>
            </a:r>
          </a:p>
          <a:p>
            <a:r>
              <a:rPr lang="en-US" b="1" smtClean="0">
                <a:solidFill>
                  <a:schemeClr val="tx1"/>
                </a:solidFill>
                <a:latin typeface="Arial Narrow" pitchFamily="34" charset="0"/>
              </a:rPr>
              <a:t>By location</a:t>
            </a:r>
          </a:p>
          <a:p>
            <a:r>
              <a:rPr lang="en-US" b="1" smtClean="0">
                <a:solidFill>
                  <a:schemeClr val="tx1"/>
                </a:solidFill>
                <a:latin typeface="Arial Narrow" pitchFamily="34" charset="0"/>
              </a:rPr>
              <a:t>By Attributes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Exterior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By Results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By Elem Name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Live Elem’s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Adjacent to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By Hard Points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Concatenated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By Length/Rad</a:t>
            </a: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By Hard Points</a:t>
            </a:r>
          </a:p>
        </p:txBody>
      </p:sp>
      <p:sp>
        <p:nvSpPr>
          <p:cNvPr id="10" name="Chave esquerda 9"/>
          <p:cNvSpPr/>
          <p:nvPr/>
        </p:nvSpPr>
        <p:spPr>
          <a:xfrm>
            <a:off x="3251940" y="1628800"/>
            <a:ext cx="216024" cy="3600400"/>
          </a:xfrm>
          <a:prstGeom prst="leftBrace">
            <a:avLst>
              <a:gd name="adj1" fmla="val 6423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750500" y="2832947"/>
            <a:ext cx="1152128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From Full</a:t>
            </a:r>
          </a:p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Reselect</a:t>
            </a:r>
          </a:p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Also Select</a:t>
            </a:r>
          </a:p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Unselect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Chave esquerda 11"/>
          <p:cNvSpPr/>
          <p:nvPr/>
        </p:nvSpPr>
        <p:spPr>
          <a:xfrm>
            <a:off x="1221620" y="2569016"/>
            <a:ext cx="216024" cy="1728193"/>
          </a:xfrm>
          <a:prstGeom prst="leftBrace">
            <a:avLst>
              <a:gd name="adj1" fmla="val 6423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982748" y="2819723"/>
            <a:ext cx="1125756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Sele All</a:t>
            </a:r>
          </a:p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Sele None</a:t>
            </a:r>
          </a:p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Invert</a:t>
            </a:r>
          </a:p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Sele Belo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Chave esquerda 13"/>
          <p:cNvSpPr/>
          <p:nvPr/>
        </p:nvSpPr>
        <p:spPr>
          <a:xfrm>
            <a:off x="7888524" y="2863301"/>
            <a:ext cx="216024" cy="1116074"/>
          </a:xfrm>
          <a:prstGeom prst="leftBrace">
            <a:avLst>
              <a:gd name="adj1" fmla="val 6423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07504" y="3233057"/>
            <a:ext cx="1013436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Entidade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429012" y="3228945"/>
            <a:ext cx="725404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Modo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977442" y="3223923"/>
            <a:ext cx="596862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Tipo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098400" y="3219833"/>
            <a:ext cx="710321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Ação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20" name="Conector angulado 19"/>
          <p:cNvCxnSpPr>
            <a:stCxn id="15" idx="0"/>
            <a:endCxn id="16" idx="0"/>
          </p:cNvCxnSpPr>
          <p:nvPr/>
        </p:nvCxnSpPr>
        <p:spPr>
          <a:xfrm rot="5400000" flipH="1" flipV="1">
            <a:off x="1700912" y="2142255"/>
            <a:ext cx="4112" cy="2177492"/>
          </a:xfrm>
          <a:prstGeom prst="bentConnector3">
            <a:avLst>
              <a:gd name="adj1" fmla="val 234911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16" idx="2"/>
            <a:endCxn id="17" idx="2"/>
          </p:cNvCxnSpPr>
          <p:nvPr/>
        </p:nvCxnSpPr>
        <p:spPr>
          <a:xfrm rot="5400000" flipH="1" flipV="1">
            <a:off x="4031282" y="2384464"/>
            <a:ext cx="5022" cy="2484159"/>
          </a:xfrm>
          <a:prstGeom prst="bentConnector3">
            <a:avLst>
              <a:gd name="adj1" fmla="val -392500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17" idx="0"/>
            <a:endCxn id="18" idx="0"/>
          </p:cNvCxnSpPr>
          <p:nvPr/>
        </p:nvCxnSpPr>
        <p:spPr>
          <a:xfrm rot="5400000" flipH="1" flipV="1">
            <a:off x="6362672" y="2133034"/>
            <a:ext cx="4090" cy="2177688"/>
          </a:xfrm>
          <a:prstGeom prst="bentConnector3">
            <a:avLst>
              <a:gd name="adj1" fmla="val 160240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8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Revisão dos Exercícios</a:t>
            </a:r>
            <a:endParaRPr lang="pt-BR" sz="2800" b="1" dirty="0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71599" y="6021288"/>
            <a:ext cx="115212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Dúvidas...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t="1166" r="2865" b="1665"/>
          <a:stretch/>
        </p:blipFill>
        <p:spPr bwMode="auto">
          <a:xfrm>
            <a:off x="539552" y="620688"/>
            <a:ext cx="6373450" cy="534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32185" r="72092" b="4359"/>
          <a:stretch/>
        </p:blipFill>
        <p:spPr bwMode="auto">
          <a:xfrm>
            <a:off x="7526873" y="682339"/>
            <a:ext cx="1449239" cy="1388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7" t="3755" r="43018" b="4409"/>
          <a:stretch/>
        </p:blipFill>
        <p:spPr bwMode="auto">
          <a:xfrm>
            <a:off x="7712341" y="2293483"/>
            <a:ext cx="1078302" cy="200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5" t="21601" r="4536" b="4302"/>
          <a:stretch/>
        </p:blipFill>
        <p:spPr bwMode="auto">
          <a:xfrm>
            <a:off x="7466488" y="4553880"/>
            <a:ext cx="1570008" cy="162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5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1086" r="3627" b="9013"/>
          <a:stretch/>
        </p:blipFill>
        <p:spPr bwMode="auto">
          <a:xfrm>
            <a:off x="200899" y="548680"/>
            <a:ext cx="3910695" cy="325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Revisão dos </a:t>
            </a:r>
            <a:r>
              <a:rPr lang="pt-BR" sz="2800" b="1" dirty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Exercícios</a:t>
            </a:r>
          </a:p>
        </p:txBody>
      </p:sp>
      <p:pic>
        <p:nvPicPr>
          <p:cNvPr id="1026" name="Picture 2" descr="D:\Ansys\02 Curso\Aulas\04\Ex2.B-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104" y="558669"/>
            <a:ext cx="4152384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Ansys\02 Curso\Aulas\04\Ex2.B-DF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4" y="3880666"/>
            <a:ext cx="383522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Ansys\02 Curso\Aulas\04\Ex2.B-DMF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84" y="3880666"/>
            <a:ext cx="383522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580182" y="1978614"/>
            <a:ext cx="115212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Ex2.B</a:t>
            </a:r>
            <a:endParaRPr lang="pt-BR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952192" y="1824726"/>
            <a:ext cx="18722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REAÇÕES DE APOIO</a:t>
            </a:r>
            <a:endParaRPr lang="pt-BR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40457" y="5120611"/>
            <a:ext cx="83157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DFC</a:t>
            </a:r>
            <a:endParaRPr lang="pt-BR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472507" y="5120611"/>
            <a:ext cx="83157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DMF</a:t>
            </a:r>
            <a:endParaRPr lang="pt-BR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1086" r="3627" b="9013"/>
          <a:stretch/>
        </p:blipFill>
        <p:spPr bwMode="auto">
          <a:xfrm>
            <a:off x="613915" y="594810"/>
            <a:ext cx="6518221" cy="543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Revisão dos </a:t>
            </a:r>
            <a:r>
              <a:rPr lang="pt-BR" sz="2800" b="1" dirty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Exercícios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71599" y="6021288"/>
            <a:ext cx="115212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Dúvidas...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32185" r="72092" b="4359"/>
          <a:stretch/>
        </p:blipFill>
        <p:spPr bwMode="auto">
          <a:xfrm>
            <a:off x="7526873" y="682339"/>
            <a:ext cx="1449239" cy="1388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7" t="3755" r="43018" b="4409"/>
          <a:stretch/>
        </p:blipFill>
        <p:spPr bwMode="auto">
          <a:xfrm>
            <a:off x="7712341" y="2293483"/>
            <a:ext cx="1078302" cy="200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5" t="21601" r="4536" b="4302"/>
          <a:stretch/>
        </p:blipFill>
        <p:spPr bwMode="auto">
          <a:xfrm>
            <a:off x="7466488" y="4553880"/>
            <a:ext cx="1570008" cy="162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2267744" y="2725848"/>
            <a:ext cx="343528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Dicas: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ENDRELEASE</a:t>
            </a:r>
          </a:p>
          <a:p>
            <a:pPr algn="ctr"/>
            <a:r>
              <a:rPr lang="en-US" sz="2000" i="1" smtClean="0">
                <a:solidFill>
                  <a:schemeClr val="tx1"/>
                </a:solidFill>
                <a:latin typeface="Arial Narrow" pitchFamily="34" charset="0"/>
              </a:rPr>
              <a:t>Keypoint</a:t>
            </a:r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 intermediário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(duas </a:t>
            </a:r>
            <a:r>
              <a:rPr lang="en-US" i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lines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)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 r="496"/>
          <a:stretch/>
        </p:blipFill>
        <p:spPr bwMode="auto">
          <a:xfrm>
            <a:off x="201600" y="547200"/>
            <a:ext cx="3785722" cy="328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Revisão dos Exercícios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18397" y="1628800"/>
            <a:ext cx="115212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Ex2.C</a:t>
            </a:r>
            <a:endParaRPr lang="pt-BR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050" name="Picture 2" descr="D:\Ansys\02 Curso\Aulas\04\Ex2.C-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200" y="571952"/>
            <a:ext cx="399267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Ansys\02 Curso\Aulas\04\Ex2.C-DF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9" y="3944899"/>
            <a:ext cx="383522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Ansys\02 Curso\Aulas\04\Ex2.C-DMF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926" y="3944899"/>
            <a:ext cx="383522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952192" y="1824726"/>
            <a:ext cx="18722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REAÇÕES DE APOIO</a:t>
            </a:r>
            <a:endParaRPr lang="pt-BR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40457" y="5120611"/>
            <a:ext cx="83157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DFC</a:t>
            </a:r>
            <a:endParaRPr lang="pt-BR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472507" y="5120611"/>
            <a:ext cx="83157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DMF</a:t>
            </a:r>
            <a:endParaRPr lang="pt-BR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 r="496"/>
          <a:stretch/>
        </p:blipFill>
        <p:spPr bwMode="auto">
          <a:xfrm>
            <a:off x="802257" y="538222"/>
            <a:ext cx="6308156" cy="548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Revisão dos Exercícios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71599" y="6021288"/>
            <a:ext cx="115212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Dúvidas...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32185" r="72092" b="4359"/>
          <a:stretch/>
        </p:blipFill>
        <p:spPr bwMode="auto">
          <a:xfrm>
            <a:off x="7526873" y="682339"/>
            <a:ext cx="1449239" cy="1388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7" t="3755" r="43018" b="4409"/>
          <a:stretch/>
        </p:blipFill>
        <p:spPr bwMode="auto">
          <a:xfrm>
            <a:off x="7712341" y="2293483"/>
            <a:ext cx="1078302" cy="200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5" t="21601" r="4536" b="4302"/>
          <a:stretch/>
        </p:blipFill>
        <p:spPr bwMode="auto">
          <a:xfrm>
            <a:off x="7466488" y="4553880"/>
            <a:ext cx="1570008" cy="162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7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Dúvidas</a:t>
            </a:r>
            <a:endParaRPr lang="pt-BR" sz="2800" b="1" dirty="0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47664" y="1268760"/>
            <a:ext cx="8640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F.A.Q.: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71600" y="1900863"/>
            <a:ext cx="309634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1.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Seções Transversais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71600" y="4422128"/>
            <a:ext cx="309634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6.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Tirantes e Escoras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71600" y="2907756"/>
            <a:ext cx="309634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3.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Direção da Carga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71600" y="3405390"/>
            <a:ext cx="3976908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4.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Aplicar/Remover Carga em Elementos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71600" y="3905609"/>
            <a:ext cx="309634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5.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Força Concentrada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71600" y="4929184"/>
            <a:ext cx="309634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7.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Rótulas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71600" y="2393052"/>
            <a:ext cx="309634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2.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Orientar Elementos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t="1166" r="2865" b="1665"/>
          <a:stretch/>
        </p:blipFill>
        <p:spPr bwMode="auto">
          <a:xfrm>
            <a:off x="5153852" y="574302"/>
            <a:ext cx="2422840" cy="20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1086" r="3627" b="9013"/>
          <a:stretch/>
        </p:blipFill>
        <p:spPr bwMode="auto">
          <a:xfrm>
            <a:off x="5123907" y="2636912"/>
            <a:ext cx="2472429" cy="206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 r="496"/>
          <a:stretch/>
        </p:blipFill>
        <p:spPr bwMode="auto">
          <a:xfrm>
            <a:off x="5168909" y="4725144"/>
            <a:ext cx="2392725" cy="207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971600" y="5419346"/>
            <a:ext cx="309634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8.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Seleção de Entidades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de cantos arredondados 33"/>
          <p:cNvSpPr/>
          <p:nvPr/>
        </p:nvSpPr>
        <p:spPr>
          <a:xfrm>
            <a:off x="1788200" y="4932542"/>
            <a:ext cx="2377629" cy="1512168"/>
          </a:xfrm>
          <a:prstGeom prst="roundRect">
            <a:avLst>
              <a:gd name="adj" fmla="val 10012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1848004" y="3059446"/>
            <a:ext cx="2283322" cy="1296144"/>
          </a:xfrm>
          <a:prstGeom prst="roundRect">
            <a:avLst>
              <a:gd name="adj" fmla="val 10012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886191" y="1196752"/>
            <a:ext cx="2173948" cy="1296144"/>
          </a:xfrm>
          <a:prstGeom prst="roundRect">
            <a:avLst>
              <a:gd name="adj" fmla="val 10012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1. Seções Transversais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7504" y="659879"/>
            <a:ext cx="144016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1.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Como criar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44008" y="659879"/>
            <a:ext cx="237279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3.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Densidade da malha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515702" y="659879"/>
            <a:ext cx="147002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4.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Automação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77598" y="659879"/>
            <a:ext cx="1800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2.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A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tribuir seções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6" y="1301264"/>
            <a:ext cx="1362075" cy="423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09" y="1546795"/>
            <a:ext cx="1591151" cy="30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USERST~1\AppData\Local\Temp\FWTemp\000000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49"/>
          <a:stretch/>
        </p:blipFill>
        <p:spPr bwMode="auto">
          <a:xfrm>
            <a:off x="4957832" y="4509120"/>
            <a:ext cx="813939" cy="22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USERST~1\AppData\Local\Temp\FWTemp\000000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1"/>
          <a:stretch/>
        </p:blipFill>
        <p:spPr bwMode="auto">
          <a:xfrm>
            <a:off x="6101697" y="4509120"/>
            <a:ext cx="963828" cy="22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28" y="1187988"/>
            <a:ext cx="2631758" cy="318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3242198" y="3911929"/>
            <a:ext cx="68343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SECN</a:t>
            </a:r>
            <a:endParaRPr lang="pt-BR" sz="16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298923" y="2045001"/>
            <a:ext cx="579288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LATT</a:t>
            </a:r>
            <a:endParaRPr lang="pt-BR" sz="16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23527" y="5709585"/>
            <a:ext cx="1008113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SECTYPE</a:t>
            </a:r>
            <a:endParaRPr lang="pt-BR" sz="16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23526" y="6402814"/>
            <a:ext cx="1008113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SECDATA</a:t>
            </a:r>
            <a:endParaRPr lang="pt-BR" sz="16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0" name="Conector de seta reta 9"/>
          <p:cNvCxnSpPr>
            <a:stCxn id="16" idx="2"/>
            <a:endCxn id="18" idx="0"/>
          </p:cNvCxnSpPr>
          <p:nvPr/>
        </p:nvCxnSpPr>
        <p:spPr>
          <a:xfrm flipH="1">
            <a:off x="827583" y="6048139"/>
            <a:ext cx="1" cy="35467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886191" y="1214004"/>
            <a:ext cx="220763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Meshing </a:t>
            </a:r>
          </a:p>
          <a:p>
            <a:r>
              <a:rPr lang="en-US" sz="160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         </a:t>
            </a:r>
            <a:r>
              <a:rPr lang="en-US" sz="1600" b="1" smtClean="0">
                <a:solidFill>
                  <a:schemeClr val="tx1"/>
                </a:solidFill>
                <a:latin typeface="Arial Narrow" pitchFamily="34" charset="0"/>
              </a:rPr>
              <a:t>&gt;</a:t>
            </a:r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 Mesh Attributes</a:t>
            </a:r>
          </a:p>
          <a:p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                    </a:t>
            </a:r>
            <a:r>
              <a:rPr lang="en-US" sz="1600" b="1" smtClean="0">
                <a:solidFill>
                  <a:schemeClr val="tx1"/>
                </a:solidFill>
                <a:latin typeface="Arial Narrow" pitchFamily="34" charset="0"/>
              </a:rPr>
              <a:t>&gt;</a:t>
            </a:r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 Picked Lines</a:t>
            </a:r>
            <a:endParaRPr lang="pt-BR" sz="16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789566" y="4932542"/>
            <a:ext cx="2434061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Modeling </a:t>
            </a:r>
          </a:p>
          <a:p>
            <a:r>
              <a:rPr lang="en-US" sz="160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         </a:t>
            </a:r>
            <a:r>
              <a:rPr lang="en-US" sz="1600" b="1" smtClean="0">
                <a:solidFill>
                  <a:schemeClr val="tx1"/>
                </a:solidFill>
                <a:latin typeface="Arial Narrow" pitchFamily="34" charset="0"/>
              </a:rPr>
              <a:t>&gt;</a:t>
            </a:r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 Move / Modify</a:t>
            </a:r>
          </a:p>
          <a:p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                    </a:t>
            </a:r>
            <a:r>
              <a:rPr lang="en-US" sz="1600" b="1" smtClean="0">
                <a:solidFill>
                  <a:schemeClr val="tx1"/>
                </a:solidFill>
                <a:latin typeface="Arial Narrow" pitchFamily="34" charset="0"/>
              </a:rPr>
              <a:t>&gt;</a:t>
            </a:r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 Elements</a:t>
            </a:r>
          </a:p>
          <a:p>
            <a:r>
              <a:rPr lang="en-US" sz="1600" b="1" smtClean="0">
                <a:solidFill>
                  <a:schemeClr val="tx1"/>
                </a:solidFill>
                <a:latin typeface="Arial Narrow" pitchFamily="34" charset="0"/>
              </a:rPr>
              <a:t>                         &gt;</a:t>
            </a:r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 Modify Attrib</a:t>
            </a:r>
            <a:endParaRPr lang="pt-BR" sz="16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839378" y="3059446"/>
            <a:ext cx="229194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Meshing </a:t>
            </a:r>
          </a:p>
          <a:p>
            <a:r>
              <a:rPr lang="en-US" sz="160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         </a:t>
            </a:r>
            <a:r>
              <a:rPr lang="en-US" sz="1600" b="1" smtClean="0">
                <a:solidFill>
                  <a:schemeClr val="tx1"/>
                </a:solidFill>
                <a:latin typeface="Arial Narrow" pitchFamily="34" charset="0"/>
              </a:rPr>
              <a:t>&gt;</a:t>
            </a:r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 Mesh Attributes</a:t>
            </a:r>
          </a:p>
          <a:p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                    </a:t>
            </a:r>
            <a:r>
              <a:rPr lang="en-US" sz="1600" b="1" smtClean="0">
                <a:solidFill>
                  <a:schemeClr val="tx1"/>
                </a:solidFill>
                <a:latin typeface="Arial Narrow" pitchFamily="34" charset="0"/>
              </a:rPr>
              <a:t>&gt;</a:t>
            </a:r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 Default Attribs</a:t>
            </a:r>
            <a:endParaRPr lang="pt-BR" sz="16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221035" y="6025165"/>
            <a:ext cx="83910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EMODIF</a:t>
            </a:r>
            <a:endParaRPr lang="pt-BR" sz="16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1691680" y="620688"/>
            <a:ext cx="0" cy="6161606"/>
          </a:xfrm>
          <a:prstGeom prst="line">
            <a:avLst/>
          </a:prstGeom>
          <a:ln w="19050">
            <a:solidFill>
              <a:srgbClr val="8FAF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4283968" y="620688"/>
            <a:ext cx="0" cy="6161606"/>
          </a:xfrm>
          <a:prstGeom prst="line">
            <a:avLst/>
          </a:prstGeom>
          <a:ln w="19050">
            <a:solidFill>
              <a:srgbClr val="8FAF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7380312" y="620688"/>
            <a:ext cx="0" cy="6161606"/>
          </a:xfrm>
          <a:prstGeom prst="line">
            <a:avLst/>
          </a:prstGeom>
          <a:ln w="19050">
            <a:solidFill>
              <a:srgbClr val="8FAF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1886191" y="2545159"/>
            <a:ext cx="217394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Arial Narrow" pitchFamily="34" charset="0"/>
              </a:rPr>
              <a:t>Criação Indireta de Elementos</a:t>
            </a:r>
            <a:endParaRPr lang="pt-BR" sz="14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839378" y="4417367"/>
            <a:ext cx="229194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Arial Narrow" pitchFamily="34" charset="0"/>
              </a:rPr>
              <a:t>Criação Direta de Elementos</a:t>
            </a:r>
            <a:endParaRPr lang="pt-BR" sz="14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788200" y="6496973"/>
            <a:ext cx="237762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Arial Narrow" pitchFamily="34" charset="0"/>
              </a:rPr>
              <a:t>Alterar Elementos Existentes</a:t>
            </a:r>
            <a:endParaRPr lang="pt-BR" sz="140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4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20" grpId="0" animBg="1"/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6" grpId="0" animBg="1"/>
      <p:bldP spid="18" grpId="0" animBg="1"/>
      <p:bldP spid="22" grpId="0"/>
      <p:bldP spid="23" grpId="0"/>
      <p:bldP spid="24" grpId="0"/>
      <p:bldP spid="25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2. Orientar Elementos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7504" y="692696"/>
            <a:ext cx="1944216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2"/>
                </a:solidFill>
                <a:latin typeface="Arial Narrow" pitchFamily="34" charset="0"/>
              </a:rPr>
              <a:t>Orientar Elemento:</a:t>
            </a:r>
            <a:endParaRPr lang="pt-BR" sz="16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7544" y="1124744"/>
            <a:ext cx="2592288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smtClean="0">
                <a:solidFill>
                  <a:schemeClr val="tx1"/>
                </a:solidFill>
                <a:latin typeface="Arial Narrow" pitchFamily="34" charset="0"/>
              </a:rPr>
              <a:t>definir o sistema de eixos locais do elemento.</a:t>
            </a:r>
            <a:endParaRPr lang="pt-BR" sz="2000" i="1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8" y="2098514"/>
            <a:ext cx="3513825" cy="23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13" b="65753"/>
          <a:stretch/>
        </p:blipFill>
        <p:spPr bwMode="auto">
          <a:xfrm>
            <a:off x="2378177" y="4392749"/>
            <a:ext cx="137197" cy="13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13" b="65753"/>
          <a:stretch/>
        </p:blipFill>
        <p:spPr bwMode="auto">
          <a:xfrm>
            <a:off x="2376668" y="3063398"/>
            <a:ext cx="137197" cy="13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345331" y="4262046"/>
            <a:ext cx="36004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i="1" smtClean="0">
                <a:solidFill>
                  <a:schemeClr val="tx1"/>
                </a:solidFill>
                <a:latin typeface="Gabriola" pitchFamily="82" charset="0"/>
              </a:rPr>
              <a:t>i</a:t>
            </a:r>
            <a:endParaRPr lang="pt-BR" sz="3200" b="1" i="1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048673" y="2767215"/>
            <a:ext cx="36004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i="1" smtClean="0">
                <a:solidFill>
                  <a:schemeClr val="tx1"/>
                </a:solidFill>
                <a:latin typeface="Gabriola" pitchFamily="82" charset="0"/>
              </a:rPr>
              <a:t>j</a:t>
            </a:r>
            <a:endParaRPr lang="pt-BR" sz="3200" b="1" i="1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50698" y="3766616"/>
            <a:ext cx="36004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i="1" smtClean="0">
                <a:solidFill>
                  <a:schemeClr val="tx1"/>
                </a:solidFill>
                <a:latin typeface="Gabriola" pitchFamily="82" charset="0"/>
              </a:rPr>
              <a:t>k</a:t>
            </a:r>
            <a:endParaRPr lang="pt-BR" sz="3200" b="1" i="1">
              <a:solidFill>
                <a:schemeClr val="tx1"/>
              </a:solidFill>
              <a:latin typeface="Gabriola" pitchFamily="82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13" b="65753"/>
          <a:stretch/>
        </p:blipFill>
        <p:spPr bwMode="auto">
          <a:xfrm>
            <a:off x="1442140" y="3871406"/>
            <a:ext cx="137197" cy="13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2552729" y="2038509"/>
            <a:ext cx="1297531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FF0000"/>
                </a:solidFill>
                <a:latin typeface="Arial Narrow" pitchFamily="34" charset="0"/>
              </a:rPr>
              <a:t>(eixo da barra)</a:t>
            </a:r>
            <a:endParaRPr lang="pt-BR" sz="1600" i="1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3207" y="2761193"/>
            <a:ext cx="1475426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0070C0"/>
                </a:solidFill>
                <a:latin typeface="Arial Narrow" pitchFamily="34" charset="0"/>
              </a:rPr>
              <a:t>(altura da seção)</a:t>
            </a:r>
            <a:endParaRPr lang="pt-BR" sz="1600" i="1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15" name="Chave esquerda 14"/>
          <p:cNvSpPr/>
          <p:nvPr/>
        </p:nvSpPr>
        <p:spPr>
          <a:xfrm>
            <a:off x="319796" y="5031253"/>
            <a:ext cx="291764" cy="1564974"/>
          </a:xfrm>
          <a:prstGeom prst="leftBrace">
            <a:avLst>
              <a:gd name="adj1" fmla="val 7016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79288" y="4860449"/>
            <a:ext cx="36004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i="1" smtClean="0">
                <a:solidFill>
                  <a:schemeClr val="tx1"/>
                </a:solidFill>
                <a:latin typeface="Gabriola" pitchFamily="82" charset="0"/>
              </a:rPr>
              <a:t>i:</a:t>
            </a:r>
            <a:endParaRPr lang="pt-BR" sz="3200" b="1" i="1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79288" y="5478731"/>
            <a:ext cx="36004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i="1" smtClean="0">
                <a:solidFill>
                  <a:schemeClr val="tx1"/>
                </a:solidFill>
                <a:latin typeface="Gabriola" pitchFamily="82" charset="0"/>
              </a:rPr>
              <a:t>j:</a:t>
            </a:r>
            <a:endParaRPr lang="pt-BR" sz="3200" b="1" i="1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43284" y="6093296"/>
            <a:ext cx="43204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i="1" smtClean="0">
                <a:solidFill>
                  <a:schemeClr val="tx1"/>
                </a:solidFill>
                <a:latin typeface="Gabriola" pitchFamily="82" charset="0"/>
              </a:rPr>
              <a:t>k:</a:t>
            </a:r>
            <a:endParaRPr lang="pt-BR" sz="3200" b="1" i="1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99592" y="5031253"/>
            <a:ext cx="36004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tx2"/>
                </a:solidFill>
                <a:latin typeface="Arial Narrow" pitchFamily="34" charset="0"/>
              </a:rPr>
              <a:t>nó inicial do elemento (obrigatório)</a:t>
            </a:r>
            <a:endParaRPr lang="pt-BR" i="1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99592" y="5651956"/>
            <a:ext cx="36004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tx2"/>
                </a:solidFill>
                <a:latin typeface="Arial Narrow" pitchFamily="34" charset="0"/>
              </a:rPr>
              <a:t>nó final do elemento (obrigatório)</a:t>
            </a:r>
            <a:endParaRPr lang="pt-BR" i="1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99592" y="6226895"/>
            <a:ext cx="36004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tx2"/>
                </a:solidFill>
                <a:latin typeface="Arial Narrow" pitchFamily="34" charset="0"/>
              </a:rPr>
              <a:t>nó de orientação do elemento (opcional)</a:t>
            </a:r>
            <a:endParaRPr lang="pt-BR" i="1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22" name="Picture 2" descr="C:\Users\USERST~1\AppData\Local\Temp\FWTemp\000000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178" y="1003339"/>
            <a:ext cx="3530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4932040" y="4010200"/>
            <a:ext cx="387475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smtClean="0">
                <a:solidFill>
                  <a:schemeClr val="tx1"/>
                </a:solidFill>
                <a:latin typeface="Arial Narrow" pitchFamily="34" charset="0"/>
              </a:rPr>
              <a:t>Line Orientation </a:t>
            </a:r>
            <a:r>
              <a:rPr lang="en-US" b="1" i="1" smtClean="0">
                <a:solidFill>
                  <a:schemeClr val="tx1"/>
                </a:solidFill>
                <a:latin typeface="Arial Narrow" pitchFamily="34" charset="0"/>
              </a:rPr>
              <a:t>vs.</a:t>
            </a:r>
            <a:r>
              <a:rPr lang="en-US" sz="2000" i="1" smtClean="0">
                <a:solidFill>
                  <a:schemeClr val="tx1"/>
                </a:solidFill>
                <a:latin typeface="Arial Narrow" pitchFamily="34" charset="0"/>
              </a:rPr>
              <a:t> Element Orientation</a:t>
            </a:r>
            <a:endParaRPr lang="pt-BR" sz="2000" i="1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04" y="6276186"/>
            <a:ext cx="419196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39" y="4721896"/>
            <a:ext cx="435074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Conector reto 26"/>
          <p:cNvCxnSpPr/>
          <p:nvPr/>
        </p:nvCxnSpPr>
        <p:spPr>
          <a:xfrm>
            <a:off x="5796136" y="4741847"/>
            <a:ext cx="0" cy="1564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887" y="6276186"/>
            <a:ext cx="419196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222" y="4721896"/>
            <a:ext cx="435074" cy="2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Conector reto 29"/>
          <p:cNvCxnSpPr/>
          <p:nvPr/>
        </p:nvCxnSpPr>
        <p:spPr>
          <a:xfrm>
            <a:off x="7194619" y="4741847"/>
            <a:ext cx="0" cy="156474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Seta para a direita 30"/>
          <p:cNvSpPr/>
          <p:nvPr/>
        </p:nvSpPr>
        <p:spPr>
          <a:xfrm>
            <a:off x="6245436" y="5348843"/>
            <a:ext cx="360040" cy="3507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7748154" y="4877400"/>
            <a:ext cx="972108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smtClean="0">
                <a:solidFill>
                  <a:schemeClr val="tx2"/>
                </a:solidFill>
                <a:latin typeface="Arial Narrow" pitchFamily="34" charset="0"/>
              </a:rPr>
              <a:t>Criação indireta de elementos</a:t>
            </a:r>
            <a:endParaRPr lang="pt-BR" sz="1600" i="1">
              <a:solidFill>
                <a:schemeClr val="tx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23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619</Words>
  <Application>Microsoft Office PowerPoint</Application>
  <PresentationFormat>Apresentação na tela (4:3)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Arial Narrow</vt:lpstr>
      <vt:lpstr>BankGothic Lt BT</vt:lpstr>
      <vt:lpstr>Calibri</vt:lpstr>
      <vt:lpstr>Gabriola</vt:lpstr>
      <vt:lpstr>Lucida Console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UserStone</dc:creator>
  <cp:lastModifiedBy>MrStone</cp:lastModifiedBy>
  <cp:revision>132</cp:revision>
  <dcterms:created xsi:type="dcterms:W3CDTF">2013-05-31T02:03:12Z</dcterms:created>
  <dcterms:modified xsi:type="dcterms:W3CDTF">2019-03-25T18:50:59Z</dcterms:modified>
</cp:coreProperties>
</file>