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  <p:sldMasterId id="2147483659" r:id="rId2"/>
  </p:sldMasterIdLst>
  <p:notesMasterIdLst>
    <p:notesMasterId r:id="rId22"/>
  </p:notesMasterIdLst>
  <p:sldIdLst>
    <p:sldId id="256" r:id="rId3"/>
    <p:sldId id="307" r:id="rId4"/>
    <p:sldId id="286" r:id="rId5"/>
    <p:sldId id="311" r:id="rId6"/>
    <p:sldId id="309" r:id="rId7"/>
    <p:sldId id="290" r:id="rId8"/>
    <p:sldId id="317" r:id="rId9"/>
    <p:sldId id="291" r:id="rId10"/>
    <p:sldId id="314" r:id="rId11"/>
    <p:sldId id="296" r:id="rId12"/>
    <p:sldId id="297" r:id="rId13"/>
    <p:sldId id="301" r:id="rId14"/>
    <p:sldId id="298" r:id="rId15"/>
    <p:sldId id="299" r:id="rId16"/>
    <p:sldId id="302" r:id="rId17"/>
    <p:sldId id="300" r:id="rId18"/>
    <p:sldId id="303" r:id="rId19"/>
    <p:sldId id="259" r:id="rId20"/>
    <p:sldId id="319" r:id="rId21"/>
  </p:sldIdLst>
  <p:sldSz cx="6858000" cy="5143500"/>
  <p:notesSz cx="6858000" cy="9144000"/>
  <p:embeddedFontLst>
    <p:embeddedFont>
      <p:font typeface="Corbel" panose="020B0503020204020204" pitchFamily="3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Dosis" panose="02010503020202060003" pitchFamily="2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DD8BEF0-4206-46DF-81D8-446BC3DD37DC}">
  <a:tblStyle styleId="{DDD8BEF0-4206-46DF-81D8-446BC3DD3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7" autoAdjust="0"/>
  </p:normalViewPr>
  <p:slideViewPr>
    <p:cSldViewPr snapToGrid="0" showGuides="1">
      <p:cViewPr varScale="1">
        <p:scale>
          <a:sx n="116" d="100"/>
          <a:sy n="116" d="100"/>
        </p:scale>
        <p:origin x="2214" y="96"/>
      </p:cViewPr>
      <p:guideLst>
        <p:guide orient="horz" pos="1597"/>
        <p:guide pos="2160"/>
        <p:guide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817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50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1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it-IT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82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29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7712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96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761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03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36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416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it-IT" strike="noStrike" dirty="0"/>
          </a:p>
        </p:txBody>
      </p:sp>
    </p:spTree>
    <p:extLst>
      <p:ext uri="{BB962C8B-B14F-4D97-AF65-F5344CB8AC3E}">
        <p14:creationId xmlns:p14="http://schemas.microsoft.com/office/powerpoint/2010/main" val="293723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it-IT" strike="noStrike" dirty="0"/>
          </a:p>
        </p:txBody>
      </p:sp>
    </p:spTree>
    <p:extLst>
      <p:ext uri="{BB962C8B-B14F-4D97-AF65-F5344CB8AC3E}">
        <p14:creationId xmlns:p14="http://schemas.microsoft.com/office/powerpoint/2010/main" val="285200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46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it-IT" sz="11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0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13" y="4156675"/>
            <a:ext cx="6858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1" name="Shape 11"/>
          <p:cNvSpPr/>
          <p:nvPr/>
        </p:nvSpPr>
        <p:spPr>
          <a:xfrm flipH="1">
            <a:off x="-113" y="0"/>
            <a:ext cx="6858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4352" y="2525225"/>
            <a:ext cx="3982275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4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24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705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9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04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903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6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13" y="3082200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5" name="Shape 15"/>
          <p:cNvSpPr/>
          <p:nvPr/>
        </p:nvSpPr>
        <p:spPr>
          <a:xfrm flipH="1">
            <a:off x="-113" y="0"/>
            <a:ext cx="6858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4350" y="1907659"/>
            <a:ext cx="3756150" cy="1045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4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4350" y="3082250"/>
            <a:ext cx="3756150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ts val="1800"/>
              <a:buNone/>
              <a:defRPr sz="1350"/>
            </a:lvl1pPr>
            <a:lvl2pPr lvl="1" rtl="0">
              <a:spcBef>
                <a:spcPts val="0"/>
              </a:spcBef>
              <a:buClr>
                <a:srgbClr val="415665"/>
              </a:buClr>
              <a:buSzPts val="1800"/>
              <a:buNone/>
              <a:defRPr sz="1350"/>
            </a:lvl2pPr>
            <a:lvl3pPr lvl="2" rtl="0">
              <a:spcBef>
                <a:spcPts val="0"/>
              </a:spcBef>
              <a:buClr>
                <a:srgbClr val="415665"/>
              </a:buClr>
              <a:buSzPts val="1800"/>
              <a:buNone/>
              <a:defRPr sz="1350"/>
            </a:lvl3pPr>
            <a:lvl4pPr lvl="3" rtl="0">
              <a:spcBef>
                <a:spcPts val="0"/>
              </a:spcBef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56" y="3420000"/>
            <a:ext cx="502200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‹N›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56" y="0"/>
            <a:ext cx="5022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7" name="Shape 27"/>
          <p:cNvSpPr/>
          <p:nvPr/>
        </p:nvSpPr>
        <p:spPr>
          <a:xfrm flipH="1">
            <a:off x="-56" y="0"/>
            <a:ext cx="5022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3319" y="5598"/>
            <a:ext cx="2664450" cy="114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3319" y="1538075"/>
            <a:ext cx="3876750" cy="338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▹"/>
              <a:defRPr sz="1800"/>
            </a:lvl1pPr>
            <a:lvl2pPr lvl="1">
              <a:spcBef>
                <a:spcPts val="0"/>
              </a:spcBef>
              <a:buSzPts val="2400"/>
              <a:buChar char="▸"/>
              <a:defRPr/>
            </a:lvl2pPr>
            <a:lvl3pPr lvl="2">
              <a:spcBef>
                <a:spcPts val="0"/>
              </a:spcBef>
              <a:buSzPts val="2400"/>
              <a:buChar char="⬩"/>
              <a:defRPr/>
            </a:lvl3pPr>
            <a:lvl4pPr lvl="3">
              <a:spcBef>
                <a:spcPts val="0"/>
              </a:spcBef>
              <a:buSzPts val="2400"/>
              <a:buChar char="⬞"/>
              <a:defRPr sz="1800"/>
            </a:lvl4pPr>
            <a:lvl5pPr lvl="4">
              <a:spcBef>
                <a:spcPts val="0"/>
              </a:spcBef>
              <a:buSzPts val="2400"/>
              <a:buChar char="○"/>
              <a:defRPr sz="1800"/>
            </a:lvl5pPr>
            <a:lvl6pPr lvl="5">
              <a:spcBef>
                <a:spcPts val="0"/>
              </a:spcBef>
              <a:buSzPts val="2400"/>
              <a:buChar char="■"/>
              <a:defRPr sz="1800"/>
            </a:lvl6pPr>
            <a:lvl7pPr lvl="6">
              <a:spcBef>
                <a:spcPts val="0"/>
              </a:spcBef>
              <a:buSzPts val="2400"/>
              <a:buChar char="●"/>
              <a:defRPr sz="1800"/>
            </a:lvl7pPr>
            <a:lvl8pPr lvl="7">
              <a:spcBef>
                <a:spcPts val="0"/>
              </a:spcBef>
              <a:buSzPts val="2400"/>
              <a:buChar char="○"/>
              <a:defRPr sz="1800"/>
            </a:lvl8pPr>
            <a:lvl9pPr lvl="8">
              <a:spcBef>
                <a:spcPts val="0"/>
              </a:spcBef>
              <a:buSzPts val="24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56" y="0"/>
            <a:ext cx="502200" cy="114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‹N›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-56" y="0"/>
            <a:ext cx="5022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0" name="Shape 40"/>
          <p:cNvSpPr/>
          <p:nvPr/>
        </p:nvSpPr>
        <p:spPr>
          <a:xfrm flipH="1">
            <a:off x="-56" y="0"/>
            <a:ext cx="5022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33319" y="5598"/>
            <a:ext cx="2664450" cy="114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33319" y="1548525"/>
            <a:ext cx="1439100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▹"/>
              <a:defRPr sz="1350"/>
            </a:lvl1pPr>
            <a:lvl2pPr lvl="1" rtl="0">
              <a:spcBef>
                <a:spcPts val="0"/>
              </a:spcBef>
              <a:buSzPts val="1800"/>
              <a:buChar char="▸"/>
              <a:defRPr sz="1350"/>
            </a:lvl2pPr>
            <a:lvl3pPr lvl="2" rtl="0">
              <a:spcBef>
                <a:spcPts val="0"/>
              </a:spcBef>
              <a:buSzPts val="1800"/>
              <a:buChar char="⬩"/>
              <a:defRPr sz="1350"/>
            </a:lvl3pPr>
            <a:lvl4pPr lvl="3" rtl="0">
              <a:spcBef>
                <a:spcPts val="0"/>
              </a:spcBef>
              <a:buSzPts val="1800"/>
              <a:buChar char="⬞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46210" y="1548525"/>
            <a:ext cx="1439100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▹"/>
              <a:defRPr sz="1350"/>
            </a:lvl1pPr>
            <a:lvl2pPr lvl="1" rtl="0">
              <a:spcBef>
                <a:spcPts val="0"/>
              </a:spcBef>
              <a:buSzPts val="1800"/>
              <a:buChar char="▸"/>
              <a:defRPr sz="1350"/>
            </a:lvl2pPr>
            <a:lvl3pPr lvl="2" rtl="0">
              <a:spcBef>
                <a:spcPts val="0"/>
              </a:spcBef>
              <a:buSzPts val="1800"/>
              <a:buChar char="⬩"/>
              <a:defRPr sz="1350"/>
            </a:lvl3pPr>
            <a:lvl4pPr lvl="3" rtl="0">
              <a:spcBef>
                <a:spcPts val="0"/>
              </a:spcBef>
              <a:buSzPts val="1800"/>
              <a:buChar char="⬞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3659101" y="1548525"/>
            <a:ext cx="1439100" cy="322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800"/>
              <a:buChar char="▹"/>
              <a:defRPr sz="1350"/>
            </a:lvl1pPr>
            <a:lvl2pPr lvl="1" rtl="0">
              <a:spcBef>
                <a:spcPts val="0"/>
              </a:spcBef>
              <a:buSzPts val="1800"/>
              <a:buChar char="▸"/>
              <a:defRPr sz="1350"/>
            </a:lvl2pPr>
            <a:lvl3pPr lvl="2" rtl="0">
              <a:spcBef>
                <a:spcPts val="0"/>
              </a:spcBef>
              <a:buSzPts val="1800"/>
              <a:buChar char="⬩"/>
              <a:defRPr sz="1350"/>
            </a:lvl3pPr>
            <a:lvl4pPr lvl="3" rtl="0">
              <a:spcBef>
                <a:spcPts val="0"/>
              </a:spcBef>
              <a:buSzPts val="1800"/>
              <a:buChar char="⬞"/>
              <a:defRPr/>
            </a:lvl4pPr>
            <a:lvl5pPr lvl="4" rtl="0">
              <a:spcBef>
                <a:spcPts val="0"/>
              </a:spcBef>
              <a:buSzPts val="1800"/>
              <a:buChar char="○"/>
              <a:defRPr/>
            </a:lvl5pPr>
            <a:lvl6pPr lvl="5" rtl="0">
              <a:spcBef>
                <a:spcPts val="0"/>
              </a:spcBef>
              <a:buSzPts val="1800"/>
              <a:buChar char="■"/>
              <a:defRPr/>
            </a:lvl6pPr>
            <a:lvl7pPr lvl="6" rtl="0">
              <a:spcBef>
                <a:spcPts val="0"/>
              </a:spcBef>
              <a:buSzPts val="1800"/>
              <a:buChar char="●"/>
              <a:defRPr/>
            </a:lvl7pPr>
            <a:lvl8pPr lvl="7" rtl="0">
              <a:spcBef>
                <a:spcPts val="0"/>
              </a:spcBef>
              <a:buSzPts val="1800"/>
              <a:buChar char="○"/>
              <a:defRPr/>
            </a:lvl8pPr>
            <a:lvl9pPr lvl="8" rtl="0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-56" y="0"/>
            <a:ext cx="502200" cy="114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‹N›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69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04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8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4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89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319" y="5598"/>
            <a:ext cx="2664450" cy="11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319" y="1538075"/>
            <a:ext cx="3876750" cy="33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56" y="0"/>
            <a:ext cx="502200" cy="11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18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‹N›</a:t>
            </a:fld>
            <a:endParaRPr lang="en" sz="1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E4C2-54F4-4C20-8B6F-27286F277055}" type="datetimeFigureOut">
              <a:rPr lang="it-IT" smtClean="0"/>
              <a:t>09/01/2018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2CF5-049C-412E-A32C-759A643F0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0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-1" y="1137897"/>
            <a:ext cx="4405745" cy="2246167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pPr lvl="0"/>
            <a:r>
              <a:rPr lang="it-IT" sz="3000" dirty="0">
                <a:latin typeface="Corbel" panose="020B0503020204020204" pitchFamily="34" charset="0"/>
              </a:rPr>
              <a:t>Gestione delle prescrizioni mediche dematerializzate utilizzando una </a:t>
            </a:r>
            <a:r>
              <a:rPr lang="it-IT" sz="3000" dirty="0" err="1">
                <a:latin typeface="Corbel" panose="020B0503020204020204" pitchFamily="34" charset="0"/>
              </a:rPr>
              <a:t>Blockchain</a:t>
            </a:r>
            <a:r>
              <a:rPr lang="it-IT" sz="3000" dirty="0">
                <a:latin typeface="Corbel" panose="020B0503020204020204" pitchFamily="34" charset="0"/>
              </a:rPr>
              <a:t> Privata</a:t>
            </a:r>
            <a:endParaRPr lang="en" sz="3000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s://lh6.googleusercontent.com/P735rhYrDjTUTPxANgQXIdbphpY7rH0DRH8jlczv1Ml3KDoqJ5-nt6x-L0EYqAqqTeKYUfOTDuG7YV5HgcXinXrUhOrJp_qBqlQkhw0OU8moHA9-P6EXhrq9yCfTk5unz25obnfqS-c">
            <a:extLst>
              <a:ext uri="{FF2B5EF4-FFF2-40B4-BE49-F238E27FC236}">
                <a16:creationId xmlns:a16="http://schemas.microsoft.com/office/drawing/2014/main" id="{BDCF0679-2A35-430C-8FBA-0FA93387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18" y="1427157"/>
            <a:ext cx="1667648" cy="166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ottotitolo 5">
            <a:extLst>
              <a:ext uri="{FF2B5EF4-FFF2-40B4-BE49-F238E27FC236}">
                <a16:creationId xmlns:a16="http://schemas.microsoft.com/office/drawing/2014/main" id="{102F7296-263F-40D5-9B9F-7D59E9FEB363}"/>
              </a:ext>
            </a:extLst>
          </p:cNvPr>
          <p:cNvSpPr txBox="1">
            <a:spLocks/>
          </p:cNvSpPr>
          <p:nvPr/>
        </p:nvSpPr>
        <p:spPr>
          <a:xfrm>
            <a:off x="123124" y="4426527"/>
            <a:ext cx="1442440" cy="4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200" i="1" dirty="0">
                <a:latin typeface="Corbel" panose="020B0503020204020204" pitchFamily="34" charset="0"/>
              </a:rPr>
              <a:t>Relatore</a:t>
            </a:r>
            <a:r>
              <a:rPr lang="it-IT" sz="1200" dirty="0">
                <a:latin typeface="Corbel" panose="020B0503020204020204" pitchFamily="34" charset="0"/>
              </a:rPr>
              <a:t>:</a:t>
            </a:r>
          </a:p>
          <a:p>
            <a:r>
              <a:rPr lang="it-IT" sz="1200" dirty="0">
                <a:latin typeface="Corbel" panose="020B0503020204020204" pitchFamily="34" charset="0"/>
              </a:rPr>
              <a:t>Prof. Luca </a:t>
            </a:r>
            <a:r>
              <a:rPr lang="it-IT" sz="1200" dirty="0" err="1">
                <a:latin typeface="Corbel" panose="020B0503020204020204" pitchFamily="34" charset="0"/>
              </a:rPr>
              <a:t>Spalazzi</a:t>
            </a:r>
            <a:endParaRPr lang="it-IT" sz="1200" dirty="0">
              <a:latin typeface="Corbel" panose="020B0503020204020204" pitchFamily="34" charset="0"/>
            </a:endParaRPr>
          </a:p>
        </p:txBody>
      </p:sp>
      <p:sp>
        <p:nvSpPr>
          <p:cNvPr id="14" name="Sottotitolo 5">
            <a:extLst>
              <a:ext uri="{FF2B5EF4-FFF2-40B4-BE49-F238E27FC236}">
                <a16:creationId xmlns:a16="http://schemas.microsoft.com/office/drawing/2014/main" id="{EFEF831C-237A-41B7-8245-F5C7E6328C7F}"/>
              </a:ext>
            </a:extLst>
          </p:cNvPr>
          <p:cNvSpPr txBox="1">
            <a:spLocks/>
          </p:cNvSpPr>
          <p:nvPr/>
        </p:nvSpPr>
        <p:spPr>
          <a:xfrm>
            <a:off x="61561" y="103910"/>
            <a:ext cx="6680405" cy="10339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2000" b="1" dirty="0">
                <a:solidFill>
                  <a:schemeClr val="bg1"/>
                </a:solidFill>
                <a:latin typeface="Corbel" panose="020B0503020204020204" pitchFamily="34" charset="0"/>
              </a:rPr>
              <a:t>Facoltà di Ingegneria</a:t>
            </a:r>
          </a:p>
          <a:p>
            <a:pPr algn="ctr"/>
            <a:r>
              <a:rPr lang="it-IT" sz="1800" dirty="0">
                <a:solidFill>
                  <a:schemeClr val="bg1"/>
                </a:solidFill>
                <a:latin typeface="Corbel" panose="020B0503020204020204" pitchFamily="34" charset="0"/>
              </a:rPr>
              <a:t>Corso di Laurea Magistrale in Ingegneria Informatica e dell’Automazione</a:t>
            </a:r>
          </a:p>
          <a:p>
            <a:endParaRPr lang="it-IT" sz="1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ttotitolo 5">
            <a:extLst>
              <a:ext uri="{FF2B5EF4-FFF2-40B4-BE49-F238E27FC236}">
                <a16:creationId xmlns:a16="http://schemas.microsoft.com/office/drawing/2014/main" id="{01F3DF7F-6057-4684-B445-878EFD4F88EA}"/>
              </a:ext>
            </a:extLst>
          </p:cNvPr>
          <p:cNvSpPr txBox="1">
            <a:spLocks/>
          </p:cNvSpPr>
          <p:nvPr/>
        </p:nvSpPr>
        <p:spPr>
          <a:xfrm>
            <a:off x="4814455" y="4426527"/>
            <a:ext cx="1893183" cy="4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it-IT" sz="1200" i="1" dirty="0">
                <a:latin typeface="Corbel" panose="020B0503020204020204" pitchFamily="34" charset="0"/>
              </a:rPr>
              <a:t>Tesi di laurea di</a:t>
            </a:r>
            <a:r>
              <a:rPr lang="it-IT" sz="1200" dirty="0">
                <a:latin typeface="Corbel" panose="020B0503020204020204" pitchFamily="34" charset="0"/>
              </a:rPr>
              <a:t>:</a:t>
            </a:r>
          </a:p>
          <a:p>
            <a:pPr algn="r"/>
            <a:r>
              <a:rPr lang="it-IT" sz="1200" dirty="0">
                <a:latin typeface="Corbel" panose="020B0503020204020204" pitchFamily="34" charset="0"/>
              </a:rPr>
              <a:t>Petrocco Claudio</a:t>
            </a:r>
          </a:p>
        </p:txBody>
      </p:sp>
      <p:sp>
        <p:nvSpPr>
          <p:cNvPr id="16" name="Sottotitolo 5">
            <a:extLst>
              <a:ext uri="{FF2B5EF4-FFF2-40B4-BE49-F238E27FC236}">
                <a16:creationId xmlns:a16="http://schemas.microsoft.com/office/drawing/2014/main" id="{7027CBA8-7FC5-4646-B26D-3EBF70CC0F80}"/>
              </a:ext>
            </a:extLst>
          </p:cNvPr>
          <p:cNvSpPr txBox="1">
            <a:spLocks/>
          </p:cNvSpPr>
          <p:nvPr/>
        </p:nvSpPr>
        <p:spPr>
          <a:xfrm>
            <a:off x="2707780" y="4426526"/>
            <a:ext cx="1442440" cy="450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200" i="1" dirty="0">
                <a:latin typeface="Corbel" panose="020B0503020204020204" pitchFamily="34" charset="0"/>
              </a:rPr>
              <a:t>Correlatore</a:t>
            </a:r>
            <a:r>
              <a:rPr lang="it-IT" sz="1200" dirty="0">
                <a:latin typeface="Corbel" panose="020B0503020204020204" pitchFamily="34" charset="0"/>
              </a:rPr>
              <a:t>:</a:t>
            </a:r>
          </a:p>
          <a:p>
            <a:r>
              <a:rPr lang="it-IT" sz="1200" dirty="0">
                <a:latin typeface="Corbel" panose="020B0503020204020204" pitchFamily="34" charset="0"/>
              </a:rPr>
              <a:t>Prof. Marco Baldi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F1F92-9AEF-4DAB-9316-7D910E8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7AAC36-9389-45F4-BDF3-34AE48828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D6E6240-9E39-42A5-9371-A8FDADEB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05" y="1140000"/>
            <a:ext cx="4436289" cy="3997281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C0D89E7B-2B99-4EAC-9C0B-D9080655C3C0}"/>
              </a:ext>
            </a:extLst>
          </p:cNvPr>
          <p:cNvSpPr/>
          <p:nvPr/>
        </p:nvSpPr>
        <p:spPr>
          <a:xfrm>
            <a:off x="1817124" y="1330860"/>
            <a:ext cx="1711106" cy="461726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FBB77FC-B92A-41B4-96A2-0FD43F45A4B0}"/>
              </a:ext>
            </a:extLst>
          </p:cNvPr>
          <p:cNvSpPr/>
          <p:nvPr/>
        </p:nvSpPr>
        <p:spPr>
          <a:xfrm>
            <a:off x="1602463" y="2280001"/>
            <a:ext cx="1557196" cy="363612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00F3AE3-26CE-445A-861F-F893EFAD871E}"/>
              </a:ext>
            </a:extLst>
          </p:cNvPr>
          <p:cNvSpPr/>
          <p:nvPr/>
        </p:nvSpPr>
        <p:spPr>
          <a:xfrm>
            <a:off x="3888464" y="2713831"/>
            <a:ext cx="1557196" cy="363612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DB269DC-1B1A-47F4-8B42-7231B9C962D5}"/>
              </a:ext>
            </a:extLst>
          </p:cNvPr>
          <p:cNvSpPr/>
          <p:nvPr/>
        </p:nvSpPr>
        <p:spPr>
          <a:xfrm>
            <a:off x="2743200" y="3874884"/>
            <a:ext cx="1665838" cy="1262398"/>
          </a:xfrm>
          <a:prstGeom prst="ellipse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58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B4C9A-8C98-48A0-A169-9F8DB5B5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9" y="5598"/>
            <a:ext cx="6057192" cy="1140000"/>
          </a:xfrm>
        </p:spPr>
        <p:txBody>
          <a:bodyPr/>
          <a:lstStyle/>
          <a:p>
            <a:r>
              <a:rPr lang="it-IT" dirty="0"/>
              <a:t>Scenario: prescrizione ed erogazione ricetta dematerializzata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6C9825C-D23C-4CC1-8578-C65D44B8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01" y="2571749"/>
            <a:ext cx="2236630" cy="10134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sz="1200" dirty="0"/>
              <a:t>Il medico crea la prescrizione del paziente e ne inserisce i dati nella </a:t>
            </a:r>
            <a:r>
              <a:rPr lang="it-IT" sz="1200" dirty="0" err="1"/>
              <a:t>blockchain</a:t>
            </a:r>
            <a:endParaRPr lang="it-IT" sz="1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060C1E-62BB-4EA4-B959-D0F50085E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11</a:t>
            </a:fld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CEAED11-5E6E-4033-B704-B6926A7B3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71" y="1362805"/>
            <a:ext cx="972229" cy="1208945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D147983-A892-487E-AB68-9D3C8176D6CC}"/>
              </a:ext>
            </a:extLst>
          </p:cNvPr>
          <p:cNvSpPr/>
          <p:nvPr/>
        </p:nvSpPr>
        <p:spPr>
          <a:xfrm rot="16200000">
            <a:off x="2362966" y="1648811"/>
            <a:ext cx="419725" cy="41972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99A21280-3C65-4BF2-9708-2C0D90B5DD05}"/>
              </a:ext>
            </a:extLst>
          </p:cNvPr>
          <p:cNvSpPr txBox="1">
            <a:spLocks/>
          </p:cNvSpPr>
          <p:nvPr/>
        </p:nvSpPr>
        <p:spPr>
          <a:xfrm>
            <a:off x="2596621" y="2571749"/>
            <a:ext cx="2236630" cy="10134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it-IT" sz="1200" dirty="0"/>
              <a:t>Il paziente riceve un promemoria con un identificativo della ricetta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9B3772B9-52F5-4798-BFBE-E35C3A3F8569}"/>
              </a:ext>
            </a:extLst>
          </p:cNvPr>
          <p:cNvSpPr/>
          <p:nvPr/>
        </p:nvSpPr>
        <p:spPr>
          <a:xfrm rot="16200000">
            <a:off x="4413526" y="1748399"/>
            <a:ext cx="419725" cy="41972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085E2BD-01FA-452E-9F0A-C195E8250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964" y="1462392"/>
            <a:ext cx="861110" cy="1109357"/>
          </a:xfrm>
          <a:prstGeom prst="rect">
            <a:avLst/>
          </a:prstGeom>
        </p:spPr>
      </p:pic>
      <p:sp>
        <p:nvSpPr>
          <p:cNvPr id="14" name="Segnaposto testo 5">
            <a:extLst>
              <a:ext uri="{FF2B5EF4-FFF2-40B4-BE49-F238E27FC236}">
                <a16:creationId xmlns:a16="http://schemas.microsoft.com/office/drawing/2014/main" id="{72C12276-3BED-4FE9-B3BA-DAE46F544E91}"/>
              </a:ext>
            </a:extLst>
          </p:cNvPr>
          <p:cNvSpPr txBox="1">
            <a:spLocks/>
          </p:cNvSpPr>
          <p:nvPr/>
        </p:nvSpPr>
        <p:spPr>
          <a:xfrm>
            <a:off x="4831512" y="2571750"/>
            <a:ext cx="2055570" cy="10134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it-IT" sz="1200" dirty="0"/>
              <a:t>Il farmacista che riceve il promemoria verifica la validità della ricetta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C4BD540-BFEF-4040-9521-3D6274FA6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489" y="1473781"/>
            <a:ext cx="862676" cy="1086577"/>
          </a:xfrm>
          <a:prstGeom prst="rect">
            <a:avLst/>
          </a:prstGeom>
        </p:spPr>
      </p:pic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45E38AFA-1321-4489-8E64-2CE56F547C5D}"/>
              </a:ext>
            </a:extLst>
          </p:cNvPr>
          <p:cNvSpPr txBox="1">
            <a:spLocks/>
          </p:cNvSpPr>
          <p:nvPr/>
        </p:nvSpPr>
        <p:spPr>
          <a:xfrm>
            <a:off x="502144" y="4275863"/>
            <a:ext cx="2055570" cy="867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it-IT" sz="1200" dirty="0"/>
              <a:t>Se la ricetta è valida viene erogata ed il suo stato viene aggiornato nella </a:t>
            </a:r>
            <a:r>
              <a:rPr lang="it-IT" sz="1200" dirty="0" err="1"/>
              <a:t>blockchain</a:t>
            </a:r>
            <a:endParaRPr lang="it-IT" sz="1200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12D58C5-55CA-443E-94C1-BF88B7914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913" y="3399441"/>
            <a:ext cx="68589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A8C0E-8B28-42BE-A926-F020D1CC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5803695" cy="1140000"/>
          </a:xfrm>
        </p:spPr>
        <p:txBody>
          <a:bodyPr/>
          <a:lstStyle/>
          <a:p>
            <a:r>
              <a:rPr lang="it-IT" dirty="0"/>
              <a:t>Ricetta bianca dematerializzata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BE4792-629D-445B-8131-6CF4ABCDCF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12</a:t>
            </a:fld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CA6E174-7250-4ADC-A47B-CB55D008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96" y="2535238"/>
            <a:ext cx="3497378" cy="2486189"/>
          </a:xfrm>
          <a:prstGeom prst="rect">
            <a:avLst/>
          </a:prstGeom>
        </p:spPr>
      </p:pic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ECB6D6D9-34E4-44FE-86DB-BDD49279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694986"/>
            <a:ext cx="5388341" cy="5464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600" dirty="0"/>
              <a:t>Equivalente digitale della ricetta bianca esistente.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600" dirty="0"/>
          </a:p>
          <a:p>
            <a:pPr marL="502907">
              <a:buNone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215EE17-9999-4FF5-8842-E7F2D45BB07B}"/>
              </a:ext>
            </a:extLst>
          </p:cNvPr>
          <p:cNvSpPr/>
          <p:nvPr/>
        </p:nvSpPr>
        <p:spPr>
          <a:xfrm>
            <a:off x="3055434" y="3147133"/>
            <a:ext cx="1665838" cy="126239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6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C3275-BEF5-4D55-A2A5-47B95D8C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9" y="5598"/>
            <a:ext cx="5106578" cy="1140000"/>
          </a:xfrm>
        </p:spPr>
        <p:txBody>
          <a:bodyPr/>
          <a:lstStyle/>
          <a:p>
            <a:r>
              <a:rPr lang="it-IT" dirty="0"/>
              <a:t>Prescrizione ricetta dematerializzata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28FE97-562A-43DB-A4BE-AF6B4257A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13</a:t>
            </a:fld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D65B6A-AA01-4226-B04A-A2BF65D2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44" y="1479034"/>
            <a:ext cx="6355856" cy="225099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DE562CE-681F-4D37-AB84-80DB18BEAF96}"/>
              </a:ext>
            </a:extLst>
          </p:cNvPr>
          <p:cNvSpPr/>
          <p:nvPr/>
        </p:nvSpPr>
        <p:spPr>
          <a:xfrm>
            <a:off x="705802" y="2319454"/>
            <a:ext cx="5862266" cy="79173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B366AE9-54F6-4536-8B61-0DA4F77AFFD0}"/>
              </a:ext>
            </a:extLst>
          </p:cNvPr>
          <p:cNvSpPr/>
          <p:nvPr/>
        </p:nvSpPr>
        <p:spPr>
          <a:xfrm>
            <a:off x="705802" y="1527718"/>
            <a:ext cx="5862266" cy="79173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0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7351C-3409-4BDD-B928-7BAFB9BC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4653905" cy="1140000"/>
          </a:xfrm>
        </p:spPr>
        <p:txBody>
          <a:bodyPr/>
          <a:lstStyle/>
          <a:p>
            <a:r>
              <a:rPr lang="it-IT" dirty="0"/>
              <a:t>Erogazione ricetta dematerializzata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BBB1EB-ADFE-4953-AC0F-FC4F75D99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14</a:t>
            </a:fld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704D16-3AB4-4F5D-97B5-8404C3AB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8" y="1544330"/>
            <a:ext cx="6224682" cy="329102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96553FF-3F36-4409-8206-910F8B5665E0}"/>
              </a:ext>
            </a:extLst>
          </p:cNvPr>
          <p:cNvSpPr/>
          <p:nvPr/>
        </p:nvSpPr>
        <p:spPr>
          <a:xfrm>
            <a:off x="633319" y="1706136"/>
            <a:ext cx="2567082" cy="207412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E39DB86-1457-4837-9E14-0D79811F03E5}"/>
              </a:ext>
            </a:extLst>
          </p:cNvPr>
          <p:cNvSpPr/>
          <p:nvPr/>
        </p:nvSpPr>
        <p:spPr>
          <a:xfrm>
            <a:off x="3745659" y="1706137"/>
            <a:ext cx="3011980" cy="13269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BF4A1E-5522-4A30-816F-6FB84AC1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819" y="1571101"/>
            <a:ext cx="1906239" cy="23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95E26-D492-4E0E-9E8E-310AADD9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5151845" cy="1140000"/>
          </a:xfrm>
        </p:spPr>
        <p:txBody>
          <a:bodyPr/>
          <a:lstStyle/>
          <a:p>
            <a:r>
              <a:rPr lang="it-IT" dirty="0"/>
              <a:t>Erogazione ricetta dematerializzata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985309-B42F-43C0-A45C-A294900DA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15</a:t>
            </a:fld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090A28-2DCB-4799-A14D-0C3D6942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8" y="1665962"/>
            <a:ext cx="6224626" cy="302469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EA212D5-C3BA-4FA6-BA52-6D756D131E57}"/>
              </a:ext>
            </a:extLst>
          </p:cNvPr>
          <p:cNvSpPr/>
          <p:nvPr/>
        </p:nvSpPr>
        <p:spPr>
          <a:xfrm>
            <a:off x="3745659" y="1706137"/>
            <a:ext cx="3011980" cy="132699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817CD1-D1F9-437A-AF0C-C3217C671BC1}"/>
              </a:ext>
            </a:extLst>
          </p:cNvPr>
          <p:cNvSpPr/>
          <p:nvPr/>
        </p:nvSpPr>
        <p:spPr>
          <a:xfrm>
            <a:off x="850059" y="3637910"/>
            <a:ext cx="2321509" cy="10527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C79DE2-CEA2-48B0-8440-30F779370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62250" y="1528593"/>
            <a:ext cx="1897125" cy="23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1317C-2E13-4E5D-972A-37569EF0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4617691" cy="1140000"/>
          </a:xfrm>
        </p:spPr>
        <p:txBody>
          <a:bodyPr/>
          <a:lstStyle/>
          <a:p>
            <a:r>
              <a:rPr lang="it-IT" dirty="0"/>
              <a:t>Erogazione ricetta dematerializzata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A012A9-DBBD-43C1-98C1-8F5157D212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16</a:t>
            </a:fld>
            <a:endParaRPr lang="en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92A875-F0C1-40CC-9924-6CDDBFEA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8" y="1797854"/>
            <a:ext cx="6224682" cy="2872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C5696A-FFE6-4DED-9AE5-32D2D4C33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1035309" y="1509887"/>
            <a:ext cx="1921358" cy="23511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C5230C0-9FB4-4A04-A21B-233F565A934B}"/>
              </a:ext>
            </a:extLst>
          </p:cNvPr>
          <p:cNvSpPr/>
          <p:nvPr/>
        </p:nvSpPr>
        <p:spPr>
          <a:xfrm>
            <a:off x="850059" y="3637910"/>
            <a:ext cx="2321509" cy="10527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DB2FF-D499-4200-9DB8-8A0DB302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33C8D4-A418-466B-B074-CFD091128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330859"/>
            <a:ext cx="5975711" cy="35951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400" dirty="0"/>
              <a:t>La scelta di una </a:t>
            </a:r>
            <a:r>
              <a:rPr lang="it-IT" sz="1400" dirty="0" err="1"/>
              <a:t>blockchain</a:t>
            </a:r>
            <a:r>
              <a:rPr lang="it-IT" sz="1400" dirty="0"/>
              <a:t> privata permette di avere un ulteriore livello di sicurezza.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400" dirty="0"/>
              <a:t>L’utilizzo della </a:t>
            </a:r>
            <a:r>
              <a:rPr lang="it-IT" sz="1400" dirty="0" err="1"/>
              <a:t>blockchain</a:t>
            </a:r>
            <a:r>
              <a:rPr lang="it-IT" sz="1400" dirty="0"/>
              <a:t> permette di avere un sistema dove le informazioni sono sempre disponibili ed estremamente affidabili nei suoi contenuti.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400" dirty="0"/>
              <a:t>Le </a:t>
            </a:r>
            <a:r>
              <a:rPr lang="it-IT" sz="1400" dirty="0" err="1"/>
              <a:t>blockchain</a:t>
            </a:r>
            <a:r>
              <a:rPr lang="it-IT" sz="1400" dirty="0"/>
              <a:t> private si adattano alla gestione di dati sensibili in cui sono presenti uno o più grandi attori.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1" dirty="0"/>
              <a:t>Sviluppi futuri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Esplorare le nuove possibilità offerte dalla tecnologia in continuo aggiornamento delle </a:t>
            </a:r>
            <a:r>
              <a:rPr lang="it-IT" sz="1400" dirty="0" err="1"/>
              <a:t>blockchain</a:t>
            </a:r>
            <a:r>
              <a:rPr lang="it-IT" sz="1400" dirty="0"/>
              <a:t> private.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Fornire il paziente di funzionalità per interagire con la </a:t>
            </a:r>
            <a:r>
              <a:rPr lang="it-IT" sz="1400" dirty="0" err="1"/>
              <a:t>blockchain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09115C-E0B0-47F7-95F0-C595DD348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17</a:t>
            </a:fld>
            <a:endParaRPr lang="e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843915" y="1787850"/>
            <a:ext cx="5170170" cy="783900"/>
          </a:xfrm>
          <a:prstGeom prst="rect">
            <a:avLst/>
          </a:prstGeom>
        </p:spPr>
        <p:txBody>
          <a:bodyPr wrap="square" lIns="68569" tIns="68569" rIns="68569" bIns="68569" anchor="b" anchorCtr="0">
            <a:noAutofit/>
          </a:bodyPr>
          <a:lstStyle/>
          <a:p>
            <a:pPr algn="ctr"/>
            <a:r>
              <a:rPr lang="it-IT" dirty="0"/>
              <a:t>Grazie per l’attenzione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4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2CEACA7-5DED-4565-ADF4-ABD59F68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4518103" cy="1140000"/>
          </a:xfrm>
        </p:spPr>
        <p:txBody>
          <a:bodyPr/>
          <a:lstStyle/>
          <a:p>
            <a:r>
              <a:rPr lang="it-IT" dirty="0"/>
              <a:t>La ricetta dematerializzata in Italia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1312859-550D-4FD4-9742-684A48F8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9" y="1312753"/>
            <a:ext cx="5921390" cy="9596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Elemento principale della sanità digitale.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Due tipologie di ricetta medica: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B6978-5106-4319-BCDD-3E42AC41A0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2</a:t>
            </a:fld>
            <a:endParaRPr lang="en">
              <a:solidFill>
                <a:srgbClr val="0DB7C4"/>
              </a:solidFill>
            </a:endParaRP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78CEF850-7ADC-4C62-B13F-F233BB4BAF32}"/>
              </a:ext>
            </a:extLst>
          </p:cNvPr>
          <p:cNvSpPr txBox="1">
            <a:spLocks/>
          </p:cNvSpPr>
          <p:nvPr/>
        </p:nvSpPr>
        <p:spPr>
          <a:xfrm>
            <a:off x="-56" y="0"/>
            <a:ext cx="502200" cy="11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2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F5BA1293-A027-4650-956C-CF50524D3DBD}"/>
              </a:ext>
            </a:extLst>
          </p:cNvPr>
          <p:cNvSpPr txBox="1">
            <a:spLocks/>
          </p:cNvSpPr>
          <p:nvPr/>
        </p:nvSpPr>
        <p:spPr>
          <a:xfrm>
            <a:off x="962760" y="2710713"/>
            <a:ext cx="1989396" cy="5054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Ricetta rossa</a:t>
            </a:r>
          </a:p>
        </p:txBody>
      </p:sp>
      <p:pic>
        <p:nvPicPr>
          <p:cNvPr id="9" name="Picture 5" descr="https://lh4.googleusercontent.com/Ky0owL-uXO5DXDTDqWDKXz9TbcPFBN9PYCYW0ci7_IWFFvcHQA4sDAmqvajeAPkjypfnzrWIS2pX1NGYydNpw5yaCKKH4Dnh95u2Qa6B_btedPYW1zVtq7ChWB4hXEnh15dpXVndW6U">
            <a:extLst>
              <a:ext uri="{FF2B5EF4-FFF2-40B4-BE49-F238E27FC236}">
                <a16:creationId xmlns:a16="http://schemas.microsoft.com/office/drawing/2014/main" id="{D69D15ED-B670-412C-89D1-6A72031F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07" y="3372413"/>
            <a:ext cx="1855049" cy="146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s://lh6.googleusercontent.com/T8E8yr2cWYhG0ZkGhu60vbjR2pmLXRQYD0dQryQQ9FvWqUgbssahPTS1t5QxxdzV94T0aLdDnQYHmFcmU0wQgVGwybrc252tOZFZ1Lq2_jeFScqDZGrrfT79JgKNdF5oHTgqT7lzPuk">
            <a:extLst>
              <a:ext uri="{FF2B5EF4-FFF2-40B4-BE49-F238E27FC236}">
                <a16:creationId xmlns:a16="http://schemas.microsoft.com/office/drawing/2014/main" id="{E566F0BE-EB3B-49EF-9925-E69F7CBC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21" y="3216199"/>
            <a:ext cx="1167897" cy="17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AA5D401F-FD4B-45E7-9405-AFE3AFBC1A75}"/>
              </a:ext>
            </a:extLst>
          </p:cNvPr>
          <p:cNvSpPr txBox="1">
            <a:spLocks/>
          </p:cNvSpPr>
          <p:nvPr/>
        </p:nvSpPr>
        <p:spPr>
          <a:xfrm>
            <a:off x="4565313" y="2710713"/>
            <a:ext cx="1989396" cy="5054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Ricetta bianca</a:t>
            </a:r>
          </a:p>
        </p:txBody>
      </p:sp>
    </p:spTree>
    <p:extLst>
      <p:ext uri="{BB962C8B-B14F-4D97-AF65-F5344CB8AC3E}">
        <p14:creationId xmlns:p14="http://schemas.microsoft.com/office/powerpoint/2010/main" val="35239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72A9E9E-D624-4B80-8D9C-45D1F900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498915"/>
            <a:ext cx="5500781" cy="21456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Proporre un approccio alla digitalizzazione e conservazione delle ricette bianche basato sull’utilizzo delle </a:t>
            </a:r>
            <a:r>
              <a:rPr lang="it-IT" dirty="0" err="1"/>
              <a:t>Blockchain</a:t>
            </a:r>
            <a:r>
              <a:rPr lang="it-IT" dirty="0"/>
              <a:t> private.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Realizzare uno strumento software per la gestione delle ricette bianche dematerializzate.</a:t>
            </a:r>
          </a:p>
          <a:p>
            <a:pPr marL="285750" lvl="5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76B6CC-40F3-4505-B641-37AA8450D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anchor="b"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3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05EA431-48E6-4C9D-BD53-4E6FF3BAC187}"/>
              </a:ext>
            </a:extLst>
          </p:cNvPr>
          <p:cNvSpPr txBox="1">
            <a:spLocks/>
          </p:cNvSpPr>
          <p:nvPr/>
        </p:nvSpPr>
        <p:spPr>
          <a:xfrm>
            <a:off x="633318" y="359763"/>
            <a:ext cx="4278117" cy="7709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it-IT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30634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e 35">
            <a:extLst>
              <a:ext uri="{FF2B5EF4-FFF2-40B4-BE49-F238E27FC236}">
                <a16:creationId xmlns:a16="http://schemas.microsoft.com/office/drawing/2014/main" id="{34E8A5F1-E66F-4BF9-981F-D7D1404C44D7}"/>
              </a:ext>
            </a:extLst>
          </p:cNvPr>
          <p:cNvSpPr/>
          <p:nvPr/>
        </p:nvSpPr>
        <p:spPr>
          <a:xfrm>
            <a:off x="3080077" y="2328981"/>
            <a:ext cx="1665838" cy="126239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8C3B50-3FB9-46CA-9A08-CA4C3991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5387235" cy="1006086"/>
          </a:xfrm>
        </p:spPr>
        <p:txBody>
          <a:bodyPr/>
          <a:lstStyle/>
          <a:p>
            <a:r>
              <a:rPr lang="it-IT" dirty="0"/>
              <a:t>Il sistema attuale e le criticità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5B9AEE-BF96-4366-B741-77871A2489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0E2198-E998-44ED-916D-20C9B9204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69" y="1140000"/>
            <a:ext cx="681320" cy="8472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DDD2CED-8214-47CC-AE6C-214DA8F60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467473" y="2511941"/>
            <a:ext cx="914400" cy="914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E9026AF-C0DE-4658-9A9F-59196F834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328" y="3934532"/>
            <a:ext cx="681320" cy="85815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9F42A7-A0DC-4DF6-B629-65B60174B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353" y="1140000"/>
            <a:ext cx="656586" cy="847206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1EB706C-B39D-4897-B0A7-5B600D982A1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2331939" y="1563603"/>
            <a:ext cx="1253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847B2F1-289C-4777-B782-A9F4735C73B5}"/>
              </a:ext>
            </a:extLst>
          </p:cNvPr>
          <p:cNvCxnSpPr>
            <a:cxnSpLocks/>
          </p:cNvCxnSpPr>
          <p:nvPr/>
        </p:nvCxnSpPr>
        <p:spPr>
          <a:xfrm>
            <a:off x="3797709" y="1987206"/>
            <a:ext cx="0" cy="5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7829A96-0F67-4803-95E5-9F8968679BB6}"/>
              </a:ext>
            </a:extLst>
          </p:cNvPr>
          <p:cNvCxnSpPr>
            <a:cxnSpLocks/>
          </p:cNvCxnSpPr>
          <p:nvPr/>
        </p:nvCxnSpPr>
        <p:spPr>
          <a:xfrm flipH="1">
            <a:off x="4079440" y="3462553"/>
            <a:ext cx="0" cy="5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683DDBF-AA91-4698-BD5B-E66E827A49B2}"/>
              </a:ext>
            </a:extLst>
          </p:cNvPr>
          <p:cNvCxnSpPr>
            <a:cxnSpLocks/>
          </p:cNvCxnSpPr>
          <p:nvPr/>
        </p:nvCxnSpPr>
        <p:spPr>
          <a:xfrm flipH="1" flipV="1">
            <a:off x="3783376" y="3426341"/>
            <a:ext cx="0" cy="5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C59965E-4F32-4003-A9E6-BCE6D43E6552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1619786" y="2371066"/>
            <a:ext cx="2376402" cy="1608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A2A2D81-3D2D-4426-9971-B5B15D785E60}"/>
              </a:ext>
            </a:extLst>
          </p:cNvPr>
          <p:cNvCxnSpPr>
            <a:cxnSpLocks/>
          </p:cNvCxnSpPr>
          <p:nvPr/>
        </p:nvCxnSpPr>
        <p:spPr>
          <a:xfrm flipH="1">
            <a:off x="2312332" y="1725056"/>
            <a:ext cx="1253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B7E7676-40CC-4C6F-9AD4-024363951374}"/>
              </a:ext>
            </a:extLst>
          </p:cNvPr>
          <p:cNvCxnSpPr>
            <a:cxnSpLocks/>
          </p:cNvCxnSpPr>
          <p:nvPr/>
        </p:nvCxnSpPr>
        <p:spPr>
          <a:xfrm flipV="1">
            <a:off x="4094959" y="1967599"/>
            <a:ext cx="0" cy="52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A50B1CF-EB57-48E9-8355-D86C9C7FE36D}"/>
              </a:ext>
            </a:extLst>
          </p:cNvPr>
          <p:cNvSpPr txBox="1"/>
          <p:nvPr/>
        </p:nvSpPr>
        <p:spPr>
          <a:xfrm>
            <a:off x="895570" y="142215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15665"/>
                </a:solidFill>
                <a:latin typeface="Source Sans Pro"/>
                <a:sym typeface="Source Sans Pro"/>
              </a:rPr>
              <a:t>Paziente</a:t>
            </a:r>
            <a:endParaRPr lang="it-IT" sz="11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F57231F-C7BF-41D3-926E-3BF21D0A7E36}"/>
              </a:ext>
            </a:extLst>
          </p:cNvPr>
          <p:cNvSpPr txBox="1"/>
          <p:nvPr/>
        </p:nvSpPr>
        <p:spPr>
          <a:xfrm>
            <a:off x="4381873" y="1516444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15665"/>
                </a:solidFill>
                <a:latin typeface="Source Sans Pro"/>
                <a:sym typeface="Source Sans Pro"/>
              </a:rPr>
              <a:t>Medico</a:t>
            </a:r>
            <a:endParaRPr lang="it-IT" sz="11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FE72983-D44F-4D3A-AC8B-737D81042074}"/>
              </a:ext>
            </a:extLst>
          </p:cNvPr>
          <p:cNvSpPr txBox="1"/>
          <p:nvPr/>
        </p:nvSpPr>
        <p:spPr>
          <a:xfrm>
            <a:off x="4456866" y="4209719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15665"/>
                </a:solidFill>
                <a:latin typeface="Source Sans Pro"/>
                <a:sym typeface="Source Sans Pro"/>
              </a:rPr>
              <a:t>Farmacista</a:t>
            </a:r>
            <a:endParaRPr lang="it-IT" sz="11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58FE331-E6D9-430A-A874-D14B05693BC9}"/>
              </a:ext>
            </a:extLst>
          </p:cNvPr>
          <p:cNvSpPr txBox="1"/>
          <p:nvPr/>
        </p:nvSpPr>
        <p:spPr>
          <a:xfrm>
            <a:off x="4680621" y="2795725"/>
            <a:ext cx="163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415665"/>
                </a:solidFill>
                <a:latin typeface="Source Sans Pro"/>
                <a:sym typeface="Source Sans Pro"/>
              </a:rPr>
              <a:t>Server Accoglienza Centrale (SAC)</a:t>
            </a:r>
          </a:p>
        </p:txBody>
      </p:sp>
    </p:spTree>
    <p:extLst>
      <p:ext uri="{BB962C8B-B14F-4D97-AF65-F5344CB8AC3E}">
        <p14:creationId xmlns:p14="http://schemas.microsoft.com/office/powerpoint/2010/main" val="11865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72A9E9E-D624-4B80-8D9C-45D1F900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280160"/>
            <a:ext cx="5500781" cy="364581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Garanzia di autenticità e validità delle ricette dematerializzate.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Integrità dei dati. 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Tracciabilità.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Affidabilità e tolleranza ai guasti del sistema.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Confidenzialità dei dati.</a:t>
            </a:r>
          </a:p>
          <a:p>
            <a:pPr marL="342900" lvl="5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76B6CC-40F3-4505-B641-37AA8450D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anchor="b"/>
          <a:lstStyle/>
          <a:p>
            <a:fld id="{00000000-1234-1234-1234-123412341234}" type="slidenum">
              <a:rPr lang="en" b="1" smtClean="0">
                <a:solidFill>
                  <a:schemeClr val="bg1"/>
                </a:solidFill>
              </a:rPr>
              <a:pPr/>
              <a:t>5</a:t>
            </a:fld>
            <a:endParaRPr lang="en" b="1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05EA431-48E6-4C9D-BD53-4E6FF3BAC187}"/>
              </a:ext>
            </a:extLst>
          </p:cNvPr>
          <p:cNvSpPr txBox="1">
            <a:spLocks/>
          </p:cNvSpPr>
          <p:nvPr/>
        </p:nvSpPr>
        <p:spPr>
          <a:xfrm>
            <a:off x="633318" y="359763"/>
            <a:ext cx="4278117" cy="7709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it-IT" dirty="0"/>
              <a:t>Requisiti software</a:t>
            </a:r>
          </a:p>
        </p:txBody>
      </p:sp>
    </p:spTree>
    <p:extLst>
      <p:ext uri="{BB962C8B-B14F-4D97-AF65-F5344CB8AC3E}">
        <p14:creationId xmlns:p14="http://schemas.microsoft.com/office/powerpoint/2010/main" val="9532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E579E0-FEE1-4981-BF0E-874A0DD7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4726333" cy="1140000"/>
          </a:xfrm>
        </p:spPr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private: caratteristiche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10A6AEE-93F7-4D19-8943-1BA3E146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665" y="1817485"/>
            <a:ext cx="2954432" cy="20517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Un database distribuito.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Resistente alle alterazioni.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Garantisce sicurezza e non ripudio.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Rete di nodi peer-to-peer.</a:t>
            </a:r>
          </a:p>
          <a:p>
            <a:pPr>
              <a:buNone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265589-A218-406D-94E7-D3839029C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6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BED3949-D287-4F1D-8E01-C7579632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0" y="1714501"/>
            <a:ext cx="2464905" cy="2679245"/>
          </a:xfrm>
          <a:prstGeom prst="rect">
            <a:avLst/>
          </a:prstGeom>
        </p:spPr>
      </p:pic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6410665D-8556-439C-93B8-FC0586B0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359319"/>
            <a:ext cx="3676132" cy="355182"/>
          </a:xfrm>
        </p:spPr>
        <p:txBody>
          <a:bodyPr/>
          <a:lstStyle/>
          <a:p>
            <a:pPr>
              <a:buNone/>
            </a:pPr>
            <a:r>
              <a:rPr lang="it-IT" sz="1400" dirty="0"/>
              <a:t>Proprietà comuni con le </a:t>
            </a:r>
            <a:r>
              <a:rPr lang="it-IT" sz="1400" dirty="0" err="1"/>
              <a:t>blockchain</a:t>
            </a:r>
            <a:r>
              <a:rPr lang="it-IT" sz="1400" dirty="0"/>
              <a:t> pubbliche:</a:t>
            </a:r>
          </a:p>
        </p:txBody>
      </p:sp>
    </p:spTree>
    <p:extLst>
      <p:ext uri="{BB962C8B-B14F-4D97-AF65-F5344CB8AC3E}">
        <p14:creationId xmlns:p14="http://schemas.microsoft.com/office/powerpoint/2010/main" val="80712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E579E0-FEE1-4981-BF0E-874A0DD7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4726333" cy="1140000"/>
          </a:xfrm>
        </p:spPr>
        <p:txBody>
          <a:bodyPr/>
          <a:lstStyle/>
          <a:p>
            <a:r>
              <a:rPr lang="it-IT" dirty="0" err="1"/>
              <a:t>Blockchain</a:t>
            </a:r>
            <a:r>
              <a:rPr lang="it-IT" dirty="0"/>
              <a:t> private: caratteristiche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10A6AEE-93F7-4D19-8943-1BA3E146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665" y="1805884"/>
            <a:ext cx="5317386" cy="205174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Presenza di un’autorità di supervisione.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Sistema di </a:t>
            </a:r>
            <a:r>
              <a:rPr lang="it-IT" sz="1400" dirty="0" err="1"/>
              <a:t>permissioning</a:t>
            </a:r>
            <a:r>
              <a:rPr lang="it-IT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Partecipanti noti.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Maggiore scalabilità.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/>
              <a:t>Meccanismo di consenso basato sulla votazione a maggioranza.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1400" dirty="0" err="1"/>
              <a:t>Fee</a:t>
            </a:r>
            <a:r>
              <a:rPr lang="it-IT" sz="1400" dirty="0"/>
              <a:t> per transazioni minime o nulle.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  <a:p>
            <a:pPr>
              <a:buNone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265589-A218-406D-94E7-D3839029C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7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6410665D-8556-439C-93B8-FC0586B0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347718"/>
            <a:ext cx="3784773" cy="355182"/>
          </a:xfrm>
        </p:spPr>
        <p:txBody>
          <a:bodyPr/>
          <a:lstStyle/>
          <a:p>
            <a:pPr>
              <a:buNone/>
            </a:pPr>
            <a:r>
              <a:rPr lang="it-IT" sz="1400" dirty="0"/>
              <a:t>Proprietà esclusive delle </a:t>
            </a:r>
            <a:r>
              <a:rPr lang="it-IT" sz="1400" dirty="0" err="1"/>
              <a:t>blockchain</a:t>
            </a:r>
            <a:r>
              <a:rPr lang="it-IT" sz="1400" dirty="0"/>
              <a:t> private: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96D5826-F5D5-46D9-BD6A-0821F6DAE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061" y="3196722"/>
            <a:ext cx="4598295" cy="17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8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E579E0-FEE1-4981-BF0E-874A0DD7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4327301" cy="1140000"/>
          </a:xfrm>
        </p:spPr>
        <p:txBody>
          <a:bodyPr/>
          <a:lstStyle/>
          <a:p>
            <a:r>
              <a:rPr lang="it-IT" dirty="0"/>
              <a:t>Trade-off </a:t>
            </a:r>
            <a:r>
              <a:rPr lang="it-IT" dirty="0" err="1"/>
              <a:t>Blockchain</a:t>
            </a:r>
            <a:r>
              <a:rPr lang="it-IT" dirty="0"/>
              <a:t> private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10A6AEE-93F7-4D19-8943-1BA3E146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042" y="1702119"/>
            <a:ext cx="5444639" cy="14773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/>
              <a:t>Maggiore confidenzialità.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/>
              <a:t>Adatta ad applicazioni </a:t>
            </a:r>
            <a:r>
              <a:rPr lang="it-IT" sz="1400" dirty="0" err="1"/>
              <a:t>enterprise</a:t>
            </a:r>
            <a:r>
              <a:rPr lang="it-IT" sz="1400" dirty="0"/>
              <a:t> e in presenza di dati sensibili.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 err="1"/>
              <a:t>Throughput</a:t>
            </a:r>
            <a:r>
              <a:rPr lang="it-IT" sz="1400" dirty="0"/>
              <a:t> delle transazioni processate maggiore rispetto alle </a:t>
            </a:r>
            <a:r>
              <a:rPr lang="it-IT" sz="1400" dirty="0" err="1"/>
              <a:t>blockchain</a:t>
            </a:r>
            <a:r>
              <a:rPr lang="it-IT" sz="1400" dirty="0"/>
              <a:t> pubbliche</a:t>
            </a:r>
            <a:r>
              <a:rPr lang="it-IT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1600" dirty="0"/>
          </a:p>
          <a:p>
            <a:pPr marL="285750" indent="-285750">
              <a:buFont typeface="Source Sans Pro" panose="020B0503030403020204" charset="0"/>
              <a:buChar char="×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16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265589-A218-406D-94E7-D3839029C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ABD4F64-33B8-4225-A510-74EEDCD8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041" y="3423606"/>
            <a:ext cx="5444640" cy="1532956"/>
          </a:xfrm>
        </p:spPr>
        <p:txBody>
          <a:bodyPr/>
          <a:lstStyle/>
          <a:p>
            <a:pPr marL="285750" lvl="1" indent="-285750">
              <a:buFont typeface="Source Sans Pro" panose="020B0503030403020204" charset="0"/>
              <a:buChar char="×"/>
            </a:pPr>
            <a:r>
              <a:rPr lang="it-IT" sz="1400" dirty="0"/>
              <a:t>Presenza di un’autorità di controllo.</a:t>
            </a:r>
          </a:p>
          <a:p>
            <a:pPr marL="285750" lvl="1" indent="-285750">
              <a:buFont typeface="Source Sans Pro" panose="020B0503030403020204" charset="0"/>
              <a:buChar char="×"/>
            </a:pPr>
            <a:endParaRPr lang="it-IT" sz="1400" dirty="0"/>
          </a:p>
          <a:p>
            <a:pPr marL="285750" lvl="1" indent="-285750">
              <a:buFont typeface="Source Sans Pro" panose="020B0503030403020204" charset="0"/>
              <a:buChar char="×"/>
            </a:pPr>
            <a:r>
              <a:rPr lang="it-IT" sz="1400" dirty="0"/>
              <a:t>Anonimità dei partecipanti.</a:t>
            </a:r>
          </a:p>
          <a:p>
            <a:pPr marL="285750" lvl="1" indent="-285750">
              <a:buFont typeface="Source Sans Pro" panose="020B0503030403020204" charset="0"/>
              <a:buChar char="×"/>
            </a:pPr>
            <a:endParaRPr lang="it-IT" sz="1400" dirty="0"/>
          </a:p>
          <a:p>
            <a:pPr marL="285750" lvl="1" indent="-285750">
              <a:buFont typeface="Source Sans Pro" panose="020B0503030403020204" charset="0"/>
              <a:buChar char="×"/>
            </a:pPr>
            <a:r>
              <a:rPr lang="it-IT" sz="1400" dirty="0"/>
              <a:t>Robustezza dei meccanismi di consenso.</a:t>
            </a:r>
          </a:p>
          <a:p>
            <a:pPr marL="285750" lvl="1" indent="-285750">
              <a:buFont typeface="Source Sans Pro" panose="020B0503030403020204" charset="0"/>
              <a:buChar char="×"/>
            </a:pPr>
            <a:endParaRPr lang="it-IT" sz="1400" dirty="0"/>
          </a:p>
          <a:p>
            <a:pPr marL="285750" lvl="1" indent="-285750">
              <a:buFont typeface="Source Sans Pro" panose="020B0503030403020204" charset="0"/>
              <a:buChar char="×"/>
            </a:pPr>
            <a:endParaRPr lang="it-IT" sz="1400" dirty="0"/>
          </a:p>
          <a:p>
            <a:pPr marL="285750" lvl="1" indent="-285750">
              <a:buFont typeface="Source Sans Pro" panose="020B0503030403020204" charset="0"/>
              <a:buChar char="×"/>
            </a:pPr>
            <a:endParaRPr lang="it-IT" sz="1400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it-IT" sz="1400" dirty="0"/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91B5D1A2-EF19-45B6-95D0-0BA5B91D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819" y="1351388"/>
            <a:ext cx="5759862" cy="421061"/>
          </a:xfrm>
        </p:spPr>
        <p:txBody>
          <a:bodyPr/>
          <a:lstStyle/>
          <a:p>
            <a:pPr>
              <a:buNone/>
            </a:pPr>
            <a:r>
              <a:rPr lang="it-IT" sz="1600" dirty="0"/>
              <a:t>Cosa guadagna: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2206C7BA-F942-40EA-8296-ACADEC5D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817" y="3074972"/>
            <a:ext cx="5685361" cy="421061"/>
          </a:xfrm>
        </p:spPr>
        <p:txBody>
          <a:bodyPr/>
          <a:lstStyle/>
          <a:p>
            <a:pPr>
              <a:buNone/>
            </a:pPr>
            <a:r>
              <a:rPr lang="it-IT" sz="1600" dirty="0"/>
              <a:t>Cosa sacrifica:</a:t>
            </a:r>
          </a:p>
        </p:txBody>
      </p:sp>
    </p:spTree>
    <p:extLst>
      <p:ext uri="{BB962C8B-B14F-4D97-AF65-F5344CB8AC3E}">
        <p14:creationId xmlns:p14="http://schemas.microsoft.com/office/powerpoint/2010/main" val="387178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06AB151-570B-4202-BDFA-B39342F1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8" y="5598"/>
            <a:ext cx="3931061" cy="1140000"/>
          </a:xfrm>
        </p:spPr>
        <p:txBody>
          <a:bodyPr/>
          <a:lstStyle/>
          <a:p>
            <a:br>
              <a:rPr lang="it-IT" sz="2800" dirty="0"/>
            </a:br>
            <a:r>
              <a:rPr lang="it-IT" sz="2800" dirty="0"/>
              <a:t>Quorum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6051503F-8876-4EFB-B3DB-265541E0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18" y="1538075"/>
            <a:ext cx="4337033" cy="33879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/>
              <a:t>Tecnologia per </a:t>
            </a:r>
            <a:r>
              <a:rPr lang="it-IT" sz="1600" dirty="0" err="1"/>
              <a:t>blockchain</a:t>
            </a:r>
            <a:r>
              <a:rPr lang="it-IT" sz="1600" dirty="0"/>
              <a:t> private </a:t>
            </a:r>
            <a:r>
              <a:rPr lang="it-IT" sz="1600" dirty="0" err="1"/>
              <a:t>enterprise-oriented</a:t>
            </a:r>
            <a:r>
              <a:rPr lang="it-IT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/>
              <a:t>Piattaforma per Smart </a:t>
            </a:r>
            <a:r>
              <a:rPr lang="it-IT" sz="1600" dirty="0" err="1"/>
              <a:t>Contract</a:t>
            </a:r>
            <a:r>
              <a:rPr lang="it-IT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/>
              <a:t>Supporta confidenzialità di contratti e transazioni.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/>
              <a:t>Gestione di permessi a livello di nodo.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/>
              <a:t>Gestione dei ruoli a livello di nodo.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/>
              <a:t>Meccanismo di consenso basato su voto.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600" dirty="0"/>
          </a:p>
          <a:p>
            <a:pPr marL="502907">
              <a:buNone/>
            </a:pPr>
            <a:endParaRPr lang="it-IT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4973F8-0E44-43E2-B58F-CDA5B767BD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9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0A36DA-F47F-4981-BF90-FFD46707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209" y="509231"/>
            <a:ext cx="100979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480</Words>
  <Application>Microsoft Office PowerPoint</Application>
  <PresentationFormat>Personalizzato</PresentationFormat>
  <Paragraphs>128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9" baseType="lpstr">
      <vt:lpstr>Corbel</vt:lpstr>
      <vt:lpstr>Times New Roman</vt:lpstr>
      <vt:lpstr>Calibri</vt:lpstr>
      <vt:lpstr>Calibri Light</vt:lpstr>
      <vt:lpstr>Source Sans Pro</vt:lpstr>
      <vt:lpstr>Wingdings</vt:lpstr>
      <vt:lpstr>Dosis</vt:lpstr>
      <vt:lpstr>Arial</vt:lpstr>
      <vt:lpstr>Cerimon template</vt:lpstr>
      <vt:lpstr>Tema di Office</vt:lpstr>
      <vt:lpstr>Gestione delle prescrizioni mediche dematerializzate utilizzando una Blockchain Privata</vt:lpstr>
      <vt:lpstr>La ricetta dematerializzata in Italia</vt:lpstr>
      <vt:lpstr>Presentazione standard di PowerPoint</vt:lpstr>
      <vt:lpstr>Il sistema attuale e le criticità</vt:lpstr>
      <vt:lpstr>Presentazione standard di PowerPoint</vt:lpstr>
      <vt:lpstr>Blockchain private: caratteristiche</vt:lpstr>
      <vt:lpstr>Blockchain private: caratteristiche</vt:lpstr>
      <vt:lpstr>Trade-off Blockchain private</vt:lpstr>
      <vt:lpstr> Quorum</vt:lpstr>
      <vt:lpstr>Implementazione</vt:lpstr>
      <vt:lpstr>Scenario: prescrizione ed erogazione ricetta dematerializzata</vt:lpstr>
      <vt:lpstr>Ricetta bianca dematerializzata</vt:lpstr>
      <vt:lpstr>Prescrizione ricetta dematerializzata</vt:lpstr>
      <vt:lpstr>Erogazione ricetta dematerializzata</vt:lpstr>
      <vt:lpstr>Erogazione ricetta dematerializzata</vt:lpstr>
      <vt:lpstr>Erogazione ricetta dematerializzata</vt:lpstr>
      <vt:lpstr>Conclusioni</vt:lpstr>
      <vt:lpstr>Grazie per l’attenzione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delle prescrizioni mediche dematerializzate utilizzando una Blockchain Privata</dc:title>
  <dc:creator>Claudio Petrocco</dc:creator>
  <cp:lastModifiedBy>Claudio Petrocco</cp:lastModifiedBy>
  <cp:revision>158</cp:revision>
  <dcterms:modified xsi:type="dcterms:W3CDTF">2018-01-09T12:24:39Z</dcterms:modified>
</cp:coreProperties>
</file>