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strictFirstAndLastChars="0" embedTrueTypeFonts="1" saveSubsetFonts="1"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Caveat"/>
      <p:regular r:id="rId25"/>
      <p:bold r:id="rId26"/>
    </p:embeddedFont>
    <p:embeddedFont>
      <p:font typeface="Pacifico"/>
      <p:regular r:id="rId27"/>
    </p:embeddedFont>
  </p:embeddedFontLst>
  <p:custDataLst>
    <p:tags r:id="rId18"/>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C1FjRQMoC5q/eeV+M1XeplR/i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tags" Target="tags/tag1.xml" /><Relationship Id="rId19" Type="http://schemas.openxmlformats.org/officeDocument/2006/relationships/font" Target="fonts/font1.fntdata" /><Relationship Id="rId2" Type="http://schemas.openxmlformats.org/officeDocument/2006/relationships/notesMaster" Target="notesMasters/notesMaster1.xml" /><Relationship Id="rId20" Type="http://schemas.openxmlformats.org/officeDocument/2006/relationships/font" Target="fonts/font2.fntdata" /><Relationship Id="rId21" Type="http://schemas.openxmlformats.org/officeDocument/2006/relationships/font" Target="fonts/font3.fntdata" /><Relationship Id="rId22" Type="http://schemas.openxmlformats.org/officeDocument/2006/relationships/font" Target="fonts/font4.fntdata" /><Relationship Id="rId23" Type="http://schemas.openxmlformats.org/officeDocument/2006/relationships/font" Target="fonts/font5.fntdata" /><Relationship Id="rId24" Type="http://schemas.openxmlformats.org/officeDocument/2006/relationships/font" Target="fonts/font6.fntdata" /><Relationship Id="rId25" Type="http://schemas.openxmlformats.org/officeDocument/2006/relationships/font" Target="fonts/font7.fntdata" /><Relationship Id="rId26" Type="http://schemas.openxmlformats.org/officeDocument/2006/relationships/font" Target="fonts/font8.fntdata" /><Relationship Id="rId27" Type="http://schemas.openxmlformats.org/officeDocument/2006/relationships/font" Target="fonts/font9.fntdata" /><Relationship Id="rId28" Type="http://schemas.openxmlformats.org/officeDocument/2006/relationships/presProps" Target="presProps.xml" /><Relationship Id="rId29" Type="http://customschemas.google.com/relationships/presentationmetadata" Target="metadata" /><Relationship Id="rId3" Type="http://schemas.openxmlformats.org/officeDocument/2006/relationships/slide" Target="slides/slide1.xml" /><Relationship Id="rId30" Type="http://schemas.openxmlformats.org/officeDocument/2006/relationships/viewProps" Target="viewProps.xml" /><Relationship Id="rId31" Type="http://schemas.openxmlformats.org/officeDocument/2006/relationships/theme" Target="theme/theme1.xml" /><Relationship Id="rId32"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2" name="Shape 2"/>
        <p:cNvGrpSpPr/>
        <p:nvPr/>
      </p:nvGrpSpPr>
      <p:grpSpPr>
        <a:xfrm>
          <a:off x="0" y="0"/>
          <a:ext cx="0" cy="0"/>
        </a:xfrm>
      </p:grpSpPr>
      <p:sp>
        <p:nvSpPr>
          <p:cNvPr id="3" name="Google Shape;3;n"/>
          <p:cNvSpPr/>
          <p:nvPr>
            <p:ph type="sldImg" idx="2"/>
          </p:nvPr>
        </p:nvSpPr>
        <p:spPr>
          <a:xfrm>
            <a:off x="381300" y="685800"/>
            <a:ext cx="6096075"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88" name="Shape 88"/>
        <p:cNvGrpSpPr/>
        <p:nvPr/>
      </p:nvGrpSpPr>
      <p:grpSpPr>
        <a:xfrm>
          <a:off x="0" y="0"/>
          <a:ext cx="0" cy="0"/>
        </a:xfrm>
      </p:grpSpPr>
      <p:sp>
        <p:nvSpPr>
          <p:cNvPr id="89" name="Google Shape;89;p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30" name="Shape 330"/>
        <p:cNvGrpSpPr/>
        <p:nvPr/>
      </p:nvGrpSpPr>
      <p:grpSpPr>
        <a:xfrm>
          <a:off x="0" y="0"/>
          <a:ext cx="0" cy="0"/>
        </a:xfrm>
      </p:grpSpPr>
      <p:sp>
        <p:nvSpPr>
          <p:cNvPr id="331" name="Google Shape;331;p10: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44" name="Shape 344"/>
        <p:cNvGrpSpPr/>
        <p:nvPr/>
      </p:nvGrpSpPr>
      <p:grpSpPr>
        <a:xfrm>
          <a:off x="0" y="0"/>
          <a:ext cx="0" cy="0"/>
        </a:xfrm>
      </p:grpSpPr>
      <p:sp>
        <p:nvSpPr>
          <p:cNvPr id="345" name="Google Shape;345;p11: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21" name="Shape 421"/>
        <p:cNvGrpSpPr/>
        <p:nvPr/>
      </p:nvGrpSpPr>
      <p:grpSpPr>
        <a:xfrm>
          <a:off x="0" y="0"/>
          <a:ext cx="0" cy="0"/>
        </a:xfrm>
      </p:grpSpPr>
      <p:sp>
        <p:nvSpPr>
          <p:cNvPr id="422" name="Google Shape;422;p1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29" name="Shape 429"/>
        <p:cNvGrpSpPr/>
        <p:nvPr/>
      </p:nvGrpSpPr>
      <p:grpSpPr>
        <a:xfrm>
          <a:off x="0" y="0"/>
          <a:ext cx="0" cy="0"/>
        </a:xfrm>
      </p:grpSpPr>
      <p:sp>
        <p:nvSpPr>
          <p:cNvPr id="430" name="Google Shape;430;p1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41" name="Shape 441"/>
        <p:cNvGrpSpPr/>
        <p:nvPr/>
      </p:nvGrpSpPr>
      <p:grpSpPr>
        <a:xfrm>
          <a:off x="0" y="0"/>
          <a:ext cx="0" cy="0"/>
        </a:xfrm>
      </p:grpSpPr>
      <p:sp>
        <p:nvSpPr>
          <p:cNvPr id="442" name="Google Shape;442;p1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453" name="Shape 453"/>
        <p:cNvGrpSpPr/>
        <p:nvPr/>
      </p:nvGrpSpPr>
      <p:grpSpPr>
        <a:xfrm>
          <a:off x="0" y="0"/>
          <a:ext cx="0" cy="0"/>
        </a:xfrm>
      </p:grpSpPr>
      <p:sp>
        <p:nvSpPr>
          <p:cNvPr id="454" name="Google Shape;454;p1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05" name="Shape 105"/>
        <p:cNvGrpSpPr/>
        <p:nvPr/>
      </p:nvGrpSpPr>
      <p:grpSpPr>
        <a:xfrm>
          <a:off x="0" y="0"/>
          <a:ext cx="0" cy="0"/>
        </a:xfrm>
      </p:grpSpPr>
      <p:sp>
        <p:nvSpPr>
          <p:cNvPr id="106" name="Google Shape;106;p2: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21" name="Shape 121"/>
        <p:cNvGrpSpPr/>
        <p:nvPr/>
      </p:nvGrpSpPr>
      <p:grpSpPr>
        <a:xfrm>
          <a:off x="0" y="0"/>
          <a:ext cx="0" cy="0"/>
        </a:xfrm>
      </p:grpSpPr>
      <p:sp>
        <p:nvSpPr>
          <p:cNvPr id="122" name="Google Shape;122;p3: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161" name="Shape 161"/>
        <p:cNvGrpSpPr/>
        <p:nvPr/>
      </p:nvGrpSpPr>
      <p:grpSpPr>
        <a:xfrm>
          <a:off x="0" y="0"/>
          <a:ext cx="0" cy="0"/>
        </a:xfrm>
      </p:grpSpPr>
      <p:sp>
        <p:nvSpPr>
          <p:cNvPr id="162" name="Google Shape;162;p4: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07" name="Shape 207"/>
        <p:cNvGrpSpPr/>
        <p:nvPr/>
      </p:nvGrpSpPr>
      <p:grpSpPr>
        <a:xfrm>
          <a:off x="0" y="0"/>
          <a:ext cx="0" cy="0"/>
        </a:xfrm>
      </p:grpSpPr>
      <p:sp>
        <p:nvSpPr>
          <p:cNvPr id="208" name="Google Shape;208;p5: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42" name="Shape 242"/>
        <p:cNvGrpSpPr/>
        <p:nvPr/>
      </p:nvGrpSpPr>
      <p:grpSpPr>
        <a:xfrm>
          <a:off x="0" y="0"/>
          <a:ext cx="0" cy="0"/>
        </a:xfrm>
      </p:grpSpPr>
      <p:sp>
        <p:nvSpPr>
          <p:cNvPr id="243" name="Google Shape;243;p6: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62" name="Shape 262"/>
        <p:cNvGrpSpPr/>
        <p:nvPr/>
      </p:nvGrpSpPr>
      <p:grpSpPr>
        <a:xfrm>
          <a:off x="0" y="0"/>
          <a:ext cx="0" cy="0"/>
        </a:xfrm>
      </p:grpSpPr>
      <p:sp>
        <p:nvSpPr>
          <p:cNvPr id="263" name="Google Shape;263;p7: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272" name="Shape 272"/>
        <p:cNvGrpSpPr/>
        <p:nvPr/>
      </p:nvGrpSpPr>
      <p:grpSpPr>
        <a:xfrm>
          <a:off x="0" y="0"/>
          <a:ext cx="0" cy="0"/>
        </a:xfrm>
      </p:grpSpPr>
      <p:sp>
        <p:nvSpPr>
          <p:cNvPr id="273" name="Google Shape;273;p8: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showMasterSp="0" showMasterPhAnim="0">
  <p:cSld>
    <p:spTree>
      <p:nvGrpSpPr>
        <p:cNvPr id="316" name="Shape 316"/>
        <p:cNvGrpSpPr/>
        <p:nvPr/>
      </p:nvGrpSpPr>
      <p:grpSpPr>
        <a:xfrm>
          <a:off x="0" y="0"/>
          <a:ext cx="0" cy="0"/>
        </a:xfrm>
      </p:grpSpPr>
      <p:sp>
        <p:nvSpPr>
          <p:cNvPr id="317" name="Google Shape;317;p9:notes"/>
          <p:cNvSpPr/>
          <p:nvPr>
            <p:ph type="sldImg" idx="2"/>
          </p:nvPr>
        </p:nvSpPr>
        <p:spPr>
          <a:xfrm>
            <a:off x="381300" y="685800"/>
            <a:ext cx="6096000" cy="3429000"/>
          </a:xfrm>
          <a:custGeom>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1.jpeg" /><Relationship Id="rId2"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Title and body" type="tx">
  <p:cSld name="TITLE_AND_BODY">
    <p:spTree>
      <p:nvGrpSpPr>
        <p:cNvPr id="9" name="Shape 9"/>
        <p:cNvGrpSpPr/>
        <p:nvPr/>
      </p:nvGrpSpPr>
      <p:grpSpPr>
        <a:xfrm>
          <a:off x="0" y="0"/>
          <a:ext cx="0" cy="0"/>
        </a:xfrm>
      </p:grpSpPr>
      <p:cxnSp>
        <p:nvCxnSpPr>
          <p:cNvPr id="10" name="Google Shape;10;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17"/>
          <p:cNvSpPr txBox="1"/>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ct val="0"/>
              </a:spcBef>
              <a:spcAft>
                <a:spcPct val="0"/>
              </a:spcAft>
              <a:buSzPts val="3000"/>
              <a:buNone/>
              <a:defRPr/>
            </a:lvl1pPr>
            <a:lvl2pPr lvl="1" algn="l">
              <a:lnSpc>
                <a:spcPct val="100000"/>
              </a:lnSpc>
              <a:spcBef>
                <a:spcPct val="0"/>
              </a:spcBef>
              <a:spcAft>
                <a:spcPct val="0"/>
              </a:spcAft>
              <a:buSzPts val="3000"/>
              <a:buNone/>
              <a:defRPr/>
            </a:lvl2pPr>
            <a:lvl3pPr lvl="2" algn="l">
              <a:lnSpc>
                <a:spcPct val="100000"/>
              </a:lnSpc>
              <a:spcBef>
                <a:spcPct val="0"/>
              </a:spcBef>
              <a:spcAft>
                <a:spcPct val="0"/>
              </a:spcAft>
              <a:buSzPts val="3000"/>
              <a:buNone/>
              <a:defRPr/>
            </a:lvl3pPr>
            <a:lvl4pPr lvl="3" algn="l">
              <a:lnSpc>
                <a:spcPct val="100000"/>
              </a:lnSpc>
              <a:spcBef>
                <a:spcPct val="0"/>
              </a:spcBef>
              <a:spcAft>
                <a:spcPct val="0"/>
              </a:spcAft>
              <a:buSzPts val="3000"/>
              <a:buNone/>
              <a:defRPr/>
            </a:lvl4pPr>
            <a:lvl5pPr lvl="4" algn="l">
              <a:lnSpc>
                <a:spcPct val="100000"/>
              </a:lnSpc>
              <a:spcBef>
                <a:spcPct val="0"/>
              </a:spcBef>
              <a:spcAft>
                <a:spcPct val="0"/>
              </a:spcAft>
              <a:buSzPts val="3000"/>
              <a:buNone/>
              <a:defRPr/>
            </a:lvl5pPr>
            <a:lvl6pPr lvl="5" algn="l">
              <a:lnSpc>
                <a:spcPct val="100000"/>
              </a:lnSpc>
              <a:spcBef>
                <a:spcPct val="0"/>
              </a:spcBef>
              <a:spcAft>
                <a:spcPct val="0"/>
              </a:spcAft>
              <a:buSzPts val="3000"/>
              <a:buNone/>
              <a:defRPr/>
            </a:lvl6pPr>
            <a:lvl7pPr lvl="6" algn="l">
              <a:lnSpc>
                <a:spcPct val="100000"/>
              </a:lnSpc>
              <a:spcBef>
                <a:spcPct val="0"/>
              </a:spcBef>
              <a:spcAft>
                <a:spcPct val="0"/>
              </a:spcAft>
              <a:buSzPts val="3000"/>
              <a:buNone/>
              <a:defRPr/>
            </a:lvl7pPr>
            <a:lvl8pPr lvl="7" algn="l">
              <a:lnSpc>
                <a:spcPct val="100000"/>
              </a:lnSpc>
              <a:spcBef>
                <a:spcPct val="0"/>
              </a:spcBef>
              <a:spcAft>
                <a:spcPct val="0"/>
              </a:spcAft>
              <a:buSzPts val="3000"/>
              <a:buNone/>
              <a:defRPr/>
            </a:lvl8pPr>
            <a:lvl9pPr lvl="8" algn="l">
              <a:lnSpc>
                <a:spcPct val="100000"/>
              </a:lnSpc>
              <a:spcBef>
                <a:spcPct val="0"/>
              </a:spcBef>
              <a:spcAft>
                <a:spcPct val="0"/>
              </a:spcAft>
              <a:buSzPts val="3000"/>
              <a:buNone/>
              <a:defRPr/>
            </a:lvl9pPr>
          </a:lstStyle>
          <a:p/>
        </p:txBody>
      </p:sp>
      <p:sp>
        <p:nvSpPr>
          <p:cNvPr id="12" name="Google Shape;12;p17"/>
          <p:cNvSpPr txBox="1"/>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ct val="0"/>
              </a:spcBef>
              <a:spcAft>
                <a:spcPct val="0"/>
              </a:spcAft>
              <a:buSzPts val="1800"/>
              <a:buChar char="●"/>
              <a:defRPr/>
            </a:lvl1pPr>
            <a:lvl2pPr marL="914400" lvl="1" indent="-317500" algn="l">
              <a:lnSpc>
                <a:spcPct val="115000"/>
              </a:lnSpc>
              <a:spcBef>
                <a:spcPct val="0"/>
              </a:spcBef>
              <a:spcAft>
                <a:spcPct val="0"/>
              </a:spcAft>
              <a:buSzPts val="1400"/>
              <a:buChar char="○"/>
              <a:defRPr/>
            </a:lvl2pPr>
            <a:lvl3pPr marL="1371600" lvl="2" indent="-317500" algn="l">
              <a:lnSpc>
                <a:spcPct val="115000"/>
              </a:lnSpc>
              <a:spcBef>
                <a:spcPct val="0"/>
              </a:spcBef>
              <a:spcAft>
                <a:spcPct val="0"/>
              </a:spcAft>
              <a:buSzPts val="1400"/>
              <a:buChar char="■"/>
              <a:defRPr/>
            </a:lvl3pPr>
            <a:lvl4pPr marL="1828800" lvl="3" indent="-317500" algn="l">
              <a:lnSpc>
                <a:spcPct val="115000"/>
              </a:lnSpc>
              <a:spcBef>
                <a:spcPct val="0"/>
              </a:spcBef>
              <a:spcAft>
                <a:spcPct val="0"/>
              </a:spcAft>
              <a:buSzPts val="1400"/>
              <a:buChar char="●"/>
              <a:defRPr/>
            </a:lvl4pPr>
            <a:lvl5pPr marL="2286000" lvl="4" indent="-317500" algn="l">
              <a:lnSpc>
                <a:spcPct val="115000"/>
              </a:lnSpc>
              <a:spcBef>
                <a:spcPct val="0"/>
              </a:spcBef>
              <a:spcAft>
                <a:spcPct val="0"/>
              </a:spcAft>
              <a:buSzPts val="1400"/>
              <a:buChar char="○"/>
              <a:defRPr/>
            </a:lvl5pPr>
            <a:lvl6pPr marL="2743200" lvl="5" indent="-317500" algn="l">
              <a:lnSpc>
                <a:spcPct val="115000"/>
              </a:lnSpc>
              <a:spcBef>
                <a:spcPct val="0"/>
              </a:spcBef>
              <a:spcAft>
                <a:spcPct val="0"/>
              </a:spcAft>
              <a:buSzPts val="1400"/>
              <a:buChar char="■"/>
              <a:defRPr/>
            </a:lvl6pPr>
            <a:lvl7pPr marL="3200400" lvl="6" indent="-317500" algn="l">
              <a:lnSpc>
                <a:spcPct val="115000"/>
              </a:lnSpc>
              <a:spcBef>
                <a:spcPct val="0"/>
              </a:spcBef>
              <a:spcAft>
                <a:spcPct val="0"/>
              </a:spcAft>
              <a:buSzPts val="1400"/>
              <a:buChar char="●"/>
              <a:defRPr/>
            </a:lvl7pPr>
            <a:lvl8pPr marL="3657600" lvl="7" indent="-317500" algn="l">
              <a:lnSpc>
                <a:spcPct val="115000"/>
              </a:lnSpc>
              <a:spcBef>
                <a:spcPct val="0"/>
              </a:spcBef>
              <a:spcAft>
                <a:spcPct val="0"/>
              </a:spcAft>
              <a:buSzPts val="1400"/>
              <a:buChar char="○"/>
              <a:defRPr/>
            </a:lvl8pPr>
            <a:lvl9pPr marL="4114800" lvl="8" indent="-317500" algn="l">
              <a:lnSpc>
                <a:spcPct val="115000"/>
              </a:lnSpc>
              <a:spcBef>
                <a:spcPct val="0"/>
              </a:spcBef>
              <a:spcAft>
                <a:spcPct val="0"/>
              </a:spcAft>
              <a:buSzPts val="1400"/>
              <a:buChar char="■"/>
              <a:defRPr/>
            </a:lvl9pPr>
          </a:lstStyle>
          <a:p/>
        </p:txBody>
      </p:sp>
      <p:sp>
        <p:nvSpPr>
          <p:cNvPr id="13" name="Google Shape;13;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Agenda Layout">
  <p:cSld name="Agenda Layout">
    <p:bg>
      <p:bgPr>
        <a:blipFill>
          <a:blip r:embed="rId1">
            <a:alphaModFix/>
          </a:blip>
          <a:stretch>
            <a:fillRect/>
          </a:stretch>
        </a:blipFill>
      </p:bgPr>
    </p:bg>
    <p:spTree>
      <p:nvGrpSpPr>
        <p:cNvPr id="14" name="Shape 14"/>
        <p:cNvGrpSpPr/>
        <p:nvPr/>
      </p:nvGrpSpPr>
      <p:grpSpPr>
        <a:xfrm>
          <a:off x="0" y="0"/>
          <a:ext cx="0" cy="0"/>
        </a:xfrm>
      </p:grpSpPr>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matchingName="Blank" type="blank">
  <p:cSld name="BLANK">
    <p:spTree>
      <p:nvGrpSpPr>
        <p:cNvPr id="15" name="Shape 15"/>
        <p:cNvGrpSpPr/>
        <p:nvPr/>
      </p:nvGrpSpPr>
      <p:grpSpPr>
        <a:xfrm>
          <a:off x="0" y="0"/>
          <a:ext cx="0" cy="0"/>
        </a:xfrm>
      </p:grpSpPr>
      <p:sp>
        <p:nvSpPr>
          <p:cNvPr id="16" name="Google Shape;16;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0</a:t>
            </a:fld>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lt1"/>
        </a:solidFill>
      </p:bgPr>
    </p:bg>
    <p:spTree>
      <p:nvGrpSpPr>
        <p:cNvPr id="5" name="Shape 5"/>
        <p:cNvGrpSpPr/>
        <p:nvPr/>
      </p:nvGrpSpPr>
      <p:grpSpPr>
        <a:xfrm>
          <a:off x="0" y="0"/>
          <a:ext cx="0" cy="0"/>
        </a:xfrm>
      </p:grpSpPr>
      <p:sp>
        <p:nvSpPr>
          <p:cNvPr id="6" name="Google Shape;6;p16"/>
          <p:cNvSpPr txBox="1"/>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ct val="0"/>
              </a:spcBef>
              <a:spcAft>
                <a:spcPct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p:txBody>
      </p:sp>
      <p:sp>
        <p:nvSpPr>
          <p:cNvPr id="7" name="Google Shape;7;p16"/>
          <p:cNvSpPr txBox="1"/>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ct val="0"/>
              </a:spcBef>
              <a:spcAft>
                <a:spcPct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ct val="0"/>
              </a:spcBef>
              <a:spcAft>
                <a:spcPct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p:txBody>
      </p:sp>
      <p:sp>
        <p:nvSpPr>
          <p:cNvPr id="8" name="Google Shape;8;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ct val="0"/>
              </a:spcBef>
              <a:spcAft>
                <a:spcPct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ct val="0"/>
              </a:spcBef>
              <a:spcAft>
                <a:spcPct val="0"/>
              </a:spcAft>
              <a:buNone/>
            </a:pPr>
            <a:fld id="{00000000-1234-1234-1234-123412341234}" type="slidenum">
              <a:rPr lang="en"/>
              <a:t>0</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timing/>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 Id="rId7" Type="http://schemas.openxmlformats.org/officeDocument/2006/relationships/image" Target="../media/image6.png" /><Relationship Id="rId8" Type="http://schemas.openxmlformats.org/officeDocument/2006/relationships/image" Target="../media/image7.png" /><Relationship Id="rId9" Type="http://schemas.openxmlformats.org/officeDocument/2006/relationships/image" Target="../media/image8.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 Id="rId3" Type="http://schemas.openxmlformats.org/officeDocument/2006/relationships/image" Target="../media/image20.jpeg" /><Relationship Id="rId4" Type="http://schemas.openxmlformats.org/officeDocument/2006/relationships/image" Target="../media/image21.jpeg" /><Relationship Id="rId5" Type="http://schemas.openxmlformats.org/officeDocument/2006/relationships/image" Target="../media/image22.jpeg" /><Relationship Id="rId6" Type="http://schemas.openxmlformats.org/officeDocument/2006/relationships/image" Target="../media/image2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26.png" /><Relationship Id="rId2" Type="http://schemas.openxmlformats.org/officeDocument/2006/relationships/notesSlide" Target="../notesSlides/notesSlide11.xml" /><Relationship Id="rId3" Type="http://schemas.openxmlformats.org/officeDocument/2006/relationships/image" Target="../media/image11.png" /><Relationship Id="rId4" Type="http://schemas.openxmlformats.org/officeDocument/2006/relationships/image" Target="../media/image13.png" /><Relationship Id="rId5" Type="http://schemas.openxmlformats.org/officeDocument/2006/relationships/image" Target="../media/image14.png" /><Relationship Id="rId6" Type="http://schemas.openxmlformats.org/officeDocument/2006/relationships/image" Target="../media/image15.png" /><Relationship Id="rId7" Type="http://schemas.openxmlformats.org/officeDocument/2006/relationships/image" Target="../media/image24.png" /><Relationship Id="rId8" Type="http://schemas.openxmlformats.org/officeDocument/2006/relationships/image" Target="../media/image25.png" /><Relationship Id="rId9" Type="http://schemas.openxmlformats.org/officeDocument/2006/relationships/image" Target="../media/image12.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 Id="rId3" Type="http://schemas.openxmlformats.org/officeDocument/2006/relationships/image" Target="../media/image27.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 Id="rId3" Type="http://schemas.openxmlformats.org/officeDocument/2006/relationships/image" Target="../media/image28.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openxmlformats.org/officeDocument/2006/relationships/image" Target="../media/image9.png" /><Relationship Id="rId4" Type="http://schemas.openxmlformats.org/officeDocument/2006/relationships/image" Target="../media/image10.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3.png" /><Relationship Id="rId6" Type="http://schemas.openxmlformats.org/officeDocument/2006/relationships/image" Target="../media/image14.png" /><Relationship Id="rId7" Type="http://schemas.openxmlformats.org/officeDocument/2006/relationships/image" Target="../media/image15.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9.xml" /><Relationship Id="rId3" Type="http://schemas.openxmlformats.org/officeDocument/2006/relationships/image" Target="../media/image16.jpeg" /><Relationship Id="rId4" Type="http://schemas.openxmlformats.org/officeDocument/2006/relationships/image" Target="../media/image17.jpeg" /><Relationship Id="rId5" Type="http://schemas.openxmlformats.org/officeDocument/2006/relationships/image" Target="../media/image18.jpeg" /><Relationship Id="rId6" Type="http://schemas.openxmlformats.org/officeDocument/2006/relationships/image" Target="../media/image19.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dk1"/>
        </a:solidFill>
      </p:bgPr>
    </p:bg>
    <p:spTree>
      <p:nvGrpSpPr>
        <p:cNvPr id="91" name="Shape 91"/>
        <p:cNvGrpSpPr/>
        <p:nvPr/>
      </p:nvGrpSpPr>
      <p:grpSpPr>
        <a:xfrm>
          <a:off x="0" y="0"/>
          <a:ext cx="0" cy="0"/>
        </a:xfrm>
      </p:grpSpPr>
      <p:pic>
        <p:nvPicPr>
          <p:cNvPr id="92" name="Google Shape;92;p1"/>
          <p:cNvPicPr preferRelativeResize="0"/>
          <p:nvPr/>
        </p:nvPicPr>
        <p:blipFill>
          <a:blip r:embed="rId3">
            <a:alphaModFix/>
          </a:blip>
          <a:stretch>
            <a:fillRect/>
          </a:stretch>
        </p:blipFill>
        <p:spPr>
          <a:xfrm>
            <a:off x="2307375" y="-779075"/>
            <a:ext cx="4529249" cy="4529249"/>
          </a:xfrm>
          <a:prstGeom prst="rect">
            <a:avLst/>
          </a:prstGeom>
          <a:noFill/>
          <a:ln>
            <a:noFill/>
          </a:ln>
        </p:spPr>
      </p:pic>
      <p:grpSp>
        <p:nvGrpSpPr>
          <p:cNvPr id="93" name="Google Shape;93;p1"/>
          <p:cNvGrpSpPr/>
          <p:nvPr/>
        </p:nvGrpSpPr>
        <p:grpSpPr>
          <a:xfrm>
            <a:off x="-50" y="3546240"/>
            <a:ext cx="9144111" cy="1597254"/>
            <a:chOff x="-1" y="3417122"/>
            <a:chExt cx="12192148" cy="2080571"/>
          </a:xfrm>
        </p:grpSpPr>
        <p:sp>
          <p:nvSpPr>
            <p:cNvPr id="94" name="Google Shape;94;p1"/>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5" name="Google Shape;95;p1"/>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6" name="Google Shape;96;p1"/>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97" name="Google Shape;97;p1"/>
          <p:cNvSpPr txBox="1"/>
          <p:nvPr/>
        </p:nvSpPr>
        <p:spPr>
          <a:xfrm>
            <a:off x="0" y="3607500"/>
            <a:ext cx="9144000" cy="1536000"/>
          </a:xfrm>
          <a:prstGeom prst="rect">
            <a:avLst/>
          </a:prstGeom>
          <a:noFill/>
          <a:ln>
            <a:noFill/>
          </a:ln>
          <a:effectLst>
            <a:outerShdw blurRad="57150" dist="19050" dir="5400000" algn="bl" rotWithShape="0">
              <a:srgbClr val="000000">
                <a:alpha val="0"/>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5200"/>
              <a:buFont typeface="Arial"/>
              <a:buNone/>
            </a:pPr>
            <a:r>
              <a:rPr lang="en" sz="5200" b="0" i="0" u="none" strike="noStrike" cap="none">
                <a:solidFill>
                  <a:srgbClr val="3F3F3F"/>
                </a:solidFill>
                <a:latin typeface="Impact"/>
                <a:ea typeface="Impact"/>
                <a:cs typeface="Impact"/>
                <a:sym typeface="Impact"/>
              </a:rPr>
              <a:t>ENERGY REVOLUTION 2040</a:t>
            </a:r>
            <a:endParaRPr sz="5200" b="0" i="0" u="none" strike="noStrike" cap="none">
              <a:solidFill>
                <a:srgbClr val="3F3F3F"/>
              </a:solidFill>
              <a:latin typeface="Impact"/>
              <a:ea typeface="Impact"/>
              <a:cs typeface="Impact"/>
              <a:sym typeface="Impact"/>
            </a:endParaRPr>
          </a:p>
        </p:txBody>
      </p:sp>
      <p:pic>
        <p:nvPicPr>
          <p:cNvPr id="98" name="Google Shape;98;p1"/>
          <p:cNvPicPr preferRelativeResize="0"/>
          <p:nvPr/>
        </p:nvPicPr>
        <p:blipFill>
          <a:blip r:embed="rId4">
            <a:alphaModFix/>
          </a:blip>
          <a:stretch>
            <a:fillRect/>
          </a:stretch>
        </p:blipFill>
        <p:spPr>
          <a:xfrm rot="-2085092">
            <a:off x="1375484" y="-83588"/>
            <a:ext cx="1343107" cy="1498428"/>
          </a:xfrm>
          <a:prstGeom prst="rect">
            <a:avLst/>
          </a:prstGeom>
          <a:noFill/>
          <a:ln>
            <a:noFill/>
          </a:ln>
        </p:spPr>
      </p:pic>
      <p:pic>
        <p:nvPicPr>
          <p:cNvPr id="99" name="Google Shape;99;p1"/>
          <p:cNvPicPr preferRelativeResize="0"/>
          <p:nvPr/>
        </p:nvPicPr>
        <p:blipFill>
          <a:blip r:embed="rId5">
            <a:alphaModFix/>
          </a:blip>
          <a:stretch>
            <a:fillRect/>
          </a:stretch>
        </p:blipFill>
        <p:spPr>
          <a:xfrm>
            <a:off x="639318" y="1492324"/>
            <a:ext cx="1385775" cy="1385775"/>
          </a:xfrm>
          <a:prstGeom prst="rect">
            <a:avLst/>
          </a:prstGeom>
          <a:noFill/>
          <a:ln>
            <a:noFill/>
          </a:ln>
        </p:spPr>
      </p:pic>
      <p:pic>
        <p:nvPicPr>
          <p:cNvPr id="100" name="Google Shape;100;p1"/>
          <p:cNvPicPr preferRelativeResize="0"/>
          <p:nvPr/>
        </p:nvPicPr>
        <p:blipFill>
          <a:blip r:embed="rId6">
            <a:alphaModFix/>
          </a:blip>
          <a:stretch>
            <a:fillRect/>
          </a:stretch>
        </p:blipFill>
        <p:spPr>
          <a:xfrm>
            <a:off x="1792775" y="1984225"/>
            <a:ext cx="1597250" cy="1597250"/>
          </a:xfrm>
          <a:prstGeom prst="rect">
            <a:avLst/>
          </a:prstGeom>
          <a:noFill/>
          <a:ln>
            <a:noFill/>
          </a:ln>
        </p:spPr>
      </p:pic>
      <p:pic>
        <p:nvPicPr>
          <p:cNvPr id="101" name="Google Shape;101;p1"/>
          <p:cNvPicPr preferRelativeResize="0"/>
          <p:nvPr/>
        </p:nvPicPr>
        <p:blipFill>
          <a:blip r:embed="rId7">
            <a:alphaModFix/>
          </a:blip>
          <a:stretch>
            <a:fillRect/>
          </a:stretch>
        </p:blipFill>
        <p:spPr>
          <a:xfrm rot="1868098">
            <a:off x="6557759" y="9267"/>
            <a:ext cx="1628775" cy="1400175"/>
          </a:xfrm>
          <a:prstGeom prst="rect">
            <a:avLst/>
          </a:prstGeom>
          <a:noFill/>
          <a:ln>
            <a:noFill/>
          </a:ln>
        </p:spPr>
      </p:pic>
      <p:pic>
        <p:nvPicPr>
          <p:cNvPr id="102" name="Google Shape;102;p1"/>
          <p:cNvPicPr preferRelativeResize="0"/>
          <p:nvPr/>
        </p:nvPicPr>
        <p:blipFill>
          <a:blip r:embed="rId8">
            <a:alphaModFix/>
          </a:blip>
          <a:stretch>
            <a:fillRect/>
          </a:stretch>
        </p:blipFill>
        <p:spPr>
          <a:xfrm rot="-1927666">
            <a:off x="6121321" y="1871663"/>
            <a:ext cx="1400175" cy="1400175"/>
          </a:xfrm>
          <a:prstGeom prst="rect">
            <a:avLst/>
          </a:prstGeom>
          <a:noFill/>
          <a:ln>
            <a:noFill/>
          </a:ln>
        </p:spPr>
      </p:pic>
      <p:pic>
        <p:nvPicPr>
          <p:cNvPr id="103" name="Google Shape;103;p1"/>
          <p:cNvPicPr preferRelativeResize="0"/>
          <p:nvPr/>
        </p:nvPicPr>
        <p:blipFill>
          <a:blip r:embed="rId9">
            <a:alphaModFix/>
          </a:blip>
          <a:srcRect r="27012" b="-1626"/>
          <a:stretch>
            <a:fillRect/>
          </a:stretch>
        </p:blipFill>
        <p:spPr>
          <a:xfrm rot="-17">
            <a:off x="7546738" y="1291968"/>
            <a:ext cx="1155573" cy="1786475"/>
          </a:xfrm>
          <a:prstGeom prst="rect">
            <a:avLst/>
          </a:prstGeom>
          <a:noFill/>
          <a:ln>
            <a:noFill/>
          </a:ln>
        </p:spPr>
      </p:pic>
      <p:sp>
        <p:nvSpPr>
          <p:cNvPr id="104" name="Google Shape;104;p1"/>
          <p:cNvSpPr/>
          <p:nvPr/>
        </p:nvSpPr>
        <p:spPr>
          <a:xfrm>
            <a:off x="456600" y="1087800"/>
            <a:ext cx="611700" cy="282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0"/>
                                  </p:stCondLst>
                                  <p:childTnLst>
                                    <p:set>
                                      <p:cBhvr>
                                        <p:cTn id="9" dur="1" fill="hold">
                                          <p:stCondLst>
                                            <p:cond delay="0"/>
                                          </p:stCondLst>
                                        </p:cTn>
                                        <p:tgtEl>
                                          <p:spTgt spid="97"/>
                                        </p:tgtEl>
                                        <p:attrNameLst>
                                          <p:attrName>style.visibility</p:attrName>
                                        </p:attrNameLst>
                                      </p:cBhvr>
                                      <p:to>
                                        <p:strVal val="visible"/>
                                      </p:to>
                                    </p:set>
                                  </p:childTnLst>
                                </p:cTn>
                              </p:par>
                            </p:childTnLst>
                          </p:cTn>
                        </p:par>
                        <p:par>
                          <p:cTn id="10" fill="hold" nodeType="afterGroup">
                            <p:stCondLst>
                              <p:cond delay="2"/>
                            </p:stCondLst>
                            <p:childTnLst>
                              <p:par>
                                <p:cTn id="11" presetID="10" presetClass="entr" presetSubtype="0" fill="hold" nodeType="after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fade">
                                      <p:cBhvr>
                                        <p:cTn id="13" dur="1000"/>
                                        <p:tgtEl>
                                          <p:spTgt spid="98"/>
                                        </p:tgtEl>
                                      </p:cBhvr>
                                    </p:animEffect>
                                  </p:childTnLst>
                                </p:cTn>
                              </p:par>
                              <p:par>
                                <p:cTn id="14" presetID="10" presetClass="entr" presetSubtype="0" fill="hold"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fade">
                                      <p:cBhvr>
                                        <p:cTn id="16" dur="1000"/>
                                        <p:tgtEl>
                                          <p:spTgt spid="100"/>
                                        </p:tgtEl>
                                      </p:cBhvr>
                                    </p:animEffect>
                                  </p:childTnLst>
                                </p:cTn>
                              </p:par>
                              <p:par>
                                <p:cTn id="17" presetID="10"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1000"/>
                                        <p:tgtEl>
                                          <p:spTgt spid="101"/>
                                        </p:tgtEl>
                                      </p:cBhvr>
                                    </p:animEffect>
                                  </p:childTnLst>
                                </p:cTn>
                              </p:par>
                              <p:par>
                                <p:cTn id="20" presetID="10" presetClass="entr" presetSubtype="0"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1000"/>
                                        <p:tgtEl>
                                          <p:spTgt spid="102"/>
                                        </p:tgtEl>
                                      </p:cBhvr>
                                    </p:animEffect>
                                  </p:childTnLst>
                                </p:cTn>
                              </p:par>
                              <p:par>
                                <p:cTn id="23" presetID="10"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fade">
                                      <p:cBhvr>
                                        <p:cTn id="25" dur="1000"/>
                                        <p:tgtEl>
                                          <p:spTgt spid="103"/>
                                        </p:tgtEl>
                                      </p:cBhvr>
                                    </p:animEffect>
                                  </p:childTnLst>
                                </p:cTn>
                              </p:par>
                              <p:par>
                                <p:cTn id="26" presetID="10" presetClass="entr" presetSubtype="0" fill="hold" nodeType="with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33" name="Shape 333"/>
        <p:cNvGrpSpPr/>
        <p:nvPr/>
      </p:nvGrpSpPr>
      <p:grpSpPr>
        <a:xfrm>
          <a:off x="0" y="0"/>
          <a:ext cx="0" cy="0"/>
        </a:xfrm>
      </p:grpSpPr>
      <p:grpSp>
        <p:nvGrpSpPr>
          <p:cNvPr id="334" name="Google Shape;334;p10"/>
          <p:cNvGrpSpPr/>
          <p:nvPr/>
        </p:nvGrpSpPr>
        <p:grpSpPr>
          <a:xfrm>
            <a:off x="-50" y="-12453"/>
            <a:ext cx="9144111" cy="673481"/>
            <a:chOff x="-1" y="3417122"/>
            <a:chExt cx="12192148" cy="2080571"/>
          </a:xfrm>
        </p:grpSpPr>
        <p:sp>
          <p:nvSpPr>
            <p:cNvPr id="335" name="Google Shape;335;p10"/>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6" name="Google Shape;336;p10"/>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7" name="Google Shape;337;p10"/>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38" name="Google Shape;338;p10"/>
          <p:cNvSpPr/>
          <p:nvPr/>
        </p:nvSpPr>
        <p:spPr>
          <a:xfrm rot="-2001411" flipH="1">
            <a:off x="220115" y="-368703"/>
            <a:ext cx="1962334" cy="1385987"/>
          </a:xfrm>
          <a:custGeom>
            <a:rect l="l" t="t" r="r" b="b"/>
            <a:pathLst>
              <a:path w="914401" h="914400" extrusionOk="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39" name="Google Shape;339;p10"/>
          <p:cNvSpPr txBox="1"/>
          <p:nvPr/>
        </p:nvSpPr>
        <p:spPr>
          <a:xfrm>
            <a:off x="183113" y="-15025"/>
            <a:ext cx="17898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3100"/>
              <a:buFont typeface="Arial"/>
              <a:buNone/>
            </a:pPr>
            <a:r>
              <a:rPr lang="en" sz="3100" b="1" i="0" u="none" strike="noStrike" cap="none">
                <a:solidFill>
                  <a:srgbClr val="000000"/>
                </a:solidFill>
                <a:latin typeface="Arial"/>
                <a:ea typeface="Arial"/>
                <a:cs typeface="Arial"/>
                <a:sym typeface="Arial"/>
              </a:rPr>
              <a:t>Supply</a:t>
            </a:r>
            <a:endParaRPr sz="3100" b="1" i="0" u="none" strike="noStrike" cap="none">
              <a:solidFill>
                <a:srgbClr val="000000"/>
              </a:solidFill>
              <a:latin typeface="Arial"/>
              <a:ea typeface="Arial"/>
              <a:cs typeface="Arial"/>
              <a:sym typeface="Arial"/>
            </a:endParaRPr>
          </a:p>
        </p:txBody>
      </p:sp>
      <p:pic>
        <p:nvPicPr>
          <p:cNvPr id="340" name="Google Shape;340;p10"/>
          <p:cNvPicPr preferRelativeResize="0"/>
          <p:nvPr/>
        </p:nvPicPr>
        <p:blipFill>
          <a:blip r:embed="rId3">
            <a:alphaModFix/>
          </a:blip>
          <a:stretch>
            <a:fillRect/>
          </a:stretch>
        </p:blipFill>
        <p:spPr>
          <a:xfrm>
            <a:off x="1467975" y="893125"/>
            <a:ext cx="7278350" cy="4097974"/>
          </a:xfrm>
          <a:prstGeom prst="rect">
            <a:avLst/>
          </a:prstGeom>
          <a:noFill/>
          <a:ln>
            <a:noFill/>
          </a:ln>
        </p:spPr>
      </p:pic>
      <p:pic>
        <p:nvPicPr>
          <p:cNvPr id="341" name="Google Shape;341;p10"/>
          <p:cNvPicPr preferRelativeResize="0"/>
          <p:nvPr/>
        </p:nvPicPr>
        <p:blipFill>
          <a:blip r:embed="rId4">
            <a:alphaModFix/>
          </a:blip>
          <a:stretch>
            <a:fillRect/>
          </a:stretch>
        </p:blipFill>
        <p:spPr>
          <a:xfrm>
            <a:off x="1674784" y="893125"/>
            <a:ext cx="7374894" cy="4097975"/>
          </a:xfrm>
          <a:prstGeom prst="rect">
            <a:avLst/>
          </a:prstGeom>
          <a:noFill/>
          <a:ln>
            <a:noFill/>
          </a:ln>
        </p:spPr>
      </p:pic>
      <p:pic>
        <p:nvPicPr>
          <p:cNvPr id="342" name="Google Shape;342;p10"/>
          <p:cNvPicPr preferRelativeResize="0"/>
          <p:nvPr/>
        </p:nvPicPr>
        <p:blipFill>
          <a:blip r:embed="rId5">
            <a:alphaModFix/>
          </a:blip>
          <a:stretch>
            <a:fillRect/>
          </a:stretch>
        </p:blipFill>
        <p:spPr>
          <a:xfrm>
            <a:off x="1577300" y="816925"/>
            <a:ext cx="7059701" cy="4250376"/>
          </a:xfrm>
          <a:prstGeom prst="rect">
            <a:avLst/>
          </a:prstGeom>
          <a:noFill/>
          <a:ln>
            <a:noFill/>
          </a:ln>
        </p:spPr>
      </p:pic>
      <p:pic>
        <p:nvPicPr>
          <p:cNvPr id="343" name="Google Shape;343;p10"/>
          <p:cNvPicPr preferRelativeResize="0"/>
          <p:nvPr/>
        </p:nvPicPr>
        <p:blipFill>
          <a:blip r:embed="rId6">
            <a:alphaModFix/>
          </a:blip>
          <a:stretch>
            <a:fillRect/>
          </a:stretch>
        </p:blipFill>
        <p:spPr>
          <a:xfrm>
            <a:off x="1730175" y="821900"/>
            <a:ext cx="6648824" cy="4250373"/>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xit" presetSubtype="0" fill="hold" nodeType="clickEffect">
                                  <p:stCondLst>
                                    <p:cond delay="0"/>
                                  </p:stCondLst>
                                  <p:childTnLst>
                                    <p:animEffect transition="out" filter="fade">
                                      <p:cBhvr>
                                        <p:cTn id="6" dur="200"/>
                                        <p:tgtEl>
                                          <p:spTgt spid="341"/>
                                        </p:tgtEl>
                                      </p:cBhvr>
                                    </p:animEffect>
                                    <p:set>
                                      <p:cBhvr>
                                        <p:cTn id="7" dur="1" fill="hold">
                                          <p:stCondLst>
                                            <p:cond delay="200"/>
                                          </p:stCondLst>
                                        </p:cTn>
                                        <p:tgtEl>
                                          <p:spTgt spid="34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42"/>
                                        </p:tgtEl>
                                        <p:attrNameLst>
                                          <p:attrName>style.visibility</p:attrName>
                                        </p:attrNameLst>
                                      </p:cBhvr>
                                      <p:to>
                                        <p:strVal val="visible"/>
                                      </p:to>
                                    </p:set>
                                    <p:animEffect transition="in" filter="fade">
                                      <p:cBhvr>
                                        <p:cTn id="10" dur="1000"/>
                                        <p:tgtEl>
                                          <p:spTgt spid="342"/>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10" presetClass="exit" presetSubtype="0" fill="hold" nodeType="clickEffect">
                                  <p:stCondLst>
                                    <p:cond delay="0"/>
                                  </p:stCondLst>
                                  <p:childTnLst>
                                    <p:animEffect transition="out" filter="fade">
                                      <p:cBhvr>
                                        <p:cTn id="14" dur="1000"/>
                                        <p:tgtEl>
                                          <p:spTgt spid="342"/>
                                        </p:tgtEl>
                                      </p:cBhvr>
                                    </p:animEffect>
                                    <p:set>
                                      <p:cBhvr>
                                        <p:cTn id="15" dur="1" fill="hold">
                                          <p:stCondLst>
                                            <p:cond delay="1000"/>
                                          </p:stCondLst>
                                        </p:cTn>
                                        <p:tgtEl>
                                          <p:spTgt spid="342"/>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343"/>
                                        </p:tgtEl>
                                        <p:attrNameLst>
                                          <p:attrName>style.visibility</p:attrName>
                                        </p:attrNameLst>
                                      </p:cBhvr>
                                      <p:to>
                                        <p:strVal val="visible"/>
                                      </p:to>
                                    </p:set>
                                    <p:animEffect transition="in" filter="fade">
                                      <p:cBhvr>
                                        <p:cTn id="18" dur="1000"/>
                                        <p:tgtEl>
                                          <p:spTgt spid="343"/>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0" presetClass="exit" presetSubtype="0" fill="hold" nodeType="clickEffect">
                                  <p:stCondLst>
                                    <p:cond delay="0"/>
                                  </p:stCondLst>
                                  <p:childTnLst>
                                    <p:animEffect transition="out" filter="fade">
                                      <p:cBhvr>
                                        <p:cTn id="22" dur="1000"/>
                                        <p:tgtEl>
                                          <p:spTgt spid="343"/>
                                        </p:tgtEl>
                                      </p:cBhvr>
                                    </p:animEffect>
                                    <p:set>
                                      <p:cBhvr>
                                        <p:cTn id="23" dur="1" fill="hold">
                                          <p:stCondLst>
                                            <p:cond delay="1000"/>
                                          </p:stCondLst>
                                        </p:cTn>
                                        <p:tgtEl>
                                          <p:spTgt spid="3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47" name="Shape 347"/>
        <p:cNvGrpSpPr/>
        <p:nvPr/>
      </p:nvGrpSpPr>
      <p:grpSpPr>
        <a:xfrm>
          <a:off x="0" y="0"/>
          <a:ext cx="0" cy="0"/>
        </a:xfrm>
      </p:grpSpPr>
      <p:cxnSp>
        <p:nvCxnSpPr>
          <p:cNvPr id="348" name="Google Shape;348;p11"/>
          <p:cNvCxnSpPr/>
          <p:nvPr/>
        </p:nvCxnSpPr>
        <p:spPr>
          <a:xfrm>
            <a:off x="235213" y="2975013"/>
            <a:ext cx="7596300" cy="0"/>
          </a:xfrm>
          <a:prstGeom prst="straightConnector1">
            <a:avLst/>
          </a:prstGeom>
          <a:noFill/>
          <a:ln w="25400" cap="flat" cmpd="sng">
            <a:solidFill>
              <a:srgbClr val="82C650"/>
            </a:solidFill>
            <a:prstDash val="dot"/>
            <a:round/>
            <a:headEnd type="oval" w="med" len="med"/>
            <a:tailEnd type="oval" w="med" len="med"/>
          </a:ln>
        </p:spPr>
      </p:cxnSp>
      <p:grpSp>
        <p:nvGrpSpPr>
          <p:cNvPr id="349" name="Google Shape;349;p11"/>
          <p:cNvGrpSpPr/>
          <p:nvPr/>
        </p:nvGrpSpPr>
        <p:grpSpPr>
          <a:xfrm>
            <a:off x="1942315" y="1116556"/>
            <a:ext cx="792000" cy="792000"/>
            <a:chOff x="1835696" y="2517293"/>
            <a:chExt cx="792000" cy="792000"/>
          </a:xfrm>
        </p:grpSpPr>
        <p:sp>
          <p:nvSpPr>
            <p:cNvPr id="350" name="Google Shape;350;p11"/>
            <p:cNvSpPr/>
            <p:nvPr/>
          </p:nvSpPr>
          <p:spPr>
            <a:xfrm>
              <a:off x="1835696" y="2517293"/>
              <a:ext cx="792000" cy="792000"/>
            </a:xfrm>
            <a:prstGeom prst="diamond">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1" name="Google Shape;351;p11"/>
            <p:cNvSpPr/>
            <p:nvPr/>
          </p:nvSpPr>
          <p:spPr>
            <a:xfrm>
              <a:off x="1901658" y="2583255"/>
              <a:ext cx="660300" cy="6603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52" name="Google Shape;352;p11"/>
          <p:cNvGrpSpPr/>
          <p:nvPr/>
        </p:nvGrpSpPr>
        <p:grpSpPr>
          <a:xfrm>
            <a:off x="3946670" y="1090131"/>
            <a:ext cx="792000" cy="792000"/>
            <a:chOff x="1835696" y="2517293"/>
            <a:chExt cx="792000" cy="792000"/>
          </a:xfrm>
        </p:grpSpPr>
        <p:sp>
          <p:nvSpPr>
            <p:cNvPr id="353" name="Google Shape;353;p11"/>
            <p:cNvSpPr/>
            <p:nvPr/>
          </p:nvSpPr>
          <p:spPr>
            <a:xfrm>
              <a:off x="1835696" y="2517293"/>
              <a:ext cx="792000" cy="792000"/>
            </a:xfrm>
            <a:prstGeom prst="diamond">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4" name="Google Shape;354;p11"/>
            <p:cNvSpPr/>
            <p:nvPr/>
          </p:nvSpPr>
          <p:spPr>
            <a:xfrm>
              <a:off x="1901658" y="2583255"/>
              <a:ext cx="660300" cy="660300"/>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55" name="Google Shape;355;p11"/>
          <p:cNvGrpSpPr/>
          <p:nvPr/>
        </p:nvGrpSpPr>
        <p:grpSpPr>
          <a:xfrm>
            <a:off x="5979642" y="1091304"/>
            <a:ext cx="817186" cy="817186"/>
            <a:chOff x="1835696" y="2517293"/>
            <a:chExt cx="792000" cy="792000"/>
          </a:xfrm>
        </p:grpSpPr>
        <p:sp>
          <p:nvSpPr>
            <p:cNvPr id="356" name="Google Shape;356;p11"/>
            <p:cNvSpPr/>
            <p:nvPr/>
          </p:nvSpPr>
          <p:spPr>
            <a:xfrm>
              <a:off x="1835696" y="2517293"/>
              <a:ext cx="792000" cy="792000"/>
            </a:xfrm>
            <a:prstGeom prst="diamond">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7" name="Google Shape;357;p11"/>
            <p:cNvSpPr/>
            <p:nvPr/>
          </p:nvSpPr>
          <p:spPr>
            <a:xfrm>
              <a:off x="1901658" y="2583255"/>
              <a:ext cx="660300" cy="660300"/>
            </a:xfrm>
            <a:prstGeom prst="diamond">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58" name="Google Shape;358;p11"/>
          <p:cNvGrpSpPr/>
          <p:nvPr/>
        </p:nvGrpSpPr>
        <p:grpSpPr>
          <a:xfrm>
            <a:off x="-50" y="-101911"/>
            <a:ext cx="9144111" cy="979949"/>
            <a:chOff x="-1" y="3417122"/>
            <a:chExt cx="12192148" cy="2080571"/>
          </a:xfrm>
        </p:grpSpPr>
        <p:sp>
          <p:nvSpPr>
            <p:cNvPr id="359" name="Google Shape;359;p11"/>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60" name="Google Shape;360;p11"/>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61" name="Google Shape;361;p11"/>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62" name="Google Shape;362;p11"/>
          <p:cNvSpPr txBox="1"/>
          <p:nvPr>
            <p:ph type="body" idx="1"/>
          </p:nvPr>
        </p:nvSpPr>
        <p:spPr>
          <a:xfrm>
            <a:off x="-4564" y="123478"/>
            <a:ext cx="9144000" cy="5760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90000"/>
              </a:lnSpc>
              <a:spcBef>
                <a:spcPct val="0"/>
              </a:spcBef>
              <a:spcAft>
                <a:spcPct val="0"/>
              </a:spcAft>
              <a:buClr>
                <a:srgbClr val="262626"/>
              </a:buClr>
              <a:buSzPct val="135656"/>
              <a:buFont typeface="Arial"/>
              <a:buNone/>
            </a:pPr>
            <a:r>
              <a:rPr lang="en" sz="3980" b="1">
                <a:solidFill>
                  <a:srgbClr val="262626"/>
                </a:solidFill>
                <a:latin typeface="Calibri"/>
                <a:ea typeface="Calibri"/>
                <a:cs typeface="Calibri"/>
                <a:sym typeface="Calibri"/>
              </a:rPr>
              <a:t>PROJECTED FUTURE TIMELINE (OIL AND GAS)</a:t>
            </a:r>
            <a:r>
              <a:rPr lang="en" sz="5400">
                <a:solidFill>
                  <a:srgbClr val="262626"/>
                </a:solidFill>
              </a:rPr>
              <a:t> </a:t>
            </a:r>
            <a:endParaRPr sz="5400">
              <a:solidFill>
                <a:srgbClr val="262626"/>
              </a:solidFill>
            </a:endParaRPr>
          </a:p>
        </p:txBody>
      </p:sp>
      <p:pic>
        <p:nvPicPr>
          <p:cNvPr id="363" name="Google Shape;363;p11"/>
          <p:cNvPicPr preferRelativeResize="0"/>
          <p:nvPr/>
        </p:nvPicPr>
        <p:blipFill>
          <a:blip r:embed="rId3">
            <a:alphaModFix/>
          </a:blip>
          <a:srcRect l="-26071" t="-401" r="41174" b="42855"/>
          <a:stretch>
            <a:fillRect/>
          </a:stretch>
        </p:blipFill>
        <p:spPr>
          <a:xfrm>
            <a:off x="6404588" y="-52950"/>
            <a:ext cx="2724400" cy="1808824"/>
          </a:xfrm>
          <a:prstGeom prst="rect">
            <a:avLst/>
          </a:prstGeom>
          <a:noFill/>
          <a:ln>
            <a:noFill/>
          </a:ln>
        </p:spPr>
      </p:pic>
      <p:pic>
        <p:nvPicPr>
          <p:cNvPr id="364" name="Google Shape;364;p11"/>
          <p:cNvPicPr preferRelativeResize="0"/>
          <p:nvPr/>
        </p:nvPicPr>
        <p:blipFill>
          <a:blip r:embed="rId4">
            <a:alphaModFix/>
          </a:blip>
          <a:stretch>
            <a:fillRect/>
          </a:stretch>
        </p:blipFill>
        <p:spPr>
          <a:xfrm>
            <a:off x="2129660" y="1308796"/>
            <a:ext cx="329049" cy="409055"/>
          </a:xfrm>
          <a:prstGeom prst="rect">
            <a:avLst/>
          </a:prstGeom>
          <a:noFill/>
          <a:ln>
            <a:noFill/>
          </a:ln>
        </p:spPr>
      </p:pic>
      <p:pic>
        <p:nvPicPr>
          <p:cNvPr id="365" name="Google Shape;365;p11"/>
          <p:cNvPicPr preferRelativeResize="0"/>
          <p:nvPr/>
        </p:nvPicPr>
        <p:blipFill>
          <a:blip r:embed="rId5">
            <a:alphaModFix/>
          </a:blip>
          <a:stretch>
            <a:fillRect/>
          </a:stretch>
        </p:blipFill>
        <p:spPr>
          <a:xfrm>
            <a:off x="4162450" y="1327895"/>
            <a:ext cx="374175" cy="307055"/>
          </a:xfrm>
          <a:prstGeom prst="rect">
            <a:avLst/>
          </a:prstGeom>
          <a:noFill/>
          <a:ln>
            <a:noFill/>
          </a:ln>
        </p:spPr>
      </p:pic>
      <p:pic>
        <p:nvPicPr>
          <p:cNvPr id="366" name="Google Shape;366;p11"/>
          <p:cNvPicPr preferRelativeResize="0"/>
          <p:nvPr/>
        </p:nvPicPr>
        <p:blipFill>
          <a:blip r:embed="rId6">
            <a:alphaModFix/>
          </a:blip>
          <a:stretch>
            <a:fillRect/>
          </a:stretch>
        </p:blipFill>
        <p:spPr>
          <a:xfrm>
            <a:off x="6211158" y="1316148"/>
            <a:ext cx="329050" cy="378518"/>
          </a:xfrm>
          <a:prstGeom prst="rect">
            <a:avLst/>
          </a:prstGeom>
          <a:noFill/>
          <a:ln>
            <a:noFill/>
          </a:ln>
        </p:spPr>
      </p:pic>
      <p:sp>
        <p:nvSpPr>
          <p:cNvPr id="367" name="Google Shape;367;p11"/>
          <p:cNvSpPr txBox="1"/>
          <p:nvPr/>
        </p:nvSpPr>
        <p:spPr>
          <a:xfrm>
            <a:off x="433629" y="1653325"/>
            <a:ext cx="13776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dk1"/>
                </a:solidFill>
                <a:latin typeface="Arial"/>
                <a:ea typeface="Arial"/>
                <a:cs typeface="Arial"/>
                <a:sym typeface="Arial"/>
              </a:rPr>
              <a:t>2017</a:t>
            </a:r>
            <a:endParaRPr sz="1800" b="1" i="0" u="none" strike="noStrike" cap="none">
              <a:solidFill>
                <a:schemeClr val="dk1"/>
              </a:solidFill>
              <a:latin typeface="Arial"/>
              <a:ea typeface="Arial"/>
              <a:cs typeface="Arial"/>
              <a:sym typeface="Arial"/>
            </a:endParaRPr>
          </a:p>
        </p:txBody>
      </p:sp>
      <p:sp>
        <p:nvSpPr>
          <p:cNvPr id="368" name="Google Shape;368;p11"/>
          <p:cNvSpPr txBox="1"/>
          <p:nvPr/>
        </p:nvSpPr>
        <p:spPr>
          <a:xfrm>
            <a:off x="2539353" y="1562581"/>
            <a:ext cx="8172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4"/>
                </a:solidFill>
                <a:latin typeface="Arial"/>
                <a:ea typeface="Arial"/>
                <a:cs typeface="Arial"/>
                <a:sym typeface="Arial"/>
              </a:rPr>
              <a:t>2025</a:t>
            </a:r>
            <a:endParaRPr sz="1800" b="1" i="0" u="none" strike="noStrike" cap="none">
              <a:solidFill>
                <a:schemeClr val="accent4"/>
              </a:solidFill>
              <a:latin typeface="Arial"/>
              <a:ea typeface="Arial"/>
              <a:cs typeface="Arial"/>
              <a:sym typeface="Arial"/>
            </a:endParaRPr>
          </a:p>
        </p:txBody>
      </p:sp>
      <p:sp>
        <p:nvSpPr>
          <p:cNvPr id="369" name="Google Shape;369;p11"/>
          <p:cNvSpPr txBox="1"/>
          <p:nvPr/>
        </p:nvSpPr>
        <p:spPr>
          <a:xfrm>
            <a:off x="4549932" y="1536156"/>
            <a:ext cx="8172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3"/>
                </a:solidFill>
                <a:latin typeface="Arial"/>
                <a:ea typeface="Arial"/>
                <a:cs typeface="Arial"/>
                <a:sym typeface="Arial"/>
              </a:rPr>
              <a:t>2033</a:t>
            </a:r>
            <a:endParaRPr sz="1800" b="1" i="0" u="none" strike="noStrike" cap="none">
              <a:solidFill>
                <a:schemeClr val="accent3"/>
              </a:solidFill>
              <a:latin typeface="Arial"/>
              <a:ea typeface="Arial"/>
              <a:cs typeface="Arial"/>
              <a:sym typeface="Arial"/>
            </a:endParaRPr>
          </a:p>
        </p:txBody>
      </p:sp>
      <p:sp>
        <p:nvSpPr>
          <p:cNvPr id="370" name="Google Shape;370;p11"/>
          <p:cNvSpPr txBox="1"/>
          <p:nvPr/>
        </p:nvSpPr>
        <p:spPr>
          <a:xfrm>
            <a:off x="6589678" y="1562581"/>
            <a:ext cx="8172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rgbClr val="82C650"/>
                </a:solidFill>
                <a:latin typeface="Arial"/>
                <a:ea typeface="Arial"/>
                <a:cs typeface="Arial"/>
                <a:sym typeface="Arial"/>
              </a:rPr>
              <a:t>2039</a:t>
            </a:r>
            <a:endParaRPr sz="1800" b="1" i="0" u="none" strike="noStrike" cap="none">
              <a:solidFill>
                <a:srgbClr val="82C650"/>
              </a:solidFill>
              <a:latin typeface="Arial"/>
              <a:ea typeface="Arial"/>
              <a:cs typeface="Arial"/>
              <a:sym typeface="Arial"/>
            </a:endParaRPr>
          </a:p>
        </p:txBody>
      </p:sp>
      <p:sp>
        <p:nvSpPr>
          <p:cNvPr id="371" name="Google Shape;371;p11"/>
          <p:cNvSpPr/>
          <p:nvPr/>
        </p:nvSpPr>
        <p:spPr>
          <a:xfrm>
            <a:off x="433644" y="2842890"/>
            <a:ext cx="276300" cy="276300"/>
          </a:xfrm>
          <a:prstGeom prst="ellipse">
            <a:avLst/>
          </a:pr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72" name="Google Shape;372;p11"/>
          <p:cNvSpPr/>
          <p:nvPr/>
        </p:nvSpPr>
        <p:spPr>
          <a:xfrm>
            <a:off x="1286919" y="2842890"/>
            <a:ext cx="276300" cy="276300"/>
          </a:xfrm>
          <a:prstGeom prst="ellipse">
            <a:avLst/>
          </a:pr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73" name="Google Shape;373;p11"/>
          <p:cNvSpPr/>
          <p:nvPr/>
        </p:nvSpPr>
        <p:spPr>
          <a:xfrm>
            <a:off x="2186244" y="2842890"/>
            <a:ext cx="276300" cy="276300"/>
          </a:xfrm>
          <a:prstGeom prst="ellipse">
            <a:avLst/>
          </a:pr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74" name="Google Shape;374;p11"/>
          <p:cNvSpPr/>
          <p:nvPr/>
        </p:nvSpPr>
        <p:spPr>
          <a:xfrm>
            <a:off x="3176844" y="2842890"/>
            <a:ext cx="276300" cy="276300"/>
          </a:xfrm>
          <a:prstGeom prst="ellipse">
            <a:avLst/>
          </a:pr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75" name="Google Shape;375;p11"/>
          <p:cNvSpPr/>
          <p:nvPr/>
        </p:nvSpPr>
        <p:spPr>
          <a:xfrm>
            <a:off x="4206169" y="2858977"/>
            <a:ext cx="276300" cy="276300"/>
          </a:xfrm>
          <a:prstGeom prst="ellipse">
            <a:avLst/>
          </a:pr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76" name="Google Shape;376;p11"/>
          <p:cNvSpPr/>
          <p:nvPr/>
        </p:nvSpPr>
        <p:spPr>
          <a:xfrm>
            <a:off x="5235481" y="2833665"/>
            <a:ext cx="276300" cy="276300"/>
          </a:xfrm>
          <a:prstGeom prst="ellipse">
            <a:avLst/>
          </a:prstGeom>
          <a:solidFill>
            <a:srgbClr val="5CBE7A"/>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77" name="Google Shape;377;p11"/>
          <p:cNvSpPr/>
          <p:nvPr/>
        </p:nvSpPr>
        <p:spPr>
          <a:xfrm>
            <a:off x="6264819" y="2858965"/>
            <a:ext cx="276300" cy="276300"/>
          </a:xfrm>
          <a:prstGeom prst="ellipse">
            <a:avLst/>
          </a:pr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78" name="Google Shape;378;p11"/>
          <p:cNvSpPr/>
          <p:nvPr/>
        </p:nvSpPr>
        <p:spPr>
          <a:xfrm>
            <a:off x="7329469" y="2842890"/>
            <a:ext cx="276300" cy="276300"/>
          </a:xfrm>
          <a:prstGeom prst="ellipse">
            <a:avLst/>
          </a:pr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379" name="Google Shape;379;p11"/>
          <p:cNvGrpSpPr/>
          <p:nvPr/>
        </p:nvGrpSpPr>
        <p:grpSpPr>
          <a:xfrm>
            <a:off x="2919490" y="4061531"/>
            <a:ext cx="792000" cy="792000"/>
            <a:chOff x="1835696" y="2517293"/>
            <a:chExt cx="792000" cy="792000"/>
          </a:xfrm>
        </p:grpSpPr>
        <p:sp>
          <p:nvSpPr>
            <p:cNvPr id="380" name="Google Shape;380;p11"/>
            <p:cNvSpPr/>
            <p:nvPr/>
          </p:nvSpPr>
          <p:spPr>
            <a:xfrm>
              <a:off x="1835696" y="2517293"/>
              <a:ext cx="792000" cy="792000"/>
            </a:xfrm>
            <a:prstGeom prst="diamond">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1" name="Google Shape;381;p11"/>
            <p:cNvSpPr/>
            <p:nvPr/>
          </p:nvSpPr>
          <p:spPr>
            <a:xfrm>
              <a:off x="1901658" y="2583255"/>
              <a:ext cx="660300" cy="6603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82" name="Google Shape;382;p11"/>
          <p:cNvGrpSpPr/>
          <p:nvPr/>
        </p:nvGrpSpPr>
        <p:grpSpPr>
          <a:xfrm>
            <a:off x="4965058" y="4061531"/>
            <a:ext cx="792000" cy="792000"/>
            <a:chOff x="1835696" y="2517293"/>
            <a:chExt cx="792000" cy="792000"/>
          </a:xfrm>
        </p:grpSpPr>
        <p:sp>
          <p:nvSpPr>
            <p:cNvPr id="383" name="Google Shape;383;p11"/>
            <p:cNvSpPr/>
            <p:nvPr/>
          </p:nvSpPr>
          <p:spPr>
            <a:xfrm>
              <a:off x="1835696" y="2517293"/>
              <a:ext cx="792000" cy="792000"/>
            </a:xfrm>
            <a:prstGeom prst="diamond">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4" name="Google Shape;384;p11"/>
            <p:cNvSpPr/>
            <p:nvPr/>
          </p:nvSpPr>
          <p:spPr>
            <a:xfrm>
              <a:off x="1901658" y="2583255"/>
              <a:ext cx="660300" cy="660300"/>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85" name="Google Shape;385;p11"/>
          <p:cNvGrpSpPr/>
          <p:nvPr/>
        </p:nvGrpSpPr>
        <p:grpSpPr>
          <a:xfrm>
            <a:off x="7086805" y="4112479"/>
            <a:ext cx="817186" cy="817186"/>
            <a:chOff x="1835696" y="2517293"/>
            <a:chExt cx="792000" cy="792000"/>
          </a:xfrm>
        </p:grpSpPr>
        <p:sp>
          <p:nvSpPr>
            <p:cNvPr id="386" name="Google Shape;386;p11"/>
            <p:cNvSpPr/>
            <p:nvPr/>
          </p:nvSpPr>
          <p:spPr>
            <a:xfrm>
              <a:off x="1835696" y="2517293"/>
              <a:ext cx="792000" cy="792000"/>
            </a:xfrm>
            <a:prstGeom prst="diamond">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7" name="Google Shape;387;p11"/>
            <p:cNvSpPr/>
            <p:nvPr/>
          </p:nvSpPr>
          <p:spPr>
            <a:xfrm>
              <a:off x="1901658" y="2583255"/>
              <a:ext cx="660300" cy="660300"/>
            </a:xfrm>
            <a:prstGeom prst="diamond">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8" name="Google Shape;388;p11"/>
          <p:cNvSpPr txBox="1"/>
          <p:nvPr/>
        </p:nvSpPr>
        <p:spPr>
          <a:xfrm>
            <a:off x="1462729" y="4173638"/>
            <a:ext cx="13776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dk1"/>
                </a:solidFill>
                <a:latin typeface="Arial"/>
                <a:ea typeface="Arial"/>
                <a:cs typeface="Arial"/>
                <a:sym typeface="Arial"/>
              </a:rPr>
              <a:t>2022</a:t>
            </a:r>
            <a:endParaRPr sz="1800" b="1" i="0" u="none" strike="noStrike" cap="none">
              <a:solidFill>
                <a:schemeClr val="dk1"/>
              </a:solidFill>
              <a:latin typeface="Arial"/>
              <a:ea typeface="Arial"/>
              <a:cs typeface="Arial"/>
              <a:sym typeface="Arial"/>
            </a:endParaRPr>
          </a:p>
        </p:txBody>
      </p:sp>
      <p:sp>
        <p:nvSpPr>
          <p:cNvPr id="389" name="Google Shape;389;p11"/>
          <p:cNvSpPr txBox="1"/>
          <p:nvPr/>
        </p:nvSpPr>
        <p:spPr>
          <a:xfrm>
            <a:off x="3516528" y="3974156"/>
            <a:ext cx="8172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4"/>
                </a:solidFill>
                <a:latin typeface="Arial"/>
                <a:ea typeface="Arial"/>
                <a:cs typeface="Arial"/>
                <a:sym typeface="Arial"/>
              </a:rPr>
              <a:t>2026</a:t>
            </a:r>
            <a:endParaRPr sz="1800" b="1" i="0" u="none" strike="noStrike" cap="none">
              <a:solidFill>
                <a:schemeClr val="accent4"/>
              </a:solidFill>
              <a:latin typeface="Arial"/>
              <a:ea typeface="Arial"/>
              <a:cs typeface="Arial"/>
              <a:sym typeface="Arial"/>
            </a:endParaRPr>
          </a:p>
        </p:txBody>
      </p:sp>
      <p:sp>
        <p:nvSpPr>
          <p:cNvPr id="390" name="Google Shape;390;p11"/>
          <p:cNvSpPr txBox="1"/>
          <p:nvPr/>
        </p:nvSpPr>
        <p:spPr>
          <a:xfrm>
            <a:off x="5568319" y="3974156"/>
            <a:ext cx="8172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3"/>
                </a:solidFill>
                <a:latin typeface="Arial"/>
                <a:ea typeface="Arial"/>
                <a:cs typeface="Arial"/>
                <a:sym typeface="Arial"/>
              </a:rPr>
              <a:t>2036</a:t>
            </a:r>
            <a:endParaRPr sz="1800" b="1" i="0" u="none" strike="noStrike" cap="none">
              <a:solidFill>
                <a:schemeClr val="accent3"/>
              </a:solidFill>
              <a:latin typeface="Arial"/>
              <a:ea typeface="Arial"/>
              <a:cs typeface="Arial"/>
              <a:sym typeface="Arial"/>
            </a:endParaRPr>
          </a:p>
        </p:txBody>
      </p:sp>
      <p:sp>
        <p:nvSpPr>
          <p:cNvPr id="391" name="Google Shape;391;p11"/>
          <p:cNvSpPr txBox="1"/>
          <p:nvPr/>
        </p:nvSpPr>
        <p:spPr>
          <a:xfrm>
            <a:off x="7719253" y="4050356"/>
            <a:ext cx="8172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rgbClr val="82C650"/>
                </a:solidFill>
                <a:latin typeface="Arial"/>
                <a:ea typeface="Arial"/>
                <a:cs typeface="Arial"/>
                <a:sym typeface="Arial"/>
              </a:rPr>
              <a:t>2050</a:t>
            </a:r>
            <a:endParaRPr sz="1800" b="1" i="0" u="none" strike="noStrike" cap="none">
              <a:solidFill>
                <a:srgbClr val="82C650"/>
              </a:solidFill>
              <a:latin typeface="Arial"/>
              <a:ea typeface="Arial"/>
              <a:cs typeface="Arial"/>
              <a:sym typeface="Arial"/>
            </a:endParaRPr>
          </a:p>
        </p:txBody>
      </p:sp>
      <p:cxnSp>
        <p:nvCxnSpPr>
          <p:cNvPr id="392" name="Google Shape;392;p11"/>
          <p:cNvCxnSpPr/>
          <p:nvPr/>
        </p:nvCxnSpPr>
        <p:spPr>
          <a:xfrm rot="10800000">
            <a:off x="587338" y="1950930"/>
            <a:ext cx="3300" cy="976200"/>
          </a:xfrm>
          <a:prstGeom prst="straightConnector1">
            <a:avLst/>
          </a:prstGeom>
          <a:noFill/>
          <a:ln w="25400" cap="flat" cmpd="sng">
            <a:solidFill>
              <a:srgbClr val="82C650"/>
            </a:solidFill>
            <a:prstDash val="solid"/>
            <a:miter lim="800000"/>
            <a:headEnd type="none" w="sm" len="sm"/>
            <a:tailEnd type="oval" w="lg" len="lg"/>
          </a:ln>
        </p:spPr>
      </p:cxnSp>
      <p:cxnSp>
        <p:nvCxnSpPr>
          <p:cNvPr id="393" name="Google Shape;393;p11"/>
          <p:cNvCxnSpPr/>
          <p:nvPr/>
        </p:nvCxnSpPr>
        <p:spPr>
          <a:xfrm rot="10800000">
            <a:off x="2322725" y="1953680"/>
            <a:ext cx="3300" cy="976200"/>
          </a:xfrm>
          <a:prstGeom prst="straightConnector1">
            <a:avLst/>
          </a:prstGeom>
          <a:noFill/>
          <a:ln w="25400" cap="flat" cmpd="sng">
            <a:solidFill>
              <a:srgbClr val="82C650"/>
            </a:solidFill>
            <a:prstDash val="solid"/>
            <a:miter lim="800000"/>
            <a:headEnd type="none" w="sm" len="sm"/>
            <a:tailEnd type="oval" w="lg" len="lg"/>
          </a:ln>
        </p:spPr>
      </p:cxnSp>
      <p:cxnSp>
        <p:nvCxnSpPr>
          <p:cNvPr id="394" name="Google Shape;394;p11"/>
          <p:cNvCxnSpPr/>
          <p:nvPr/>
        </p:nvCxnSpPr>
        <p:spPr>
          <a:xfrm rot="10800000">
            <a:off x="4342650" y="1908555"/>
            <a:ext cx="3300" cy="976200"/>
          </a:xfrm>
          <a:prstGeom prst="straightConnector1">
            <a:avLst/>
          </a:prstGeom>
          <a:noFill/>
          <a:ln w="25400" cap="flat" cmpd="sng">
            <a:solidFill>
              <a:srgbClr val="82C650"/>
            </a:solidFill>
            <a:prstDash val="solid"/>
            <a:miter lim="800000"/>
            <a:headEnd type="none" w="sm" len="sm"/>
            <a:tailEnd type="oval" w="lg" len="lg"/>
          </a:ln>
        </p:spPr>
      </p:cxnSp>
      <p:cxnSp>
        <p:nvCxnSpPr>
          <p:cNvPr id="395" name="Google Shape;395;p11"/>
          <p:cNvCxnSpPr/>
          <p:nvPr/>
        </p:nvCxnSpPr>
        <p:spPr>
          <a:xfrm rot="10800000">
            <a:off x="6401300" y="1953668"/>
            <a:ext cx="3300" cy="976200"/>
          </a:xfrm>
          <a:prstGeom prst="straightConnector1">
            <a:avLst/>
          </a:prstGeom>
          <a:noFill/>
          <a:ln w="25400" cap="flat" cmpd="sng">
            <a:solidFill>
              <a:srgbClr val="82C650"/>
            </a:solidFill>
            <a:prstDash val="solid"/>
            <a:miter lim="800000"/>
            <a:headEnd type="none" w="sm" len="sm"/>
            <a:tailEnd type="oval" w="lg" len="lg"/>
          </a:ln>
        </p:spPr>
      </p:cxnSp>
      <p:cxnSp>
        <p:nvCxnSpPr>
          <p:cNvPr id="396" name="Google Shape;396;p11"/>
          <p:cNvCxnSpPr/>
          <p:nvPr/>
        </p:nvCxnSpPr>
        <p:spPr>
          <a:xfrm flipH="1">
            <a:off x="1423413" y="3108363"/>
            <a:ext cx="3300" cy="952800"/>
          </a:xfrm>
          <a:prstGeom prst="straightConnector1">
            <a:avLst/>
          </a:prstGeom>
          <a:noFill/>
          <a:ln w="25400" cap="flat" cmpd="sng">
            <a:solidFill>
              <a:srgbClr val="82C650"/>
            </a:solidFill>
            <a:prstDash val="solid"/>
            <a:miter lim="800000"/>
            <a:headEnd type="none" w="sm" len="sm"/>
            <a:tailEnd type="oval" w="lg" len="lg"/>
          </a:ln>
        </p:spPr>
      </p:cxnSp>
      <p:cxnSp>
        <p:nvCxnSpPr>
          <p:cNvPr id="397" name="Google Shape;397;p11"/>
          <p:cNvCxnSpPr/>
          <p:nvPr/>
        </p:nvCxnSpPr>
        <p:spPr>
          <a:xfrm flipH="1">
            <a:off x="3328413" y="3108363"/>
            <a:ext cx="3300" cy="952800"/>
          </a:xfrm>
          <a:prstGeom prst="straightConnector1">
            <a:avLst/>
          </a:prstGeom>
          <a:noFill/>
          <a:ln w="25400" cap="flat" cmpd="sng">
            <a:solidFill>
              <a:srgbClr val="82C650"/>
            </a:solidFill>
            <a:prstDash val="solid"/>
            <a:miter lim="800000"/>
            <a:headEnd type="none" w="sm" len="sm"/>
            <a:tailEnd type="oval" w="lg" len="lg"/>
          </a:ln>
        </p:spPr>
      </p:cxnSp>
      <p:cxnSp>
        <p:nvCxnSpPr>
          <p:cNvPr id="398" name="Google Shape;398;p11"/>
          <p:cNvCxnSpPr/>
          <p:nvPr/>
        </p:nvCxnSpPr>
        <p:spPr>
          <a:xfrm flipH="1">
            <a:off x="5359400" y="3108363"/>
            <a:ext cx="3300" cy="952800"/>
          </a:xfrm>
          <a:prstGeom prst="straightConnector1">
            <a:avLst/>
          </a:prstGeom>
          <a:noFill/>
          <a:ln w="25400" cap="flat" cmpd="sng">
            <a:solidFill>
              <a:srgbClr val="82C650"/>
            </a:solidFill>
            <a:prstDash val="solid"/>
            <a:miter lim="800000"/>
            <a:headEnd type="none" w="sm" len="sm"/>
            <a:tailEnd type="oval" w="lg" len="lg"/>
          </a:ln>
        </p:spPr>
      </p:cxnSp>
      <p:cxnSp>
        <p:nvCxnSpPr>
          <p:cNvPr id="399" name="Google Shape;399;p11"/>
          <p:cNvCxnSpPr/>
          <p:nvPr/>
        </p:nvCxnSpPr>
        <p:spPr>
          <a:xfrm flipH="1">
            <a:off x="7502825" y="3108363"/>
            <a:ext cx="3300" cy="952800"/>
          </a:xfrm>
          <a:prstGeom prst="straightConnector1">
            <a:avLst/>
          </a:prstGeom>
          <a:noFill/>
          <a:ln w="25400" cap="flat" cmpd="sng">
            <a:solidFill>
              <a:srgbClr val="82C650"/>
            </a:solidFill>
            <a:prstDash val="solid"/>
            <a:miter lim="800000"/>
            <a:headEnd type="none" w="sm" len="sm"/>
            <a:tailEnd type="oval" w="lg" len="lg"/>
          </a:ln>
        </p:spPr>
      </p:cxnSp>
      <p:sp>
        <p:nvSpPr>
          <p:cNvPr id="400" name="Google Shape;400;p11"/>
          <p:cNvSpPr txBox="1"/>
          <p:nvPr/>
        </p:nvSpPr>
        <p:spPr>
          <a:xfrm>
            <a:off x="1407388" y="3336188"/>
            <a:ext cx="14688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Arial"/>
                <a:ea typeface="Arial"/>
                <a:cs typeface="Arial"/>
                <a:sym typeface="Arial"/>
              </a:rPr>
              <a:t>Global oil demand peaks</a:t>
            </a:r>
            <a:endParaRPr sz="1400" b="1" i="0" u="none" strike="noStrike" cap="none">
              <a:solidFill>
                <a:schemeClr val="dk1"/>
              </a:solidFill>
              <a:latin typeface="Arial"/>
              <a:ea typeface="Arial"/>
              <a:cs typeface="Arial"/>
              <a:sym typeface="Arial"/>
            </a:endParaRPr>
          </a:p>
        </p:txBody>
      </p:sp>
      <p:sp>
        <p:nvSpPr>
          <p:cNvPr id="401" name="Google Shape;401;p11"/>
          <p:cNvSpPr txBox="1"/>
          <p:nvPr/>
        </p:nvSpPr>
        <p:spPr>
          <a:xfrm>
            <a:off x="544688" y="1959938"/>
            <a:ext cx="16716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Arial"/>
                <a:ea typeface="Arial"/>
                <a:cs typeface="Arial"/>
                <a:sym typeface="Arial"/>
              </a:rPr>
              <a:t>Oil and gas provides 54%of world energy</a:t>
            </a:r>
            <a:endParaRPr sz="1400" b="1" i="0" u="none" strike="noStrike" cap="none">
              <a:solidFill>
                <a:schemeClr val="dk1"/>
              </a:solidFill>
              <a:latin typeface="Arial"/>
              <a:ea typeface="Arial"/>
              <a:cs typeface="Arial"/>
              <a:sym typeface="Arial"/>
            </a:endParaRPr>
          </a:p>
        </p:txBody>
      </p:sp>
      <p:sp>
        <p:nvSpPr>
          <p:cNvPr id="402" name="Google Shape;402;p11"/>
          <p:cNvSpPr txBox="1"/>
          <p:nvPr/>
        </p:nvSpPr>
        <p:spPr>
          <a:xfrm>
            <a:off x="2252313" y="2079588"/>
            <a:ext cx="15414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Arial"/>
                <a:ea typeface="Arial"/>
                <a:cs typeface="Arial"/>
                <a:sym typeface="Arial"/>
              </a:rPr>
              <a:t>Global CO2 emissions peak</a:t>
            </a:r>
            <a:endParaRPr sz="1400" b="1" i="0" u="none" strike="noStrike" cap="none">
              <a:solidFill>
                <a:schemeClr val="dk1"/>
              </a:solidFill>
              <a:latin typeface="Arial"/>
              <a:ea typeface="Arial"/>
              <a:cs typeface="Arial"/>
              <a:sym typeface="Arial"/>
            </a:endParaRPr>
          </a:p>
        </p:txBody>
      </p:sp>
      <p:sp>
        <p:nvSpPr>
          <p:cNvPr id="403" name="Google Shape;403;p11"/>
          <p:cNvSpPr txBox="1"/>
          <p:nvPr/>
        </p:nvSpPr>
        <p:spPr>
          <a:xfrm>
            <a:off x="7443213" y="3126975"/>
            <a:ext cx="14502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Arial"/>
                <a:ea typeface="Arial"/>
                <a:cs typeface="Arial"/>
                <a:sym typeface="Arial"/>
              </a:rPr>
              <a:t>Oil and gas provides 46% of world energy</a:t>
            </a:r>
            <a:endParaRPr sz="1400" b="1" i="0" u="none" strike="noStrike" cap="none">
              <a:solidFill>
                <a:schemeClr val="dk1"/>
              </a:solidFill>
              <a:latin typeface="Arial"/>
              <a:ea typeface="Arial"/>
              <a:cs typeface="Arial"/>
              <a:sym typeface="Arial"/>
            </a:endParaRPr>
          </a:p>
        </p:txBody>
      </p:sp>
      <p:sp>
        <p:nvSpPr>
          <p:cNvPr id="404" name="Google Shape;404;p11"/>
          <p:cNvSpPr txBox="1"/>
          <p:nvPr/>
        </p:nvSpPr>
        <p:spPr>
          <a:xfrm>
            <a:off x="443875" y="5004775"/>
            <a:ext cx="2277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1"/>
          <p:cNvSpPr txBox="1"/>
          <p:nvPr/>
        </p:nvSpPr>
        <p:spPr>
          <a:xfrm>
            <a:off x="0" y="4852375"/>
            <a:ext cx="4536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Source:2019 Energy Transition Outlook model </a:t>
            </a:r>
            <a:endParaRPr sz="1400" b="0" i="0" u="none" strike="noStrike" cap="none">
              <a:solidFill>
                <a:schemeClr val="dk1"/>
              </a:solidFill>
              <a:latin typeface="Arial"/>
              <a:ea typeface="Arial"/>
              <a:cs typeface="Arial"/>
              <a:sym typeface="Arial"/>
            </a:endParaRPr>
          </a:p>
        </p:txBody>
      </p:sp>
      <p:pic>
        <p:nvPicPr>
          <p:cNvPr id="406" name="Google Shape;406;p11"/>
          <p:cNvPicPr preferRelativeResize="0"/>
          <p:nvPr/>
        </p:nvPicPr>
        <p:blipFill>
          <a:blip r:embed="rId7">
            <a:alphaModFix/>
          </a:blip>
          <a:stretch>
            <a:fillRect/>
          </a:stretch>
        </p:blipFill>
        <p:spPr>
          <a:xfrm>
            <a:off x="3128411" y="4202817"/>
            <a:ext cx="374175" cy="475596"/>
          </a:xfrm>
          <a:prstGeom prst="rect">
            <a:avLst/>
          </a:prstGeom>
          <a:noFill/>
          <a:ln>
            <a:noFill/>
          </a:ln>
        </p:spPr>
      </p:pic>
      <p:pic>
        <p:nvPicPr>
          <p:cNvPr id="407" name="Google Shape;407;p11"/>
          <p:cNvPicPr preferRelativeResize="0"/>
          <p:nvPr/>
        </p:nvPicPr>
        <p:blipFill>
          <a:blip r:embed="rId8">
            <a:alphaModFix/>
          </a:blip>
          <a:stretch>
            <a:fillRect/>
          </a:stretch>
        </p:blipFill>
        <p:spPr>
          <a:xfrm>
            <a:off x="5179717" y="4183470"/>
            <a:ext cx="438870" cy="409051"/>
          </a:xfrm>
          <a:prstGeom prst="rect">
            <a:avLst/>
          </a:prstGeom>
          <a:noFill/>
          <a:ln>
            <a:noFill/>
          </a:ln>
        </p:spPr>
      </p:pic>
      <p:pic>
        <p:nvPicPr>
          <p:cNvPr id="408" name="Google Shape;408;p11"/>
          <p:cNvPicPr preferRelativeResize="0"/>
          <p:nvPr/>
        </p:nvPicPr>
        <p:blipFill>
          <a:blip r:embed="rId7">
            <a:alphaModFix/>
          </a:blip>
          <a:stretch>
            <a:fillRect/>
          </a:stretch>
        </p:blipFill>
        <p:spPr>
          <a:xfrm>
            <a:off x="7330675" y="4247430"/>
            <a:ext cx="374175" cy="475596"/>
          </a:xfrm>
          <a:prstGeom prst="rect">
            <a:avLst/>
          </a:prstGeom>
          <a:noFill/>
          <a:ln>
            <a:noFill/>
          </a:ln>
        </p:spPr>
      </p:pic>
      <p:sp>
        <p:nvSpPr>
          <p:cNvPr id="409" name="Google Shape;409;p11"/>
          <p:cNvSpPr txBox="1"/>
          <p:nvPr/>
        </p:nvSpPr>
        <p:spPr>
          <a:xfrm>
            <a:off x="3307211" y="3182750"/>
            <a:ext cx="16212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Arial"/>
                <a:ea typeface="Arial"/>
                <a:cs typeface="Arial"/>
                <a:sym typeface="Arial"/>
              </a:rPr>
              <a:t>Gas overtakes oil as primary energy source</a:t>
            </a:r>
            <a:endParaRPr sz="1400" b="1" i="0" u="none" strike="noStrike" cap="none">
              <a:solidFill>
                <a:schemeClr val="dk1"/>
              </a:solidFill>
              <a:latin typeface="Arial"/>
              <a:ea typeface="Arial"/>
              <a:cs typeface="Arial"/>
              <a:sym typeface="Arial"/>
            </a:endParaRPr>
          </a:p>
        </p:txBody>
      </p:sp>
      <p:sp>
        <p:nvSpPr>
          <p:cNvPr id="410" name="Google Shape;410;p11"/>
          <p:cNvSpPr txBox="1"/>
          <p:nvPr/>
        </p:nvSpPr>
        <p:spPr>
          <a:xfrm>
            <a:off x="4296213" y="2074413"/>
            <a:ext cx="14502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Arial"/>
                <a:ea typeface="Arial"/>
                <a:cs typeface="Arial"/>
                <a:sym typeface="Arial"/>
              </a:rPr>
              <a:t>Global gas demand peaks</a:t>
            </a:r>
            <a:endParaRPr sz="1400" b="1" i="0" u="none" strike="noStrike" cap="none">
              <a:solidFill>
                <a:schemeClr val="dk1"/>
              </a:solidFill>
              <a:latin typeface="Arial"/>
              <a:ea typeface="Arial"/>
              <a:cs typeface="Arial"/>
              <a:sym typeface="Arial"/>
            </a:endParaRPr>
          </a:p>
        </p:txBody>
      </p:sp>
      <p:sp>
        <p:nvSpPr>
          <p:cNvPr id="411" name="Google Shape;411;p11"/>
          <p:cNvSpPr txBox="1"/>
          <p:nvPr/>
        </p:nvSpPr>
        <p:spPr>
          <a:xfrm>
            <a:off x="5327025" y="3205850"/>
            <a:ext cx="2097300" cy="785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300"/>
              <a:buFont typeface="Arial"/>
              <a:buNone/>
            </a:pPr>
            <a:r>
              <a:rPr lang="en" sz="1300" b="1" i="0" u="none" strike="noStrike" cap="none">
                <a:solidFill>
                  <a:schemeClr val="dk1"/>
                </a:solidFill>
                <a:latin typeface="Arial"/>
                <a:ea typeface="Arial"/>
                <a:cs typeface="Arial"/>
                <a:sym typeface="Arial"/>
              </a:rPr>
              <a:t>Global refinery capacity reduces by 25% compared to 2019</a:t>
            </a:r>
            <a:endParaRPr sz="1300" b="1" i="0" u="none" strike="noStrike" cap="none">
              <a:solidFill>
                <a:schemeClr val="dk1"/>
              </a:solidFill>
              <a:latin typeface="Arial"/>
              <a:ea typeface="Arial"/>
              <a:cs typeface="Arial"/>
              <a:sym typeface="Arial"/>
            </a:endParaRPr>
          </a:p>
        </p:txBody>
      </p:sp>
      <p:sp>
        <p:nvSpPr>
          <p:cNvPr id="412" name="Google Shape;412;p11"/>
          <p:cNvSpPr txBox="1"/>
          <p:nvPr/>
        </p:nvSpPr>
        <p:spPr>
          <a:xfrm>
            <a:off x="6472301" y="1979775"/>
            <a:ext cx="24579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Arial"/>
                <a:ea typeface="Arial"/>
                <a:cs typeface="Arial"/>
                <a:sym typeface="Arial"/>
              </a:rPr>
              <a:t>Global LNG regasification and liquefaction capacity doubles compared to 2019</a:t>
            </a:r>
            <a:endParaRPr sz="1400" b="1" i="0" u="none" strike="noStrike" cap="none">
              <a:solidFill>
                <a:schemeClr val="dk1"/>
              </a:solidFill>
              <a:latin typeface="Arial"/>
              <a:ea typeface="Arial"/>
              <a:cs typeface="Arial"/>
              <a:sym typeface="Arial"/>
            </a:endParaRPr>
          </a:p>
        </p:txBody>
      </p:sp>
      <p:grpSp>
        <p:nvGrpSpPr>
          <p:cNvPr id="413" name="Google Shape;413;p11"/>
          <p:cNvGrpSpPr/>
          <p:nvPr/>
        </p:nvGrpSpPr>
        <p:grpSpPr>
          <a:xfrm>
            <a:off x="235215" y="1111031"/>
            <a:ext cx="792000" cy="792000"/>
            <a:chOff x="1835696" y="2517293"/>
            <a:chExt cx="792000" cy="792000"/>
          </a:xfrm>
        </p:grpSpPr>
        <p:sp>
          <p:nvSpPr>
            <p:cNvPr id="414" name="Google Shape;414;p11"/>
            <p:cNvSpPr/>
            <p:nvPr/>
          </p:nvSpPr>
          <p:spPr>
            <a:xfrm>
              <a:off x="1835696" y="2517293"/>
              <a:ext cx="792000" cy="792000"/>
            </a:xfrm>
            <a:prstGeom prst="diamond">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5" name="Google Shape;415;p11"/>
            <p:cNvSpPr/>
            <p:nvPr/>
          </p:nvSpPr>
          <p:spPr>
            <a:xfrm>
              <a:off x="1901658" y="2583255"/>
              <a:ext cx="660300" cy="6603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416" name="Google Shape;416;p11"/>
          <p:cNvPicPr preferRelativeResize="0"/>
          <p:nvPr/>
        </p:nvPicPr>
        <p:blipFill>
          <a:blip r:embed="rId9">
            <a:alphaModFix/>
          </a:blip>
          <a:stretch>
            <a:fillRect/>
          </a:stretch>
        </p:blipFill>
        <p:spPr>
          <a:xfrm>
            <a:off x="466690" y="1293887"/>
            <a:ext cx="329070" cy="482287"/>
          </a:xfrm>
          <a:prstGeom prst="rect">
            <a:avLst/>
          </a:prstGeom>
          <a:noFill/>
          <a:ln>
            <a:noFill/>
          </a:ln>
        </p:spPr>
      </p:pic>
      <p:grpSp>
        <p:nvGrpSpPr>
          <p:cNvPr id="417" name="Google Shape;417;p11"/>
          <p:cNvGrpSpPr/>
          <p:nvPr/>
        </p:nvGrpSpPr>
        <p:grpSpPr>
          <a:xfrm>
            <a:off x="1016480" y="4069691"/>
            <a:ext cx="817186" cy="817186"/>
            <a:chOff x="1835696" y="2517293"/>
            <a:chExt cx="792000" cy="792000"/>
          </a:xfrm>
        </p:grpSpPr>
        <p:sp>
          <p:nvSpPr>
            <p:cNvPr id="418" name="Google Shape;418;p11"/>
            <p:cNvSpPr/>
            <p:nvPr/>
          </p:nvSpPr>
          <p:spPr>
            <a:xfrm>
              <a:off x="1835696" y="2517293"/>
              <a:ext cx="792000" cy="792000"/>
            </a:xfrm>
            <a:prstGeom prst="diamond">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9" name="Google Shape;419;p11"/>
            <p:cNvSpPr/>
            <p:nvPr/>
          </p:nvSpPr>
          <p:spPr>
            <a:xfrm>
              <a:off x="1901658" y="2583255"/>
              <a:ext cx="660300" cy="660300"/>
            </a:xfrm>
            <a:prstGeom prst="diamond">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420" name="Google Shape;420;p11"/>
          <p:cNvPicPr preferRelativeResize="0"/>
          <p:nvPr/>
        </p:nvPicPr>
        <p:blipFill>
          <a:blip r:embed="rId10">
            <a:alphaModFix/>
          </a:blip>
          <a:stretch>
            <a:fillRect/>
          </a:stretch>
        </p:blipFill>
        <p:spPr>
          <a:xfrm>
            <a:off x="1142800" y="4168775"/>
            <a:ext cx="523149" cy="576000"/>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nodeType="withEffect">
                                  <p:stCondLst>
                                    <p:cond delay="0"/>
                                  </p:stCondLst>
                                  <p:childTnLst>
                                    <p:set>
                                      <p:cBhvr>
                                        <p:cTn id="6" dur="1" fill="hold">
                                          <p:stCondLst>
                                            <p:cond delay="0"/>
                                          </p:stCondLst>
                                        </p:cTn>
                                        <p:tgtEl>
                                          <p:spTgt spid="362"/>
                                        </p:tgtEl>
                                        <p:attrNameLst>
                                          <p:attrName>style.visibility</p:attrName>
                                        </p:attrNameLst>
                                      </p:cBhvr>
                                      <p:to>
                                        <p:strVal val="visible"/>
                                      </p:to>
                                    </p:set>
                                    <p:anim calcmode="lin" valueType="num">
                                      <p:cBhvr additive="base">
                                        <p:cTn id="7" dur="1000"/>
                                        <p:tgtEl>
                                          <p:spTgt spid="362"/>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cond evt="onBegin" delay="0">
                          <p:tn val="7"/>
                        </p:cond>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67"/>
                                        </p:tgtEl>
                                        <p:attrNameLst>
                                          <p:attrName>style.visibility</p:attrName>
                                        </p:attrNameLst>
                                      </p:cBhvr>
                                      <p:to>
                                        <p:strVal val="visible"/>
                                      </p:to>
                                    </p:set>
                                    <p:animEffect transition="in" filter="fade">
                                      <p:cBhvr>
                                        <p:cTn id="12" dur="1000"/>
                                        <p:tgtEl>
                                          <p:spTgt spid="367"/>
                                        </p:tgtEl>
                                      </p:cBhvr>
                                    </p:animEffect>
                                  </p:childTnLst>
                                </p:cTn>
                              </p:par>
                              <p:par>
                                <p:cTn id="13" presetID="10" presetClass="entr" presetSubtype="0" fill="hold" nodeType="withEffect">
                                  <p:stCondLst>
                                    <p:cond delay="0"/>
                                  </p:stCondLst>
                                  <p:childTnLst>
                                    <p:set>
                                      <p:cBhvr>
                                        <p:cTn id="14" dur="1" fill="hold">
                                          <p:stCondLst>
                                            <p:cond delay="0"/>
                                          </p:stCondLst>
                                        </p:cTn>
                                        <p:tgtEl>
                                          <p:spTgt spid="413"/>
                                        </p:tgtEl>
                                        <p:attrNameLst>
                                          <p:attrName>style.visibility</p:attrName>
                                        </p:attrNameLst>
                                      </p:cBhvr>
                                      <p:to>
                                        <p:strVal val="visible"/>
                                      </p:to>
                                    </p:set>
                                    <p:animEffect transition="in" filter="fade">
                                      <p:cBhvr>
                                        <p:cTn id="15" dur="1000"/>
                                        <p:tgtEl>
                                          <p:spTgt spid="413"/>
                                        </p:tgtEl>
                                      </p:cBhvr>
                                    </p:animEffect>
                                  </p:childTnLst>
                                </p:cTn>
                              </p:par>
                              <p:par>
                                <p:cTn id="16" presetID="10" presetClass="entr" presetSubtype="0" fill="hold" nodeType="withEffect">
                                  <p:stCondLst>
                                    <p:cond delay="0"/>
                                  </p:stCondLst>
                                  <p:childTnLst>
                                    <p:set>
                                      <p:cBhvr>
                                        <p:cTn id="17" dur="1" fill="hold">
                                          <p:stCondLst>
                                            <p:cond delay="0"/>
                                          </p:stCondLst>
                                        </p:cTn>
                                        <p:tgtEl>
                                          <p:spTgt spid="416"/>
                                        </p:tgtEl>
                                        <p:attrNameLst>
                                          <p:attrName>style.visibility</p:attrName>
                                        </p:attrNameLst>
                                      </p:cBhvr>
                                      <p:to>
                                        <p:strVal val="visible"/>
                                      </p:to>
                                    </p:set>
                                    <p:animEffect transition="in" filter="fade">
                                      <p:cBhvr>
                                        <p:cTn id="18" dur="1000"/>
                                        <p:tgtEl>
                                          <p:spTgt spid="416"/>
                                        </p:tgtEl>
                                      </p:cBhvr>
                                    </p:animEffect>
                                  </p:childTnLst>
                                </p:cTn>
                              </p:par>
                              <p:par>
                                <p:cTn id="19" presetID="10" presetClass="entr" presetSubtype="0" fill="hold" nodeType="withEffect">
                                  <p:stCondLst>
                                    <p:cond delay="0"/>
                                  </p:stCondLst>
                                  <p:childTnLst>
                                    <p:set>
                                      <p:cBhvr>
                                        <p:cTn id="20" dur="1" fill="hold">
                                          <p:stCondLst>
                                            <p:cond delay="0"/>
                                          </p:stCondLst>
                                        </p:cTn>
                                        <p:tgtEl>
                                          <p:spTgt spid="401"/>
                                        </p:tgtEl>
                                        <p:attrNameLst>
                                          <p:attrName>style.visibility</p:attrName>
                                        </p:attrNameLst>
                                      </p:cBhvr>
                                      <p:to>
                                        <p:strVal val="visible"/>
                                      </p:to>
                                    </p:set>
                                    <p:animEffect transition="in" filter="fade">
                                      <p:cBhvr>
                                        <p:cTn id="21" dur="1000"/>
                                        <p:tgtEl>
                                          <p:spTgt spid="401"/>
                                        </p:tgtEl>
                                      </p:cBhvr>
                                    </p:animEffect>
                                  </p:childTnLst>
                                </p:cTn>
                              </p:par>
                            </p:childTnLst>
                          </p:cTn>
                        </p:par>
                      </p:childTnLst>
                    </p:cTn>
                  </p:par>
                  <p:par>
                    <p:cTn id="22" fill="hold" nodeType="clickPar">
                      <p:stCondLst>
                        <p:cond delay="indefinite"/>
                        <p:cond evt="onBegin" delay="0">
                          <p:tn val="21"/>
                        </p:cond>
                      </p:stCondLst>
                      <p:childTnLst>
                        <p:par>
                          <p:cTn id="23" fill="hold" nodeType="after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400"/>
                                        </p:tgtEl>
                                        <p:attrNameLst>
                                          <p:attrName>style.visibility</p:attrName>
                                        </p:attrNameLst>
                                      </p:cBhvr>
                                      <p:to>
                                        <p:strVal val="visible"/>
                                      </p:to>
                                    </p:set>
                                    <p:animEffect transition="in" filter="fade">
                                      <p:cBhvr>
                                        <p:cTn id="26" dur="1000"/>
                                        <p:tgtEl>
                                          <p:spTgt spid="400"/>
                                        </p:tgtEl>
                                      </p:cBhvr>
                                    </p:animEffect>
                                  </p:childTnLst>
                                </p:cTn>
                              </p:par>
                              <p:par>
                                <p:cTn id="27" presetID="10" presetClass="entr" presetSubtype="0" fill="hold" nodeType="withEffect">
                                  <p:stCondLst>
                                    <p:cond delay="0"/>
                                  </p:stCondLst>
                                  <p:childTnLst>
                                    <p:set>
                                      <p:cBhvr>
                                        <p:cTn id="28" dur="1" fill="hold">
                                          <p:stCondLst>
                                            <p:cond delay="0"/>
                                          </p:stCondLst>
                                        </p:cTn>
                                        <p:tgtEl>
                                          <p:spTgt spid="417"/>
                                        </p:tgtEl>
                                        <p:attrNameLst>
                                          <p:attrName>style.visibility</p:attrName>
                                        </p:attrNameLst>
                                      </p:cBhvr>
                                      <p:to>
                                        <p:strVal val="visible"/>
                                      </p:to>
                                    </p:set>
                                    <p:animEffect transition="in" filter="fade">
                                      <p:cBhvr>
                                        <p:cTn id="29" dur="1000"/>
                                        <p:tgtEl>
                                          <p:spTgt spid="417"/>
                                        </p:tgtEl>
                                      </p:cBhvr>
                                    </p:animEffect>
                                  </p:childTnLst>
                                </p:cTn>
                              </p:par>
                              <p:par>
                                <p:cTn id="30" presetID="10" presetClass="entr" presetSubtype="0" fill="hold" nodeType="withEffect">
                                  <p:stCondLst>
                                    <p:cond delay="0"/>
                                  </p:stCondLst>
                                  <p:childTnLst>
                                    <p:set>
                                      <p:cBhvr>
                                        <p:cTn id="31" dur="1" fill="hold">
                                          <p:stCondLst>
                                            <p:cond delay="0"/>
                                          </p:stCondLst>
                                        </p:cTn>
                                        <p:tgtEl>
                                          <p:spTgt spid="420"/>
                                        </p:tgtEl>
                                        <p:attrNameLst>
                                          <p:attrName>style.visibility</p:attrName>
                                        </p:attrNameLst>
                                      </p:cBhvr>
                                      <p:to>
                                        <p:strVal val="visible"/>
                                      </p:to>
                                    </p:set>
                                    <p:animEffect transition="in" filter="fade">
                                      <p:cBhvr>
                                        <p:cTn id="32" dur="1000"/>
                                        <p:tgtEl>
                                          <p:spTgt spid="420"/>
                                        </p:tgtEl>
                                      </p:cBhvr>
                                    </p:animEffect>
                                  </p:childTnLst>
                                </p:cTn>
                              </p:par>
                              <p:par>
                                <p:cTn id="33" presetID="10" presetClass="entr" presetSubtype="0" fill="hold" nodeType="withEffect">
                                  <p:stCondLst>
                                    <p:cond delay="0"/>
                                  </p:stCondLst>
                                  <p:childTnLst>
                                    <p:set>
                                      <p:cBhvr>
                                        <p:cTn id="34" dur="1" fill="hold">
                                          <p:stCondLst>
                                            <p:cond delay="0"/>
                                          </p:stCondLst>
                                        </p:cTn>
                                        <p:tgtEl>
                                          <p:spTgt spid="388"/>
                                        </p:tgtEl>
                                        <p:attrNameLst>
                                          <p:attrName>style.visibility</p:attrName>
                                        </p:attrNameLst>
                                      </p:cBhvr>
                                      <p:to>
                                        <p:strVal val="visible"/>
                                      </p:to>
                                    </p:set>
                                    <p:animEffect transition="in" filter="fade">
                                      <p:cBhvr>
                                        <p:cTn id="35" dur="1000"/>
                                        <p:tgtEl>
                                          <p:spTgt spid="388"/>
                                        </p:tgtEl>
                                      </p:cBhvr>
                                    </p:animEffect>
                                  </p:childTnLst>
                                </p:cTn>
                              </p:par>
                            </p:childTnLst>
                          </p:cTn>
                        </p:par>
                      </p:childTnLst>
                    </p:cTn>
                  </p:par>
                  <p:par>
                    <p:cTn id="36" fill="hold" nodeType="clickPar">
                      <p:stCondLst>
                        <p:cond delay="indefinite"/>
                        <p:cond evt="onBegin" delay="0">
                          <p:tn val="35"/>
                        </p:cond>
                      </p:stCondLst>
                      <p:childTnLst>
                        <p:par>
                          <p:cTn id="37" fill="hold" nodeType="after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349"/>
                                        </p:tgtEl>
                                        <p:attrNameLst>
                                          <p:attrName>style.visibility</p:attrName>
                                        </p:attrNameLst>
                                      </p:cBhvr>
                                      <p:to>
                                        <p:strVal val="visible"/>
                                      </p:to>
                                    </p:set>
                                    <p:animEffect transition="in" filter="fade">
                                      <p:cBhvr>
                                        <p:cTn id="40" dur="1000"/>
                                        <p:tgtEl>
                                          <p:spTgt spid="349"/>
                                        </p:tgtEl>
                                      </p:cBhvr>
                                    </p:animEffect>
                                  </p:childTnLst>
                                </p:cTn>
                              </p:par>
                              <p:par>
                                <p:cTn id="41" presetID="10" presetClass="entr" presetSubtype="0" fill="hold" nodeType="withEffect">
                                  <p:stCondLst>
                                    <p:cond delay="0"/>
                                  </p:stCondLst>
                                  <p:childTnLst>
                                    <p:set>
                                      <p:cBhvr>
                                        <p:cTn id="42" dur="1" fill="hold">
                                          <p:stCondLst>
                                            <p:cond delay="0"/>
                                          </p:stCondLst>
                                        </p:cTn>
                                        <p:tgtEl>
                                          <p:spTgt spid="364"/>
                                        </p:tgtEl>
                                        <p:attrNameLst>
                                          <p:attrName>style.visibility</p:attrName>
                                        </p:attrNameLst>
                                      </p:cBhvr>
                                      <p:to>
                                        <p:strVal val="visible"/>
                                      </p:to>
                                    </p:set>
                                    <p:animEffect transition="in" filter="fade">
                                      <p:cBhvr>
                                        <p:cTn id="43" dur="1000"/>
                                        <p:tgtEl>
                                          <p:spTgt spid="364"/>
                                        </p:tgtEl>
                                      </p:cBhvr>
                                    </p:animEffect>
                                  </p:childTnLst>
                                </p:cTn>
                              </p:par>
                              <p:par>
                                <p:cTn id="44" presetID="10" presetClass="entr" presetSubtype="0" fill="hold" nodeType="withEffect">
                                  <p:stCondLst>
                                    <p:cond delay="0"/>
                                  </p:stCondLst>
                                  <p:childTnLst>
                                    <p:set>
                                      <p:cBhvr>
                                        <p:cTn id="45" dur="1" fill="hold">
                                          <p:stCondLst>
                                            <p:cond delay="0"/>
                                          </p:stCondLst>
                                        </p:cTn>
                                        <p:tgtEl>
                                          <p:spTgt spid="368"/>
                                        </p:tgtEl>
                                        <p:attrNameLst>
                                          <p:attrName>style.visibility</p:attrName>
                                        </p:attrNameLst>
                                      </p:cBhvr>
                                      <p:to>
                                        <p:strVal val="visible"/>
                                      </p:to>
                                    </p:set>
                                    <p:animEffect transition="in" filter="fade">
                                      <p:cBhvr>
                                        <p:cTn id="46" dur="1000"/>
                                        <p:tgtEl>
                                          <p:spTgt spid="368"/>
                                        </p:tgtEl>
                                      </p:cBhvr>
                                    </p:animEffect>
                                  </p:childTnLst>
                                </p:cTn>
                              </p:par>
                              <p:par>
                                <p:cTn id="47" presetID="10" presetClass="entr" presetSubtype="0" fill="hold" nodeType="withEffect">
                                  <p:stCondLst>
                                    <p:cond delay="0"/>
                                  </p:stCondLst>
                                  <p:childTnLst>
                                    <p:set>
                                      <p:cBhvr>
                                        <p:cTn id="48" dur="1" fill="hold">
                                          <p:stCondLst>
                                            <p:cond delay="0"/>
                                          </p:stCondLst>
                                        </p:cTn>
                                        <p:tgtEl>
                                          <p:spTgt spid="402"/>
                                        </p:tgtEl>
                                        <p:attrNameLst>
                                          <p:attrName>style.visibility</p:attrName>
                                        </p:attrNameLst>
                                      </p:cBhvr>
                                      <p:to>
                                        <p:strVal val="visible"/>
                                      </p:to>
                                    </p:set>
                                    <p:animEffect transition="in" filter="fade">
                                      <p:cBhvr>
                                        <p:cTn id="49" dur="1000"/>
                                        <p:tgtEl>
                                          <p:spTgt spid="402"/>
                                        </p:tgtEl>
                                      </p:cBhvr>
                                    </p:animEffect>
                                  </p:childTnLst>
                                </p:cTn>
                              </p:par>
                            </p:childTnLst>
                          </p:cTn>
                        </p:par>
                      </p:childTnLst>
                    </p:cTn>
                  </p:par>
                  <p:par>
                    <p:cTn id="50" fill="hold" nodeType="clickPar">
                      <p:stCondLst>
                        <p:cond delay="indefinite"/>
                        <p:cond evt="onBegin" delay="0">
                          <p:tn val="49"/>
                        </p:cond>
                      </p:stCondLst>
                      <p:childTnLst>
                        <p:par>
                          <p:cTn id="51" fill="hold" nodeType="after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389"/>
                                        </p:tgtEl>
                                        <p:attrNameLst>
                                          <p:attrName>style.visibility</p:attrName>
                                        </p:attrNameLst>
                                      </p:cBhvr>
                                      <p:to>
                                        <p:strVal val="visible"/>
                                      </p:to>
                                    </p:set>
                                    <p:animEffect transition="in" filter="fade">
                                      <p:cBhvr>
                                        <p:cTn id="54" dur="1000"/>
                                        <p:tgtEl>
                                          <p:spTgt spid="389"/>
                                        </p:tgtEl>
                                      </p:cBhvr>
                                    </p:animEffect>
                                  </p:childTnLst>
                                </p:cTn>
                              </p:par>
                              <p:par>
                                <p:cTn id="55" presetID="10" presetClass="entr" presetSubtype="0" fill="hold" nodeType="withEffect">
                                  <p:stCondLst>
                                    <p:cond delay="0"/>
                                  </p:stCondLst>
                                  <p:childTnLst>
                                    <p:set>
                                      <p:cBhvr>
                                        <p:cTn id="56" dur="1" fill="hold">
                                          <p:stCondLst>
                                            <p:cond delay="0"/>
                                          </p:stCondLst>
                                        </p:cTn>
                                        <p:tgtEl>
                                          <p:spTgt spid="379"/>
                                        </p:tgtEl>
                                        <p:attrNameLst>
                                          <p:attrName>style.visibility</p:attrName>
                                        </p:attrNameLst>
                                      </p:cBhvr>
                                      <p:to>
                                        <p:strVal val="visible"/>
                                      </p:to>
                                    </p:set>
                                    <p:animEffect transition="in" filter="fade">
                                      <p:cBhvr>
                                        <p:cTn id="57" dur="1000"/>
                                        <p:tgtEl>
                                          <p:spTgt spid="379"/>
                                        </p:tgtEl>
                                      </p:cBhvr>
                                    </p:animEffect>
                                  </p:childTnLst>
                                </p:cTn>
                              </p:par>
                              <p:par>
                                <p:cTn id="58" presetID="10" presetClass="entr" presetSubtype="0" fill="hold" nodeType="withEffect">
                                  <p:stCondLst>
                                    <p:cond delay="0"/>
                                  </p:stCondLst>
                                  <p:childTnLst>
                                    <p:set>
                                      <p:cBhvr>
                                        <p:cTn id="59" dur="1" fill="hold">
                                          <p:stCondLst>
                                            <p:cond delay="0"/>
                                          </p:stCondLst>
                                        </p:cTn>
                                        <p:tgtEl>
                                          <p:spTgt spid="406"/>
                                        </p:tgtEl>
                                        <p:attrNameLst>
                                          <p:attrName>style.visibility</p:attrName>
                                        </p:attrNameLst>
                                      </p:cBhvr>
                                      <p:to>
                                        <p:strVal val="visible"/>
                                      </p:to>
                                    </p:set>
                                    <p:animEffect transition="in" filter="fade">
                                      <p:cBhvr>
                                        <p:cTn id="60" dur="1000"/>
                                        <p:tgtEl>
                                          <p:spTgt spid="406"/>
                                        </p:tgtEl>
                                      </p:cBhvr>
                                    </p:animEffect>
                                  </p:childTnLst>
                                </p:cTn>
                              </p:par>
                              <p:par>
                                <p:cTn id="61" presetID="10" presetClass="entr" presetSubtype="0" fill="hold" nodeType="withEffect">
                                  <p:stCondLst>
                                    <p:cond delay="0"/>
                                  </p:stCondLst>
                                  <p:childTnLst>
                                    <p:set>
                                      <p:cBhvr>
                                        <p:cTn id="62" dur="1" fill="hold">
                                          <p:stCondLst>
                                            <p:cond delay="0"/>
                                          </p:stCondLst>
                                        </p:cTn>
                                        <p:tgtEl>
                                          <p:spTgt spid="409"/>
                                        </p:tgtEl>
                                        <p:attrNameLst>
                                          <p:attrName>style.visibility</p:attrName>
                                        </p:attrNameLst>
                                      </p:cBhvr>
                                      <p:to>
                                        <p:strVal val="visible"/>
                                      </p:to>
                                    </p:set>
                                    <p:animEffect transition="in" filter="fade">
                                      <p:cBhvr>
                                        <p:cTn id="63" dur="1000"/>
                                        <p:tgtEl>
                                          <p:spTgt spid="409"/>
                                        </p:tgtEl>
                                      </p:cBhvr>
                                    </p:animEffect>
                                  </p:childTnLst>
                                </p:cTn>
                              </p:par>
                            </p:childTnLst>
                          </p:cTn>
                        </p:par>
                      </p:childTnLst>
                    </p:cTn>
                  </p:par>
                  <p:par>
                    <p:cTn id="64" fill="hold" nodeType="clickPar">
                      <p:stCondLst>
                        <p:cond delay="indefinite"/>
                        <p:cond evt="onBegin" delay="0">
                          <p:tn val="63"/>
                        </p:cond>
                      </p:stCondLst>
                      <p:childTnLst>
                        <p:par>
                          <p:cTn id="65" fill="hold" nodeType="after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352"/>
                                        </p:tgtEl>
                                        <p:attrNameLst>
                                          <p:attrName>style.visibility</p:attrName>
                                        </p:attrNameLst>
                                      </p:cBhvr>
                                      <p:to>
                                        <p:strVal val="visible"/>
                                      </p:to>
                                    </p:set>
                                    <p:animEffect transition="in" filter="fade">
                                      <p:cBhvr>
                                        <p:cTn id="68" dur="1000"/>
                                        <p:tgtEl>
                                          <p:spTgt spid="352"/>
                                        </p:tgtEl>
                                      </p:cBhvr>
                                    </p:animEffect>
                                  </p:childTnLst>
                                </p:cTn>
                              </p:par>
                              <p:par>
                                <p:cTn id="69" presetID="10" presetClass="entr" presetSubtype="0" fill="hold" nodeType="withEffect">
                                  <p:stCondLst>
                                    <p:cond delay="0"/>
                                  </p:stCondLst>
                                  <p:childTnLst>
                                    <p:set>
                                      <p:cBhvr>
                                        <p:cTn id="70" dur="1" fill="hold">
                                          <p:stCondLst>
                                            <p:cond delay="0"/>
                                          </p:stCondLst>
                                        </p:cTn>
                                        <p:tgtEl>
                                          <p:spTgt spid="365"/>
                                        </p:tgtEl>
                                        <p:attrNameLst>
                                          <p:attrName>style.visibility</p:attrName>
                                        </p:attrNameLst>
                                      </p:cBhvr>
                                      <p:to>
                                        <p:strVal val="visible"/>
                                      </p:to>
                                    </p:set>
                                    <p:animEffect transition="in" filter="fade">
                                      <p:cBhvr>
                                        <p:cTn id="71" dur="1000"/>
                                        <p:tgtEl>
                                          <p:spTgt spid="365"/>
                                        </p:tgtEl>
                                      </p:cBhvr>
                                    </p:animEffect>
                                  </p:childTnLst>
                                </p:cTn>
                              </p:par>
                              <p:par>
                                <p:cTn id="72" presetID="10" presetClass="entr" presetSubtype="0" fill="hold" nodeType="withEffect">
                                  <p:stCondLst>
                                    <p:cond delay="0"/>
                                  </p:stCondLst>
                                  <p:childTnLst>
                                    <p:set>
                                      <p:cBhvr>
                                        <p:cTn id="73" dur="1" fill="hold">
                                          <p:stCondLst>
                                            <p:cond delay="0"/>
                                          </p:stCondLst>
                                        </p:cTn>
                                        <p:tgtEl>
                                          <p:spTgt spid="369"/>
                                        </p:tgtEl>
                                        <p:attrNameLst>
                                          <p:attrName>style.visibility</p:attrName>
                                        </p:attrNameLst>
                                      </p:cBhvr>
                                      <p:to>
                                        <p:strVal val="visible"/>
                                      </p:to>
                                    </p:set>
                                    <p:animEffect transition="in" filter="fade">
                                      <p:cBhvr>
                                        <p:cTn id="74" dur="1000"/>
                                        <p:tgtEl>
                                          <p:spTgt spid="369"/>
                                        </p:tgtEl>
                                      </p:cBhvr>
                                    </p:animEffect>
                                  </p:childTnLst>
                                </p:cTn>
                              </p:par>
                              <p:par>
                                <p:cTn id="75" presetID="10" presetClass="entr" presetSubtype="0" fill="hold" nodeType="withEffect">
                                  <p:stCondLst>
                                    <p:cond delay="0"/>
                                  </p:stCondLst>
                                  <p:childTnLst>
                                    <p:set>
                                      <p:cBhvr>
                                        <p:cTn id="76" dur="1" fill="hold">
                                          <p:stCondLst>
                                            <p:cond delay="0"/>
                                          </p:stCondLst>
                                        </p:cTn>
                                        <p:tgtEl>
                                          <p:spTgt spid="410"/>
                                        </p:tgtEl>
                                        <p:attrNameLst>
                                          <p:attrName>style.visibility</p:attrName>
                                        </p:attrNameLst>
                                      </p:cBhvr>
                                      <p:to>
                                        <p:strVal val="visible"/>
                                      </p:to>
                                    </p:set>
                                    <p:animEffect transition="in" filter="fade">
                                      <p:cBhvr>
                                        <p:cTn id="77" dur="1000"/>
                                        <p:tgtEl>
                                          <p:spTgt spid="410"/>
                                        </p:tgtEl>
                                      </p:cBhvr>
                                    </p:animEffect>
                                  </p:childTnLst>
                                </p:cTn>
                              </p:par>
                            </p:childTnLst>
                          </p:cTn>
                        </p:par>
                      </p:childTnLst>
                    </p:cTn>
                  </p:par>
                  <p:par>
                    <p:cTn id="78" fill="hold" nodeType="clickPar">
                      <p:stCondLst>
                        <p:cond delay="indefinite"/>
                        <p:cond evt="onBegin" delay="0">
                          <p:tn val="77"/>
                        </p:cond>
                      </p:stCondLst>
                      <p:childTnLst>
                        <p:par>
                          <p:cTn id="79" fill="hold" nodeType="afterGroup">
                            <p:stCondLst>
                              <p:cond delay="0"/>
                            </p:stCondLst>
                            <p:childTnLst>
                              <p:par>
                                <p:cTn id="80" presetID="10" presetClass="entr" presetSubtype="0" fill="hold" nodeType="clickEffect">
                                  <p:stCondLst>
                                    <p:cond delay="0"/>
                                  </p:stCondLst>
                                  <p:childTnLst>
                                    <p:set>
                                      <p:cBhvr>
                                        <p:cTn id="81" dur="1" fill="hold">
                                          <p:stCondLst>
                                            <p:cond delay="0"/>
                                          </p:stCondLst>
                                        </p:cTn>
                                        <p:tgtEl>
                                          <p:spTgt spid="382"/>
                                        </p:tgtEl>
                                        <p:attrNameLst>
                                          <p:attrName>style.visibility</p:attrName>
                                        </p:attrNameLst>
                                      </p:cBhvr>
                                      <p:to>
                                        <p:strVal val="visible"/>
                                      </p:to>
                                    </p:set>
                                    <p:animEffect transition="in" filter="fade">
                                      <p:cBhvr>
                                        <p:cTn id="82" dur="1000"/>
                                        <p:tgtEl>
                                          <p:spTgt spid="382"/>
                                        </p:tgtEl>
                                      </p:cBhvr>
                                    </p:animEffect>
                                  </p:childTnLst>
                                </p:cTn>
                              </p:par>
                              <p:par>
                                <p:cTn id="83" presetID="10" presetClass="entr" presetSubtype="0" fill="hold" nodeType="withEffect">
                                  <p:stCondLst>
                                    <p:cond delay="0"/>
                                  </p:stCondLst>
                                  <p:childTnLst>
                                    <p:set>
                                      <p:cBhvr>
                                        <p:cTn id="84" dur="1" fill="hold">
                                          <p:stCondLst>
                                            <p:cond delay="0"/>
                                          </p:stCondLst>
                                        </p:cTn>
                                        <p:tgtEl>
                                          <p:spTgt spid="390"/>
                                        </p:tgtEl>
                                        <p:attrNameLst>
                                          <p:attrName>style.visibility</p:attrName>
                                        </p:attrNameLst>
                                      </p:cBhvr>
                                      <p:to>
                                        <p:strVal val="visible"/>
                                      </p:to>
                                    </p:set>
                                    <p:animEffect transition="in" filter="fade">
                                      <p:cBhvr>
                                        <p:cTn id="85" dur="1000"/>
                                        <p:tgtEl>
                                          <p:spTgt spid="390"/>
                                        </p:tgtEl>
                                      </p:cBhvr>
                                    </p:animEffect>
                                  </p:childTnLst>
                                </p:cTn>
                              </p:par>
                              <p:par>
                                <p:cTn id="86" presetID="10" presetClass="entr" presetSubtype="0" fill="hold" nodeType="withEffect">
                                  <p:stCondLst>
                                    <p:cond delay="0"/>
                                  </p:stCondLst>
                                  <p:childTnLst>
                                    <p:set>
                                      <p:cBhvr>
                                        <p:cTn id="87" dur="1" fill="hold">
                                          <p:stCondLst>
                                            <p:cond delay="0"/>
                                          </p:stCondLst>
                                        </p:cTn>
                                        <p:tgtEl>
                                          <p:spTgt spid="407"/>
                                        </p:tgtEl>
                                        <p:attrNameLst>
                                          <p:attrName>style.visibility</p:attrName>
                                        </p:attrNameLst>
                                      </p:cBhvr>
                                      <p:to>
                                        <p:strVal val="visible"/>
                                      </p:to>
                                    </p:set>
                                    <p:animEffect transition="in" filter="fade">
                                      <p:cBhvr>
                                        <p:cTn id="88" dur="1000"/>
                                        <p:tgtEl>
                                          <p:spTgt spid="407"/>
                                        </p:tgtEl>
                                      </p:cBhvr>
                                    </p:animEffect>
                                  </p:childTnLst>
                                </p:cTn>
                              </p:par>
                              <p:par>
                                <p:cTn id="89" presetID="10" presetClass="entr" presetSubtype="0" fill="hold" nodeType="withEffect">
                                  <p:stCondLst>
                                    <p:cond delay="0"/>
                                  </p:stCondLst>
                                  <p:childTnLst>
                                    <p:set>
                                      <p:cBhvr>
                                        <p:cTn id="90" dur="1" fill="hold">
                                          <p:stCondLst>
                                            <p:cond delay="0"/>
                                          </p:stCondLst>
                                        </p:cTn>
                                        <p:tgtEl>
                                          <p:spTgt spid="411"/>
                                        </p:tgtEl>
                                        <p:attrNameLst>
                                          <p:attrName>style.visibility</p:attrName>
                                        </p:attrNameLst>
                                      </p:cBhvr>
                                      <p:to>
                                        <p:strVal val="visible"/>
                                      </p:to>
                                    </p:set>
                                    <p:animEffect transition="in" filter="fade">
                                      <p:cBhvr>
                                        <p:cTn id="91" dur="1000"/>
                                        <p:tgtEl>
                                          <p:spTgt spid="411"/>
                                        </p:tgtEl>
                                      </p:cBhvr>
                                    </p:animEffect>
                                  </p:childTnLst>
                                </p:cTn>
                              </p:par>
                            </p:childTnLst>
                          </p:cTn>
                        </p:par>
                      </p:childTnLst>
                    </p:cTn>
                  </p:par>
                  <p:par>
                    <p:cTn id="92" fill="hold" nodeType="clickPar">
                      <p:stCondLst>
                        <p:cond delay="indefinite"/>
                        <p:cond evt="onBegin" delay="0">
                          <p:tn val="91"/>
                        </p:cond>
                      </p:stCondLst>
                      <p:childTnLst>
                        <p:par>
                          <p:cTn id="93" fill="hold" nodeType="afterGroup">
                            <p:stCondLst>
                              <p:cond delay="0"/>
                            </p:stCondLst>
                            <p:childTnLst>
                              <p:par>
                                <p:cTn id="94" presetID="10" presetClass="entr" presetSubtype="0" fill="hold" nodeType="clickEffect">
                                  <p:stCondLst>
                                    <p:cond delay="0"/>
                                  </p:stCondLst>
                                  <p:childTnLst>
                                    <p:set>
                                      <p:cBhvr>
                                        <p:cTn id="95" dur="1" fill="hold">
                                          <p:stCondLst>
                                            <p:cond delay="0"/>
                                          </p:stCondLst>
                                        </p:cTn>
                                        <p:tgtEl>
                                          <p:spTgt spid="355"/>
                                        </p:tgtEl>
                                        <p:attrNameLst>
                                          <p:attrName>style.visibility</p:attrName>
                                        </p:attrNameLst>
                                      </p:cBhvr>
                                      <p:to>
                                        <p:strVal val="visible"/>
                                      </p:to>
                                    </p:set>
                                    <p:animEffect transition="in" filter="fade">
                                      <p:cBhvr>
                                        <p:cTn id="96" dur="1000"/>
                                        <p:tgtEl>
                                          <p:spTgt spid="355"/>
                                        </p:tgtEl>
                                      </p:cBhvr>
                                    </p:animEffect>
                                  </p:childTnLst>
                                </p:cTn>
                              </p:par>
                              <p:par>
                                <p:cTn id="97" presetID="10" presetClass="entr" presetSubtype="0" fill="hold" nodeType="withEffect">
                                  <p:stCondLst>
                                    <p:cond delay="0"/>
                                  </p:stCondLst>
                                  <p:childTnLst>
                                    <p:set>
                                      <p:cBhvr>
                                        <p:cTn id="98" dur="1" fill="hold">
                                          <p:stCondLst>
                                            <p:cond delay="0"/>
                                          </p:stCondLst>
                                        </p:cTn>
                                        <p:tgtEl>
                                          <p:spTgt spid="366"/>
                                        </p:tgtEl>
                                        <p:attrNameLst>
                                          <p:attrName>style.visibility</p:attrName>
                                        </p:attrNameLst>
                                      </p:cBhvr>
                                      <p:to>
                                        <p:strVal val="visible"/>
                                      </p:to>
                                    </p:set>
                                    <p:animEffect transition="in" filter="fade">
                                      <p:cBhvr>
                                        <p:cTn id="99" dur="1000"/>
                                        <p:tgtEl>
                                          <p:spTgt spid="366"/>
                                        </p:tgtEl>
                                      </p:cBhvr>
                                    </p:animEffect>
                                  </p:childTnLst>
                                </p:cTn>
                              </p:par>
                              <p:par>
                                <p:cTn id="100" presetID="10" presetClass="entr" presetSubtype="0" fill="hold" nodeType="withEffect">
                                  <p:stCondLst>
                                    <p:cond delay="0"/>
                                  </p:stCondLst>
                                  <p:childTnLst>
                                    <p:set>
                                      <p:cBhvr>
                                        <p:cTn id="101" dur="1" fill="hold">
                                          <p:stCondLst>
                                            <p:cond delay="0"/>
                                          </p:stCondLst>
                                        </p:cTn>
                                        <p:tgtEl>
                                          <p:spTgt spid="370"/>
                                        </p:tgtEl>
                                        <p:attrNameLst>
                                          <p:attrName>style.visibility</p:attrName>
                                        </p:attrNameLst>
                                      </p:cBhvr>
                                      <p:to>
                                        <p:strVal val="visible"/>
                                      </p:to>
                                    </p:set>
                                    <p:animEffect transition="in" filter="fade">
                                      <p:cBhvr>
                                        <p:cTn id="102" dur="1000"/>
                                        <p:tgtEl>
                                          <p:spTgt spid="37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2"/>
                                        </p:tgtEl>
                                        <p:attrNameLst>
                                          <p:attrName>style.visibility</p:attrName>
                                        </p:attrNameLst>
                                      </p:cBhvr>
                                      <p:to>
                                        <p:strVal val="visible"/>
                                      </p:to>
                                    </p:set>
                                    <p:animEffect transition="in" filter="fade">
                                      <p:cBhvr>
                                        <p:cTn id="105" dur="1000"/>
                                        <p:tgtEl>
                                          <p:spTgt spid="412"/>
                                        </p:tgtEl>
                                      </p:cBhvr>
                                    </p:animEffect>
                                  </p:childTnLst>
                                </p:cTn>
                              </p:par>
                            </p:childTnLst>
                          </p:cTn>
                        </p:par>
                      </p:childTnLst>
                    </p:cTn>
                  </p:par>
                  <p:par>
                    <p:cTn id="106" fill="hold" nodeType="clickPar">
                      <p:stCondLst>
                        <p:cond delay="indefinite"/>
                        <p:cond evt="onBegin" delay="0">
                          <p:tn val="105"/>
                        </p:cond>
                      </p:stCondLst>
                      <p:childTnLst>
                        <p:par>
                          <p:cTn id="107" fill="hold" nodeType="afterGroup">
                            <p:stCondLst>
                              <p:cond delay="0"/>
                            </p:stCondLst>
                            <p:childTnLst>
                              <p:par>
                                <p:cTn id="108" presetID="10" presetClass="entr" presetSubtype="0" fill="hold" nodeType="clickEffect">
                                  <p:stCondLst>
                                    <p:cond delay="0"/>
                                  </p:stCondLst>
                                  <p:childTnLst>
                                    <p:set>
                                      <p:cBhvr>
                                        <p:cTn id="109" dur="1" fill="hold">
                                          <p:stCondLst>
                                            <p:cond delay="0"/>
                                          </p:stCondLst>
                                        </p:cTn>
                                        <p:tgtEl>
                                          <p:spTgt spid="385"/>
                                        </p:tgtEl>
                                        <p:attrNameLst>
                                          <p:attrName>style.visibility</p:attrName>
                                        </p:attrNameLst>
                                      </p:cBhvr>
                                      <p:to>
                                        <p:strVal val="visible"/>
                                      </p:to>
                                    </p:set>
                                    <p:animEffect transition="in" filter="fade">
                                      <p:cBhvr>
                                        <p:cTn id="110" dur="1000"/>
                                        <p:tgtEl>
                                          <p:spTgt spid="385"/>
                                        </p:tgtEl>
                                      </p:cBhvr>
                                    </p:animEffect>
                                  </p:childTnLst>
                                </p:cTn>
                              </p:par>
                              <p:par>
                                <p:cTn id="111" presetID="10" presetClass="entr" presetSubtype="0" fill="hold" nodeType="withEffect">
                                  <p:stCondLst>
                                    <p:cond delay="0"/>
                                  </p:stCondLst>
                                  <p:childTnLst>
                                    <p:set>
                                      <p:cBhvr>
                                        <p:cTn id="112" dur="1" fill="hold">
                                          <p:stCondLst>
                                            <p:cond delay="0"/>
                                          </p:stCondLst>
                                        </p:cTn>
                                        <p:tgtEl>
                                          <p:spTgt spid="391"/>
                                        </p:tgtEl>
                                        <p:attrNameLst>
                                          <p:attrName>style.visibility</p:attrName>
                                        </p:attrNameLst>
                                      </p:cBhvr>
                                      <p:to>
                                        <p:strVal val="visible"/>
                                      </p:to>
                                    </p:set>
                                    <p:animEffect transition="in" filter="fade">
                                      <p:cBhvr>
                                        <p:cTn id="113" dur="1000"/>
                                        <p:tgtEl>
                                          <p:spTgt spid="391"/>
                                        </p:tgtEl>
                                      </p:cBhvr>
                                    </p:animEffect>
                                  </p:childTnLst>
                                </p:cTn>
                              </p:par>
                              <p:par>
                                <p:cTn id="114" presetID="10" presetClass="entr" presetSubtype="0" fill="hold" nodeType="withEffect">
                                  <p:stCondLst>
                                    <p:cond delay="0"/>
                                  </p:stCondLst>
                                  <p:childTnLst>
                                    <p:set>
                                      <p:cBhvr>
                                        <p:cTn id="115" dur="1" fill="hold">
                                          <p:stCondLst>
                                            <p:cond delay="0"/>
                                          </p:stCondLst>
                                        </p:cTn>
                                        <p:tgtEl>
                                          <p:spTgt spid="408"/>
                                        </p:tgtEl>
                                        <p:attrNameLst>
                                          <p:attrName>style.visibility</p:attrName>
                                        </p:attrNameLst>
                                      </p:cBhvr>
                                      <p:to>
                                        <p:strVal val="visible"/>
                                      </p:to>
                                    </p:set>
                                    <p:animEffect transition="in" filter="fade">
                                      <p:cBhvr>
                                        <p:cTn id="116" dur="1000"/>
                                        <p:tgtEl>
                                          <p:spTgt spid="408"/>
                                        </p:tgtEl>
                                      </p:cBhvr>
                                    </p:animEffect>
                                  </p:childTnLst>
                                </p:cTn>
                              </p:par>
                              <p:par>
                                <p:cTn id="117" presetID="10" presetClass="entr" presetSubtype="0" fill="hold" nodeType="withEffect">
                                  <p:stCondLst>
                                    <p:cond delay="0"/>
                                  </p:stCondLst>
                                  <p:childTnLst>
                                    <p:set>
                                      <p:cBhvr>
                                        <p:cTn id="118" dur="1" fill="hold">
                                          <p:stCondLst>
                                            <p:cond delay="0"/>
                                          </p:stCondLst>
                                        </p:cTn>
                                        <p:tgtEl>
                                          <p:spTgt spid="403"/>
                                        </p:tgtEl>
                                        <p:attrNameLst>
                                          <p:attrName>style.visibility</p:attrName>
                                        </p:attrNameLst>
                                      </p:cBhvr>
                                      <p:to>
                                        <p:strVal val="visible"/>
                                      </p:to>
                                    </p:set>
                                    <p:animEffect transition="in" filter="fade">
                                      <p:cBhvr>
                                        <p:cTn id="119" dur="10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24" name="Shape 424"/>
        <p:cNvGrpSpPr/>
        <p:nvPr/>
      </p:nvGrpSpPr>
      <p:grpSpPr>
        <a:xfrm>
          <a:off x="0" y="0"/>
          <a:ext cx="0" cy="0"/>
        </a:xfrm>
      </p:grpSpPr>
      <p:grpSp>
        <p:nvGrpSpPr>
          <p:cNvPr id="425" name="Google Shape;425;p12"/>
          <p:cNvGrpSpPr/>
          <p:nvPr/>
        </p:nvGrpSpPr>
        <p:grpSpPr>
          <a:xfrm>
            <a:off x="0" y="119"/>
            <a:ext cx="9221875" cy="862215"/>
            <a:chOff x="-103834" y="3417122"/>
            <a:chExt cx="12295833" cy="1019407"/>
          </a:xfrm>
        </p:grpSpPr>
        <p:sp>
          <p:nvSpPr>
            <p:cNvPr id="426" name="Google Shape;426;p12"/>
            <p:cNvSpPr/>
            <p:nvPr/>
          </p:nvSpPr>
          <p:spPr>
            <a:xfrm>
              <a:off x="-103834" y="3417129"/>
              <a:ext cx="12192000" cy="10194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400"/>
                <a:buFont typeface="Arial"/>
                <a:buNone/>
              </a:pPr>
              <a:r>
                <a:rPr lang="en" sz="2400" b="1" i="0" u="none" strike="noStrike" cap="none">
                  <a:solidFill>
                    <a:srgbClr val="1A1A1A"/>
                  </a:solidFill>
                  <a:latin typeface="Verdana"/>
                  <a:ea typeface="Verdana"/>
                  <a:cs typeface="Verdana"/>
                  <a:sym typeface="Verdana"/>
                </a:rPr>
                <a:t>So aren't we running out of oil?......Well, NO</a:t>
              </a:r>
              <a:endParaRPr sz="2400" b="1" i="0" u="none" strike="noStrike" cap="none">
                <a:solidFill>
                  <a:srgbClr val="1A1A1A"/>
                </a:solidFill>
                <a:latin typeface="Verdana"/>
                <a:ea typeface="Verdana"/>
                <a:cs typeface="Verdana"/>
                <a:sym typeface="Verdana"/>
              </a:endParaRPr>
            </a:p>
          </p:txBody>
        </p:sp>
        <p:sp>
          <p:nvSpPr>
            <p:cNvPr id="427" name="Google Shape;427;p12"/>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428" name="Google Shape;428;p12"/>
          <p:cNvSpPr txBox="1"/>
          <p:nvPr/>
        </p:nvSpPr>
        <p:spPr>
          <a:xfrm>
            <a:off x="270700" y="1062800"/>
            <a:ext cx="8642700" cy="4025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1.</a:t>
            </a:r>
            <a:r>
              <a:rPr lang="en" sz="1400" b="1" i="0" u="none" strike="noStrike" cap="none">
                <a:solidFill>
                  <a:schemeClr val="dk1"/>
                </a:solidFill>
                <a:latin typeface="Roboto"/>
                <a:ea typeface="Roboto"/>
                <a:cs typeface="Roboto"/>
                <a:sym typeface="Roboto"/>
              </a:rPr>
              <a:t>Many geologists over the years have been predicting that oil wo</a:t>
            </a:r>
            <a:r>
              <a:rPr lang="en" sz="1300" b="1" i="0" u="none" strike="noStrike" cap="none">
                <a:solidFill>
                  <a:schemeClr val="dk1"/>
                </a:solidFill>
                <a:latin typeface="Roboto"/>
                <a:ea typeface="Roboto"/>
                <a:cs typeface="Roboto"/>
                <a:sym typeface="Roboto"/>
              </a:rPr>
              <a:t>uld get over in the next twenty years or so.</a:t>
            </a:r>
            <a:endParaRPr sz="1300" b="1" i="0" u="none" strike="noStrike" cap="none">
              <a:solidFill>
                <a:schemeClr val="dk1"/>
              </a:solidFill>
              <a:latin typeface="Roboto"/>
              <a:ea typeface="Roboto"/>
              <a:cs typeface="Roboto"/>
              <a:sym typeface="Roboto"/>
            </a:endParaRPr>
          </a:p>
          <a:p>
            <a:pPr marL="0" marR="0" lvl="0" indent="0" algn="l" rtl="0">
              <a:lnSpc>
                <a:spcPct val="100000"/>
              </a:lnSpc>
              <a:spcBef>
                <a:spcPct val="0"/>
              </a:spcBef>
              <a:spcAft>
                <a:spcPct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 </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Roboto"/>
                <a:ea typeface="Roboto"/>
                <a:cs typeface="Roboto"/>
                <a:sym typeface="Roboto"/>
              </a:rPr>
              <a:t>2. The reality is however a bit more intricate. Geologists’ prediction is based on oil reserves which have already been discovered. Also many of them have been including easily accessible reservoirs. </a:t>
            </a:r>
            <a:endParaRPr sz="1400" b="1" i="0" u="none" strike="noStrike" cap="none">
              <a:solidFill>
                <a:schemeClr val="dk1"/>
              </a:solidFill>
              <a:latin typeface="Roboto"/>
              <a:ea typeface="Roboto"/>
              <a:cs typeface="Roboto"/>
              <a:sym typeface="Roboto"/>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ct val="0"/>
              </a:spcBef>
              <a:spcAft>
                <a:spcPct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3.</a:t>
            </a:r>
            <a:r>
              <a:rPr lang="en" sz="1300" b="1" i="0" u="none" strike="noStrike" cap="none">
                <a:solidFill>
                  <a:schemeClr val="dk1"/>
                </a:solidFill>
                <a:latin typeface="Roboto"/>
                <a:ea typeface="Roboto"/>
                <a:cs typeface="Roboto"/>
                <a:sym typeface="Roboto"/>
              </a:rPr>
              <a:t>Many </a:t>
            </a:r>
            <a:r>
              <a:rPr lang="en" sz="1400" b="1" i="0" u="none" strike="noStrike" cap="none">
                <a:solidFill>
                  <a:schemeClr val="dk1"/>
                </a:solidFill>
                <a:latin typeface="Roboto"/>
                <a:ea typeface="Roboto"/>
                <a:cs typeface="Roboto"/>
                <a:sym typeface="Roboto"/>
              </a:rPr>
              <a:t>reserves are still being discovered.</a:t>
            </a:r>
            <a:r>
              <a:rPr lang="en" sz="1350" b="1"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A recent study from University of California at Berkeley ("Risks of the Oil Transition" by Adam Brandt and Alex Farrell, </a:t>
            </a:r>
            <a:r>
              <a:rPr lang="en" sz="1300" b="1" i="1" u="none" strike="noStrike" cap="none">
                <a:solidFill>
                  <a:schemeClr val="dk1"/>
                </a:solidFill>
                <a:latin typeface="Arial"/>
                <a:ea typeface="Arial"/>
                <a:cs typeface="Arial"/>
                <a:sym typeface="Arial"/>
              </a:rPr>
              <a:t>Environmental Research Letters</a:t>
            </a:r>
            <a:r>
              <a:rPr lang="en" sz="1300" b="1" i="0" u="none" strike="noStrike" cap="none">
                <a:solidFill>
                  <a:schemeClr val="dk1"/>
                </a:solidFill>
                <a:latin typeface="Arial"/>
                <a:ea typeface="Arial"/>
                <a:cs typeface="Arial"/>
                <a:sym typeface="Arial"/>
              </a:rPr>
              <a:t> 2006) estimated that the world has used up only about 5% of known technically recoverable oil reserve</a:t>
            </a:r>
            <a:r>
              <a:rPr lang="en" sz="1400" b="0" i="0" u="none" strike="noStrike" cap="none">
                <a:solidFill>
                  <a:schemeClr val="dk1"/>
                </a:solidFill>
                <a:latin typeface="Roboto"/>
                <a:ea typeface="Roboto"/>
                <a:cs typeface="Roboto"/>
                <a:sym typeface="Roboto"/>
              </a:rPr>
              <a:t> </a:t>
            </a: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Roboto"/>
              <a:ea typeface="Roboto"/>
              <a:cs typeface="Roboto"/>
              <a:sym typeface="Roboto"/>
            </a:endParaRPr>
          </a:p>
          <a:p>
            <a:pPr marL="0" marR="0" lvl="0" indent="0" algn="l" rtl="0">
              <a:lnSpc>
                <a:spcPct val="100000"/>
              </a:lnSpc>
              <a:spcBef>
                <a:spcPct val="0"/>
              </a:spcBef>
              <a:spcAft>
                <a:spcPct val="0"/>
              </a:spcAft>
              <a:buClr>
                <a:srgbClr val="000000"/>
              </a:buClr>
              <a:buSzPts val="1400"/>
              <a:buFont typeface="Arial"/>
              <a:buNone/>
            </a:pPr>
            <a:r>
              <a:rPr lang="en" sz="1400" b="0" i="0" u="none" strike="noStrike" cap="none">
                <a:solidFill>
                  <a:schemeClr val="dk1"/>
                </a:solidFill>
                <a:latin typeface="Roboto"/>
                <a:ea typeface="Roboto"/>
                <a:cs typeface="Roboto"/>
                <a:sym typeface="Roboto"/>
              </a:rPr>
              <a:t>4.</a:t>
            </a:r>
            <a:r>
              <a:rPr lang="en" sz="1300" b="1" i="0" u="none" strike="noStrike" cap="none">
                <a:solidFill>
                  <a:schemeClr val="dk1"/>
                </a:solidFill>
                <a:latin typeface="Roboto"/>
                <a:ea typeface="Roboto"/>
                <a:cs typeface="Roboto"/>
                <a:sym typeface="Roboto"/>
              </a:rPr>
              <a:t>Technology , to extract oil from unconventional sources, is also being developed. These resources include oil sands(Alberta), </a:t>
            </a:r>
            <a:r>
              <a:rPr lang="en" sz="1300" b="1" i="0" u="none" strike="noStrike" cap="none">
                <a:solidFill>
                  <a:schemeClr val="dk1"/>
                </a:solidFill>
                <a:latin typeface="Verdana"/>
                <a:ea typeface="Verdana"/>
                <a:cs typeface="Verdana"/>
                <a:sym typeface="Verdana"/>
              </a:rPr>
              <a:t>bitumen-laden "heavy oils"(Venezuela), oil shales etc.</a:t>
            </a:r>
            <a:endParaRPr sz="950" b="1" i="0" u="none" strike="noStrike" cap="none">
              <a:solidFill>
                <a:schemeClr val="dk1"/>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050"/>
              <a:buFont typeface="Arial"/>
              <a:buNone/>
            </a:pPr>
            <a:endParaRPr sz="1050" b="0" i="0" u="none" strike="noStrike" cap="none">
              <a:solidFill>
                <a:schemeClr val="dk1"/>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300"/>
              <a:buFont typeface="Arial"/>
              <a:buNone/>
            </a:pPr>
            <a:r>
              <a:rPr lang="en" sz="1300" b="1" i="0" u="none" strike="noStrike" cap="none">
                <a:solidFill>
                  <a:schemeClr val="dk1"/>
                </a:solidFill>
                <a:latin typeface="Arial"/>
                <a:ea typeface="Arial"/>
                <a:cs typeface="Arial"/>
                <a:sym typeface="Arial"/>
              </a:rPr>
              <a:t>Thus we have oil reserves for many years to come. We will slowly transition to other sources of energy not because oil is getting over but because those sources would be cheaper than oil . </a:t>
            </a:r>
            <a:r>
              <a:rPr lang="en" sz="1600" b="1" i="0" u="none" strike="noStrike" cap="none">
                <a:solidFill>
                  <a:schemeClr val="dk1"/>
                </a:solidFill>
                <a:latin typeface="Arial"/>
                <a:ea typeface="Arial"/>
                <a:cs typeface="Arial"/>
                <a:sym typeface="Arial"/>
              </a:rPr>
              <a:t>As summed up by </a:t>
            </a:r>
            <a:r>
              <a:rPr lang="en" sz="1250" b="1" i="0" u="none" strike="noStrike" cap="none">
                <a:solidFill>
                  <a:schemeClr val="dk1"/>
                </a:solidFill>
                <a:latin typeface="Arial"/>
                <a:ea typeface="Arial"/>
                <a:cs typeface="Arial"/>
                <a:sym typeface="Arial"/>
              </a:rPr>
              <a:t>Sheik Ahmed Zaki Yamani, the longtime Saudi oil minister and a key founder of OPEC</a:t>
            </a:r>
            <a:endParaRPr sz="1250" b="1" i="0" u="none" strike="noStrike" cap="none">
              <a:solidFill>
                <a:schemeClr val="dk1"/>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250"/>
              <a:buFont typeface="Arial"/>
              <a:buNone/>
            </a:pPr>
            <a:endParaRPr sz="1250" b="1" i="0" u="none" strike="noStrike" cap="none">
              <a:solidFill>
                <a:schemeClr val="dk1"/>
              </a:solidFill>
              <a:latin typeface="Arial"/>
              <a:ea typeface="Arial"/>
              <a:cs typeface="Arial"/>
              <a:sym typeface="Arial"/>
            </a:endParaRPr>
          </a:p>
          <a:p>
            <a:pPr marL="0" marR="0" lvl="0" indent="0" algn="ctr" rtl="0">
              <a:lnSpc>
                <a:spcPct val="100000"/>
              </a:lnSpc>
              <a:spcBef>
                <a:spcPct val="0"/>
              </a:spcBef>
              <a:spcAft>
                <a:spcPct val="0"/>
              </a:spcAft>
              <a:buClr>
                <a:srgbClr val="000000"/>
              </a:buClr>
              <a:buSzPts val="1350"/>
              <a:buFont typeface="Arial"/>
              <a:buNone/>
            </a:pPr>
            <a:r>
              <a:rPr lang="en" sz="1350" b="1" i="0" u="none" strike="noStrike" cap="none">
                <a:solidFill>
                  <a:srgbClr val="000000"/>
                </a:solidFill>
                <a:latin typeface="Arial"/>
                <a:ea typeface="Arial"/>
                <a:cs typeface="Arial"/>
                <a:sym typeface="Arial"/>
              </a:rPr>
              <a:t> </a:t>
            </a:r>
            <a:r>
              <a:rPr lang="en" sz="1650" b="1" i="0" u="none" strike="noStrike" cap="none">
                <a:solidFill>
                  <a:schemeClr val="accent6"/>
                </a:solidFill>
                <a:latin typeface="Arial"/>
                <a:ea typeface="Arial"/>
                <a:cs typeface="Arial"/>
                <a:sym typeface="Arial"/>
              </a:rPr>
              <a:t>"The stone age came to an end, not for lack of stones, and the oil age will end, but not for lack of  oil."</a:t>
            </a:r>
            <a:endParaRPr sz="2000" b="1" i="0" u="none" strike="noStrike" cap="none">
              <a:solidFill>
                <a:schemeClr val="accent6"/>
              </a:solidFill>
              <a:latin typeface="Arial"/>
              <a:ea typeface="Arial"/>
              <a:cs typeface="Arial"/>
              <a:sym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anim calcmode="lin" valueType="num">
                                      <p:cBhvr additive="base">
                                        <p:cTn id="7" dur="1000"/>
                                        <p:tgtEl>
                                          <p:spTgt spid="425"/>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28">
                                            <p:txEl>
                                              <p:pRg st="0" end="0"/>
                                            </p:txEl>
                                          </p:spTgt>
                                        </p:tgtEl>
                                        <p:attrNameLst>
                                          <p:attrName>style.visibility</p:attrName>
                                        </p:attrNameLst>
                                      </p:cBhvr>
                                      <p:to>
                                        <p:strVal val="visible"/>
                                      </p:to>
                                    </p:set>
                                    <p:animEffect transition="in" filter="fade">
                                      <p:cBhvr>
                                        <p:cTn id="12" dur="1000"/>
                                        <p:tgtEl>
                                          <p:spTgt spid="428">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28">
                                            <p:txEl>
                                              <p:pRg st="1" end="1"/>
                                            </p:txEl>
                                          </p:spTgt>
                                        </p:tgtEl>
                                        <p:attrNameLst>
                                          <p:attrName>style.visibility</p:attrName>
                                        </p:attrNameLst>
                                      </p:cBhvr>
                                      <p:to>
                                        <p:strVal val="visible"/>
                                      </p:to>
                                    </p:set>
                                    <p:animEffect transition="in" filter="fade">
                                      <p:cBhvr>
                                        <p:cTn id="17" dur="1000"/>
                                        <p:tgtEl>
                                          <p:spTgt spid="428">
                                            <p:txEl>
                                              <p:pRg st="1" end="1"/>
                                            </p:txEl>
                                          </p:spTgt>
                                        </p:tgtEl>
                                      </p:cBhvr>
                                    </p:animEffect>
                                  </p:childTnLst>
                                </p:cTn>
                              </p:par>
                            </p:childTnLst>
                          </p:cTn>
                        </p:par>
                        <p:par>
                          <p:cTn id="18" fill="hold" nodeType="after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428">
                                            <p:txEl>
                                              <p:pRg st="2" end="2"/>
                                            </p:txEl>
                                          </p:spTgt>
                                        </p:tgtEl>
                                        <p:attrNameLst>
                                          <p:attrName>style.visibility</p:attrName>
                                        </p:attrNameLst>
                                      </p:cBhvr>
                                      <p:to>
                                        <p:strVal val="visible"/>
                                      </p:to>
                                    </p:set>
                                    <p:animEffect transition="in" filter="fade">
                                      <p:cBhvr>
                                        <p:cTn id="21" dur="1000"/>
                                        <p:tgtEl>
                                          <p:spTgt spid="428">
                                            <p:txEl>
                                              <p:pRg st="2" end="2"/>
                                            </p:txEl>
                                          </p:spTgt>
                                        </p:tgtEl>
                                      </p:cBhvr>
                                    </p:animEffect>
                                  </p:childTnLst>
                                </p:cTn>
                              </p:par>
                            </p:childTnLst>
                          </p:cTn>
                        </p:par>
                        <p:par>
                          <p:cTn id="22" fill="hold" nodeType="after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428">
                                            <p:txEl>
                                              <p:pRg st="3" end="3"/>
                                            </p:txEl>
                                          </p:spTgt>
                                        </p:tgtEl>
                                        <p:attrNameLst>
                                          <p:attrName>style.visibility</p:attrName>
                                        </p:attrNameLst>
                                      </p:cBhvr>
                                      <p:to>
                                        <p:strVal val="visible"/>
                                      </p:to>
                                    </p:set>
                                    <p:animEffect transition="in" filter="fade">
                                      <p:cBhvr>
                                        <p:cTn id="25" dur="1000"/>
                                        <p:tgtEl>
                                          <p:spTgt spid="428">
                                            <p:txEl>
                                              <p:pRg st="3" end="3"/>
                                            </p:txEl>
                                          </p:spTgt>
                                        </p:tgtEl>
                                      </p:cBhvr>
                                    </p:animEffect>
                                  </p:childTnLst>
                                </p:cTn>
                              </p:par>
                            </p:childTnLst>
                          </p:cTn>
                        </p:par>
                        <p:par>
                          <p:cTn id="26" fill="hold" nodeType="after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428">
                                            <p:txEl>
                                              <p:pRg st="4" end="4"/>
                                            </p:txEl>
                                          </p:spTgt>
                                        </p:tgtEl>
                                        <p:attrNameLst>
                                          <p:attrName>style.visibility</p:attrName>
                                        </p:attrNameLst>
                                      </p:cBhvr>
                                      <p:to>
                                        <p:strVal val="visible"/>
                                      </p:to>
                                    </p:set>
                                    <p:animEffect transition="in" filter="fade">
                                      <p:cBhvr>
                                        <p:cTn id="29" dur="1000"/>
                                        <p:tgtEl>
                                          <p:spTgt spid="428">
                                            <p:txEl>
                                              <p:pRg st="4" end="4"/>
                                            </p:txEl>
                                          </p:spTgt>
                                        </p:tgtEl>
                                      </p:cBhvr>
                                    </p:animEffect>
                                  </p:childTnLst>
                                </p:cTn>
                              </p:par>
                            </p:childTnLst>
                          </p:cTn>
                        </p:par>
                        <p:par>
                          <p:cTn id="30" fill="hold" nodeType="after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428">
                                            <p:txEl>
                                              <p:pRg st="5" end="5"/>
                                            </p:txEl>
                                          </p:spTgt>
                                        </p:tgtEl>
                                        <p:attrNameLst>
                                          <p:attrName>style.visibility</p:attrName>
                                        </p:attrNameLst>
                                      </p:cBhvr>
                                      <p:to>
                                        <p:strVal val="visible"/>
                                      </p:to>
                                    </p:set>
                                    <p:animEffect transition="in" filter="fade">
                                      <p:cBhvr>
                                        <p:cTn id="33" dur="1000"/>
                                        <p:tgtEl>
                                          <p:spTgt spid="428">
                                            <p:txEl>
                                              <p:pRg st="5" end="5"/>
                                            </p:txEl>
                                          </p:spTgt>
                                        </p:tgtEl>
                                      </p:cBhvr>
                                    </p:animEffect>
                                  </p:childTnLst>
                                </p:cTn>
                              </p:par>
                            </p:childTnLst>
                          </p:cTn>
                        </p:par>
                        <p:par>
                          <p:cTn id="34" fill="hold" nodeType="after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428">
                                            <p:txEl>
                                              <p:pRg st="6" end="6"/>
                                            </p:txEl>
                                          </p:spTgt>
                                        </p:tgtEl>
                                        <p:attrNameLst>
                                          <p:attrName>style.visibility</p:attrName>
                                        </p:attrNameLst>
                                      </p:cBhvr>
                                      <p:to>
                                        <p:strVal val="visible"/>
                                      </p:to>
                                    </p:set>
                                    <p:animEffect transition="in" filter="fade">
                                      <p:cBhvr>
                                        <p:cTn id="37" dur="1000"/>
                                        <p:tgtEl>
                                          <p:spTgt spid="428">
                                            <p:txEl>
                                              <p:pRg st="6" end="6"/>
                                            </p:txEl>
                                          </p:spTgt>
                                        </p:tgtEl>
                                      </p:cBhvr>
                                    </p:animEffect>
                                  </p:childTnLst>
                                </p:cTn>
                              </p:par>
                            </p:childTnLst>
                          </p:cTn>
                        </p:par>
                        <p:par>
                          <p:cTn id="38" fill="hold" nodeType="after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428">
                                            <p:txEl>
                                              <p:pRg st="7" end="7"/>
                                            </p:txEl>
                                          </p:spTgt>
                                        </p:tgtEl>
                                        <p:attrNameLst>
                                          <p:attrName>style.visibility</p:attrName>
                                        </p:attrNameLst>
                                      </p:cBhvr>
                                      <p:to>
                                        <p:strVal val="visible"/>
                                      </p:to>
                                    </p:set>
                                    <p:animEffect transition="in" filter="fade">
                                      <p:cBhvr>
                                        <p:cTn id="41" dur="1000"/>
                                        <p:tgtEl>
                                          <p:spTgt spid="428">
                                            <p:txEl>
                                              <p:pRg st="7" end="7"/>
                                            </p:txEl>
                                          </p:spTgt>
                                        </p:tgtEl>
                                      </p:cBhvr>
                                    </p:animEffect>
                                  </p:childTnLst>
                                </p:cTn>
                              </p:par>
                            </p:childTnLst>
                          </p:cTn>
                        </p:par>
                        <p:par>
                          <p:cTn id="42" fill="hold" nodeType="after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428">
                                            <p:txEl>
                                              <p:pRg st="8" end="8"/>
                                            </p:txEl>
                                          </p:spTgt>
                                        </p:tgtEl>
                                        <p:attrNameLst>
                                          <p:attrName>style.visibility</p:attrName>
                                        </p:attrNameLst>
                                      </p:cBhvr>
                                      <p:to>
                                        <p:strVal val="visible"/>
                                      </p:to>
                                    </p:set>
                                    <p:animEffect transition="in" filter="fade">
                                      <p:cBhvr>
                                        <p:cTn id="45" dur="1000"/>
                                        <p:tgtEl>
                                          <p:spTgt spid="428">
                                            <p:txEl>
                                              <p:pRg st="8" end="8"/>
                                            </p:txEl>
                                          </p:spTgt>
                                        </p:tgtEl>
                                      </p:cBhvr>
                                    </p:animEffect>
                                  </p:childTnLst>
                                </p:cTn>
                              </p:par>
                            </p:childTnLst>
                          </p:cTn>
                        </p:par>
                        <p:par>
                          <p:cTn id="46" fill="hold" nodeType="after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28">
                                            <p:txEl>
                                              <p:pRg st="9" end="9"/>
                                            </p:txEl>
                                          </p:spTgt>
                                        </p:tgtEl>
                                        <p:attrNameLst>
                                          <p:attrName>style.visibility</p:attrName>
                                        </p:attrNameLst>
                                      </p:cBhvr>
                                      <p:to>
                                        <p:strVal val="visible"/>
                                      </p:to>
                                    </p:set>
                                    <p:animEffect transition="in" filter="fade">
                                      <p:cBhvr>
                                        <p:cTn id="49" dur="1000"/>
                                        <p:tgtEl>
                                          <p:spTgt spid="428">
                                            <p:txEl>
                                              <p:pRg st="9" end="9"/>
                                            </p:txEl>
                                          </p:spTgt>
                                        </p:tgtEl>
                                      </p:cBhvr>
                                    </p:animEffect>
                                  </p:childTnLst>
                                </p:cTn>
                              </p:par>
                            </p:childTnLst>
                          </p:cTn>
                        </p:par>
                        <p:par>
                          <p:cTn id="50" fill="hold" nodeType="after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428">
                                            <p:txEl>
                                              <p:pRg st="10" end="10"/>
                                            </p:txEl>
                                          </p:spTgt>
                                        </p:tgtEl>
                                        <p:attrNameLst>
                                          <p:attrName>style.visibility</p:attrName>
                                        </p:attrNameLst>
                                      </p:cBhvr>
                                      <p:to>
                                        <p:strVal val="visible"/>
                                      </p:to>
                                    </p:set>
                                    <p:animEffect transition="in" filter="fade">
                                      <p:cBhvr>
                                        <p:cTn id="53" dur="1000"/>
                                        <p:tgtEl>
                                          <p:spTgt spid="42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32" name="Shape 432"/>
        <p:cNvGrpSpPr/>
        <p:nvPr/>
      </p:nvGrpSpPr>
      <p:grpSpPr>
        <a:xfrm>
          <a:off x="0" y="0"/>
          <a:ext cx="0" cy="0"/>
        </a:xfrm>
      </p:grpSpPr>
      <p:sp>
        <p:nvSpPr>
          <p:cNvPr id="433" name="Google Shape;433;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434" name="Google Shape;434;p13"/>
          <p:cNvGrpSpPr/>
          <p:nvPr/>
        </p:nvGrpSpPr>
        <p:grpSpPr>
          <a:xfrm>
            <a:off x="-50" y="147"/>
            <a:ext cx="9144111" cy="974748"/>
            <a:chOff x="-1" y="3417122"/>
            <a:chExt cx="12192148" cy="2080571"/>
          </a:xfrm>
        </p:grpSpPr>
        <p:sp>
          <p:nvSpPr>
            <p:cNvPr id="435" name="Google Shape;435;p13"/>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6" name="Google Shape;436;p13"/>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7" name="Google Shape;437;p13"/>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438" name="Google Shape;438;p13"/>
          <p:cNvSpPr txBox="1"/>
          <p:nvPr/>
        </p:nvSpPr>
        <p:spPr>
          <a:xfrm>
            <a:off x="0" y="212650"/>
            <a:ext cx="9144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2400"/>
              <a:buFont typeface="Arial"/>
              <a:buNone/>
            </a:pPr>
            <a:r>
              <a:rPr lang="en" sz="2400" b="1" i="0" u="none" strike="noStrike" cap="none">
                <a:solidFill>
                  <a:srgbClr val="000000"/>
                </a:solidFill>
                <a:latin typeface="Verdana"/>
                <a:ea typeface="Verdana"/>
                <a:cs typeface="Verdana"/>
                <a:sym typeface="Verdana"/>
              </a:rPr>
              <a:t>				Unconventional Sources Of Oil</a:t>
            </a:r>
            <a:endParaRPr sz="2400" b="1" i="0" u="none" strike="noStrike" cap="none">
              <a:solidFill>
                <a:srgbClr val="000000"/>
              </a:solidFill>
              <a:latin typeface="Verdana"/>
              <a:ea typeface="Verdana"/>
              <a:cs typeface="Verdana"/>
              <a:sym typeface="Verdana"/>
            </a:endParaRPr>
          </a:p>
        </p:txBody>
      </p:sp>
      <p:sp>
        <p:nvSpPr>
          <p:cNvPr id="439" name="Google Shape;439;p13"/>
          <p:cNvSpPr txBox="1"/>
          <p:nvPr/>
        </p:nvSpPr>
        <p:spPr>
          <a:xfrm>
            <a:off x="330875" y="1203150"/>
            <a:ext cx="868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440" name="Google Shape;440;p13" descr="Graphic showing potential production amounts for various petroleum products. Text description in link below"/>
          <p:cNvPicPr preferRelativeResize="0"/>
          <p:nvPr/>
        </p:nvPicPr>
        <p:blipFill>
          <a:blip r:embed="rId3">
            <a:alphaModFix/>
          </a:blip>
          <a:stretch>
            <a:fillRect/>
          </a:stretch>
        </p:blipFill>
        <p:spPr>
          <a:xfrm>
            <a:off x="651713" y="1203150"/>
            <a:ext cx="7840575" cy="364957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 calcmode="lin" valueType="num">
                                      <p:cBhvr additive="base">
                                        <p:cTn id="7" dur="1000"/>
                                        <p:tgtEl>
                                          <p:spTgt spid="438"/>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40"/>
                                        </p:tgtEl>
                                        <p:attrNameLst>
                                          <p:attrName>style.visibility</p:attrName>
                                        </p:attrNameLst>
                                      </p:cBhvr>
                                      <p:to>
                                        <p:strVal val="visible"/>
                                      </p:to>
                                    </p:set>
                                    <p:animEffect transition="in" filter="fade">
                                      <p:cBhvr>
                                        <p:cTn id="12" dur="10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44" name="Shape 444"/>
        <p:cNvGrpSpPr/>
        <p:nvPr/>
      </p:nvGrpSpPr>
      <p:grpSpPr>
        <a:xfrm>
          <a:off x="0" y="0"/>
          <a:ext cx="0" cy="0"/>
        </a:xfrm>
      </p:grpSpPr>
      <p:sp>
        <p:nvSpPr>
          <p:cNvPr id="445" name="Google Shape;44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446" name="Google Shape;446;p14"/>
          <p:cNvGrpSpPr/>
          <p:nvPr/>
        </p:nvGrpSpPr>
        <p:grpSpPr>
          <a:xfrm>
            <a:off x="-50" y="147"/>
            <a:ext cx="9144111" cy="974748"/>
            <a:chOff x="-1" y="3417122"/>
            <a:chExt cx="12192148" cy="2080571"/>
          </a:xfrm>
        </p:grpSpPr>
        <p:sp>
          <p:nvSpPr>
            <p:cNvPr id="447" name="Google Shape;447;p14"/>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8" name="Google Shape;448;p14"/>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9" name="Google Shape;449;p14"/>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450" name="Google Shape;450;p14"/>
          <p:cNvSpPr txBox="1"/>
          <p:nvPr/>
        </p:nvSpPr>
        <p:spPr>
          <a:xfrm>
            <a:off x="0" y="212650"/>
            <a:ext cx="9144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2400"/>
              <a:buFont typeface="Arial"/>
              <a:buNone/>
            </a:pPr>
            <a:r>
              <a:rPr lang="en" sz="2400" b="1" i="0" u="none" strike="noStrike" cap="none">
                <a:solidFill>
                  <a:srgbClr val="000000"/>
                </a:solidFill>
                <a:latin typeface="Verdana"/>
                <a:ea typeface="Verdana"/>
                <a:cs typeface="Verdana"/>
                <a:sym typeface="Verdana"/>
              </a:rPr>
              <a:t>		 So What Does The Future Hold For Us?</a:t>
            </a:r>
            <a:endParaRPr sz="2400" b="1" i="0" u="none" strike="noStrike" cap="none">
              <a:solidFill>
                <a:srgbClr val="000000"/>
              </a:solidFill>
              <a:latin typeface="Verdana"/>
              <a:ea typeface="Verdana"/>
              <a:cs typeface="Verdana"/>
              <a:sym typeface="Verdana"/>
            </a:endParaRPr>
          </a:p>
        </p:txBody>
      </p:sp>
      <p:sp>
        <p:nvSpPr>
          <p:cNvPr id="451" name="Google Shape;451;p14"/>
          <p:cNvSpPr txBox="1"/>
          <p:nvPr/>
        </p:nvSpPr>
        <p:spPr>
          <a:xfrm>
            <a:off x="-8815725" y="1464000"/>
            <a:ext cx="783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452" name="Google Shape;452;p14"/>
          <p:cNvSpPr txBox="1"/>
          <p:nvPr/>
        </p:nvSpPr>
        <p:spPr>
          <a:xfrm>
            <a:off x="188550" y="1183850"/>
            <a:ext cx="8766900" cy="3835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ct val="0"/>
              </a:spcAft>
              <a:buClr>
                <a:srgbClr val="000000"/>
              </a:buClr>
              <a:buSzPts val="1400"/>
              <a:buFont typeface="Arial"/>
              <a:buNone/>
            </a:pPr>
            <a:r>
              <a:rPr lang="en" sz="1400" b="1" i="0" u="none" strike="noStrike" cap="none">
                <a:solidFill>
                  <a:schemeClr val="dk1"/>
                </a:solidFill>
                <a:latin typeface="Roboto"/>
                <a:ea typeface="Roboto"/>
                <a:cs typeface="Roboto"/>
                <a:sym typeface="Roboto"/>
              </a:rPr>
              <a:t>Indeed, the threat of climate change looms over our head. Indeed, the anxiety of our exhaustible energy resources grips our hearts. And indeed, our insatiable hunger for energy only grows. These problems are very real and for the past century they have made themselves ever visible. But we humans are making an effort for our planet.</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1200"/>
              </a:spcBef>
              <a:spcAft>
                <a:spcPct val="0"/>
              </a:spcAft>
              <a:buClr>
                <a:srgbClr val="000000"/>
              </a:buClr>
              <a:buSzPts val="1400"/>
              <a:buFont typeface="Arial"/>
              <a:buNone/>
            </a:pPr>
            <a:r>
              <a:rPr lang="en" sz="1400" b="1" i="0" u="none" strike="noStrike" cap="none">
                <a:solidFill>
                  <a:schemeClr val="dk1"/>
                </a:solidFill>
                <a:latin typeface="Roboto"/>
                <a:ea typeface="Roboto"/>
                <a:cs typeface="Roboto"/>
                <a:sym typeface="Roboto"/>
              </a:rPr>
              <a:t>We are trying to make the most efficient use of our exhaustible resources, for now we are able to predict that the age of fossil fuel will propel us long enough to reach the age of Green Energy. An age where man does not need to exploit nature to fulfil his needs. An age where man can live under the kindled brilliance of human genius: for he would have harness the sun, the wind and the waves.</a:t>
            </a:r>
            <a:endParaRPr sz="1400" b="1" i="0" u="none" strike="noStrike" cap="none">
              <a:solidFill>
                <a:schemeClr val="dk1"/>
              </a:solidFill>
              <a:latin typeface="Roboto"/>
              <a:ea typeface="Roboto"/>
              <a:cs typeface="Roboto"/>
              <a:sym typeface="Roboto"/>
            </a:endParaRPr>
          </a:p>
          <a:p>
            <a:pPr marL="0" marR="0" lvl="0" indent="0" algn="l" rtl="0">
              <a:lnSpc>
                <a:spcPct val="115000"/>
              </a:lnSpc>
              <a:spcBef>
                <a:spcPts val="1200"/>
              </a:spcBef>
              <a:spcAft>
                <a:spcPct val="0"/>
              </a:spcAft>
              <a:buClr>
                <a:srgbClr val="000000"/>
              </a:buClr>
              <a:buSzPts val="1400"/>
              <a:buFont typeface="Arial"/>
              <a:buNone/>
            </a:pPr>
            <a:r>
              <a:rPr lang="en" sz="1400" b="1" i="0" u="none" strike="noStrike" cap="none">
                <a:solidFill>
                  <a:schemeClr val="dk1"/>
                </a:solidFill>
                <a:latin typeface="Roboto"/>
                <a:ea typeface="Roboto"/>
                <a:cs typeface="Roboto"/>
                <a:sym typeface="Roboto"/>
              </a:rPr>
              <a:t> We would like to end by saying that while the bleak catastrophes continue to hide under the veils of future, we humans are preparing for it. Geniuses of humankind have ventured into the depths of the atom to harness the power of stars. They continue to explore and innovate: come what may, the future in our hands will remain bright.  </a:t>
            </a:r>
            <a:endParaRPr sz="1400" b="1" i="0" u="none" strike="noStrike" cap="none">
              <a:solidFill>
                <a:schemeClr val="dk1"/>
              </a:solidFill>
              <a:latin typeface="Roboto"/>
              <a:ea typeface="Roboto"/>
              <a:cs typeface="Roboto"/>
              <a:sym typeface="Roboto"/>
            </a:endParaRPr>
          </a:p>
          <a:p>
            <a:pPr marL="0" marR="0" lvl="0" indent="0" algn="l" rtl="0">
              <a:lnSpc>
                <a:spcPct val="100000"/>
              </a:lnSpc>
              <a:spcBef>
                <a:spcPts val="1200"/>
              </a:spcBef>
              <a:spcAft>
                <a:spcPct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450"/>
                                        </p:tgtEl>
                                        <p:attrNameLst>
                                          <p:attrName>style.visibility</p:attrName>
                                        </p:attrNameLst>
                                      </p:cBhvr>
                                      <p:to>
                                        <p:strVal val="visible"/>
                                      </p:to>
                                    </p:set>
                                    <p:anim calcmode="lin" valueType="num">
                                      <p:cBhvr additive="base">
                                        <p:cTn id="7" dur="1000"/>
                                        <p:tgtEl>
                                          <p:spTgt spid="450"/>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52">
                                            <p:txEl>
                                              <p:pRg st="0" end="0"/>
                                            </p:txEl>
                                          </p:spTgt>
                                        </p:tgtEl>
                                        <p:attrNameLst>
                                          <p:attrName>style.visibility</p:attrName>
                                        </p:attrNameLst>
                                      </p:cBhvr>
                                      <p:to>
                                        <p:strVal val="visible"/>
                                      </p:to>
                                    </p:set>
                                    <p:animEffect transition="in" filter="fade">
                                      <p:cBhvr>
                                        <p:cTn id="12" dur="1000"/>
                                        <p:tgtEl>
                                          <p:spTgt spid="452">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52">
                                            <p:txEl>
                                              <p:pRg st="1" end="1"/>
                                            </p:txEl>
                                          </p:spTgt>
                                        </p:tgtEl>
                                        <p:attrNameLst>
                                          <p:attrName>style.visibility</p:attrName>
                                        </p:attrNameLst>
                                      </p:cBhvr>
                                      <p:to>
                                        <p:strVal val="visible"/>
                                      </p:to>
                                    </p:set>
                                    <p:animEffect transition="in" filter="fade">
                                      <p:cBhvr>
                                        <p:cTn id="17" dur="1000"/>
                                        <p:tgtEl>
                                          <p:spTgt spid="452">
                                            <p:txEl>
                                              <p:pRg st="1" end="1"/>
                                            </p:txEl>
                                          </p:spTgt>
                                        </p:tgtEl>
                                      </p:cBhvr>
                                    </p:animEffect>
                                  </p:childTnLst>
                                </p:cTn>
                              </p:par>
                            </p:childTnLst>
                          </p:cTn>
                        </p:par>
                        <p:par>
                          <p:cTn id="18" fill="hold" nodeType="after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452">
                                            <p:txEl>
                                              <p:pRg st="2" end="2"/>
                                            </p:txEl>
                                          </p:spTgt>
                                        </p:tgtEl>
                                        <p:attrNameLst>
                                          <p:attrName>style.visibility</p:attrName>
                                        </p:attrNameLst>
                                      </p:cBhvr>
                                      <p:to>
                                        <p:strVal val="visible"/>
                                      </p:to>
                                    </p:set>
                                    <p:animEffect transition="in" filter="fade">
                                      <p:cBhvr>
                                        <p:cTn id="21" dur="1000"/>
                                        <p:tgtEl>
                                          <p:spTgt spid="452">
                                            <p:txEl>
                                              <p:pRg st="2" end="2"/>
                                            </p:txEl>
                                          </p:spTgt>
                                        </p:tgtEl>
                                      </p:cBhvr>
                                    </p:animEffect>
                                  </p:childTnLst>
                                </p:cTn>
                              </p:par>
                            </p:childTnLst>
                          </p:cTn>
                        </p:par>
                        <p:par>
                          <p:cTn id="22" fill="hold" nodeType="after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452">
                                            <p:txEl>
                                              <p:pRg st="3" end="3"/>
                                            </p:txEl>
                                          </p:spTgt>
                                        </p:tgtEl>
                                        <p:attrNameLst>
                                          <p:attrName>style.visibility</p:attrName>
                                        </p:attrNameLst>
                                      </p:cBhvr>
                                      <p:to>
                                        <p:strVal val="visible"/>
                                      </p:to>
                                    </p:set>
                                    <p:animEffect transition="in" filter="fade">
                                      <p:cBhvr>
                                        <p:cTn id="25" dur="1000"/>
                                        <p:tgtEl>
                                          <p:spTgt spid="4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456" name="Shape 456"/>
        <p:cNvGrpSpPr/>
        <p:nvPr/>
      </p:nvGrpSpPr>
      <p:grpSpPr>
        <a:xfrm>
          <a:off x="0" y="0"/>
          <a:ext cx="0" cy="0"/>
        </a:xfrm>
      </p:grpSpPr>
      <p:pic>
        <p:nvPicPr>
          <p:cNvPr id="457" name="Google Shape;457;p15"/>
          <p:cNvPicPr preferRelativeResize="0"/>
          <p:nvPr/>
        </p:nvPicPr>
        <p:blipFill>
          <a:blip r:embed="rId3">
            <a:alphaModFix/>
          </a:blip>
          <a:stretch>
            <a:fillRect/>
          </a:stretch>
        </p:blipFill>
        <p:spPr>
          <a:xfrm>
            <a:off x="0" y="0"/>
            <a:ext cx="9144000" cy="5087850"/>
          </a:xfrm>
          <a:prstGeom prst="rect">
            <a:avLst/>
          </a:prstGeom>
          <a:noFill/>
          <a:ln>
            <a:noFill/>
          </a:ln>
        </p:spPr>
      </p:pic>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08" name="Shape 108"/>
        <p:cNvGrpSpPr/>
        <p:nvPr/>
      </p:nvGrpSpPr>
      <p:grpSpPr>
        <a:xfrm>
          <a:off x="0" y="0"/>
          <a:ext cx="0" cy="0"/>
        </a:xfrm>
      </p:grpSpPr>
      <p:pic>
        <p:nvPicPr>
          <p:cNvPr id="109" name="Google Shape;109;p2"/>
          <p:cNvPicPr preferRelativeResize="0"/>
          <p:nvPr/>
        </p:nvPicPr>
        <p:blipFill>
          <a:blip r:embed="rId3">
            <a:alphaModFix/>
          </a:blip>
          <a:stretch>
            <a:fillRect/>
          </a:stretch>
        </p:blipFill>
        <p:spPr>
          <a:xfrm>
            <a:off x="999150" y="0"/>
            <a:ext cx="7541525" cy="2829825"/>
          </a:xfrm>
          <a:prstGeom prst="rect">
            <a:avLst/>
          </a:prstGeom>
          <a:noFill/>
          <a:ln>
            <a:noFill/>
          </a:ln>
        </p:spPr>
      </p:pic>
      <p:grpSp>
        <p:nvGrpSpPr>
          <p:cNvPr id="110" name="Google Shape;110;p2"/>
          <p:cNvGrpSpPr/>
          <p:nvPr/>
        </p:nvGrpSpPr>
        <p:grpSpPr>
          <a:xfrm>
            <a:off x="-50" y="2874404"/>
            <a:ext cx="9144111" cy="2268863"/>
            <a:chOff x="-1" y="3417122"/>
            <a:chExt cx="12192148" cy="2080571"/>
          </a:xfrm>
        </p:grpSpPr>
        <p:sp>
          <p:nvSpPr>
            <p:cNvPr id="111" name="Google Shape;111;p2"/>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txBox="1"/>
          <p:nvPr/>
        </p:nvSpPr>
        <p:spPr>
          <a:xfrm>
            <a:off x="616175" y="3242150"/>
            <a:ext cx="7924500" cy="846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4300"/>
              <a:buFont typeface="Arial"/>
              <a:buNone/>
            </a:pPr>
            <a:r>
              <a:rPr lang="en" sz="4300" b="0" i="0" u="none" strike="noStrike" cap="none">
                <a:solidFill>
                  <a:srgbClr val="000000"/>
                </a:solidFill>
                <a:latin typeface="Calibri"/>
                <a:ea typeface="Calibri"/>
                <a:cs typeface="Calibri"/>
                <a:sym typeface="Calibri"/>
              </a:rPr>
              <a:t>Compressed Natural Gang</a:t>
            </a:r>
            <a:endParaRPr sz="4300" b="0" i="0" u="none" strike="noStrike" cap="none">
              <a:solidFill>
                <a:srgbClr val="000000"/>
              </a:solidFill>
              <a:latin typeface="Calibri"/>
              <a:ea typeface="Calibri"/>
              <a:cs typeface="Calibri"/>
              <a:sym typeface="Calibri"/>
            </a:endParaRPr>
          </a:p>
        </p:txBody>
      </p:sp>
      <p:sp>
        <p:nvSpPr>
          <p:cNvPr id="115" name="Google Shape;115;p2"/>
          <p:cNvSpPr txBox="1"/>
          <p:nvPr/>
        </p:nvSpPr>
        <p:spPr>
          <a:xfrm>
            <a:off x="1326121" y="2932134"/>
            <a:ext cx="65046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300"/>
              <a:buFont typeface="Arial"/>
              <a:buNone/>
            </a:pPr>
            <a:r>
              <a:rPr lang="en" sz="2300" b="0" i="0" u="none" strike="noStrike" cap="none">
                <a:solidFill>
                  <a:srgbClr val="000000"/>
                </a:solidFill>
                <a:latin typeface="Calibri"/>
                <a:ea typeface="Calibri"/>
                <a:cs typeface="Calibri"/>
                <a:sym typeface="Calibri"/>
              </a:rPr>
              <a:t>Presented By:</a:t>
            </a:r>
            <a:endParaRPr sz="2300" b="0" i="0" u="none" strike="noStrike" cap="none">
              <a:solidFill>
                <a:srgbClr val="000000"/>
              </a:solidFill>
              <a:latin typeface="Calibri"/>
              <a:ea typeface="Calibri"/>
              <a:cs typeface="Calibri"/>
              <a:sym typeface="Calibri"/>
            </a:endParaRPr>
          </a:p>
        </p:txBody>
      </p:sp>
      <p:sp>
        <p:nvSpPr>
          <p:cNvPr id="116" name="Google Shape;116;p2"/>
          <p:cNvSpPr txBox="1"/>
          <p:nvPr/>
        </p:nvSpPr>
        <p:spPr>
          <a:xfrm>
            <a:off x="1326125" y="4418456"/>
            <a:ext cx="30753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500"/>
              <a:buFont typeface="Arial"/>
              <a:buNone/>
            </a:pPr>
            <a:r>
              <a:rPr lang="en" sz="2500" b="0" i="0" u="none" strike="noStrike" cap="none">
                <a:solidFill>
                  <a:srgbClr val="000000"/>
                </a:solidFill>
                <a:latin typeface="Pacifico"/>
                <a:ea typeface="Pacifico"/>
                <a:cs typeface="Pacifico"/>
                <a:sym typeface="Pacifico"/>
              </a:rPr>
              <a:t>Ravi Raj</a:t>
            </a:r>
            <a:endParaRPr sz="2500" b="0" i="0" u="none" strike="noStrike" cap="none">
              <a:solidFill>
                <a:srgbClr val="000000"/>
              </a:solidFill>
              <a:latin typeface="Pacifico"/>
              <a:ea typeface="Pacifico"/>
              <a:cs typeface="Pacifico"/>
              <a:sym typeface="Pacifico"/>
            </a:endParaRPr>
          </a:p>
        </p:txBody>
      </p:sp>
      <p:sp>
        <p:nvSpPr>
          <p:cNvPr id="117" name="Google Shape;117;p2"/>
          <p:cNvSpPr txBox="1"/>
          <p:nvPr/>
        </p:nvSpPr>
        <p:spPr>
          <a:xfrm>
            <a:off x="1382375" y="3999552"/>
            <a:ext cx="29628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400"/>
              <a:buFont typeface="Arial"/>
              <a:buNone/>
            </a:pPr>
            <a:r>
              <a:rPr lang="en" sz="2400" b="0" i="0" u="none" strike="noStrike" cap="none">
                <a:solidFill>
                  <a:srgbClr val="000000"/>
                </a:solidFill>
                <a:latin typeface="Pacifico"/>
                <a:ea typeface="Pacifico"/>
                <a:cs typeface="Pacifico"/>
                <a:sym typeface="Pacifico"/>
              </a:rPr>
              <a:t>Rashmi Kumari</a:t>
            </a:r>
            <a:endParaRPr sz="2400" b="0" i="0" u="none" strike="noStrike" cap="none">
              <a:solidFill>
                <a:srgbClr val="000000"/>
              </a:solidFill>
              <a:latin typeface="Pacifico"/>
              <a:ea typeface="Pacifico"/>
              <a:cs typeface="Pacifico"/>
              <a:sym typeface="Pacifico"/>
            </a:endParaRPr>
          </a:p>
        </p:txBody>
      </p:sp>
      <p:sp>
        <p:nvSpPr>
          <p:cNvPr id="118" name="Google Shape;118;p2"/>
          <p:cNvSpPr txBox="1"/>
          <p:nvPr/>
        </p:nvSpPr>
        <p:spPr>
          <a:xfrm>
            <a:off x="3818558" y="3999548"/>
            <a:ext cx="4171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400"/>
              <a:buFont typeface="Arial"/>
              <a:buNone/>
            </a:pPr>
            <a:r>
              <a:rPr lang="en" sz="2400" b="0" i="0" u="none" strike="noStrike" cap="none">
                <a:solidFill>
                  <a:srgbClr val="000000"/>
                </a:solidFill>
                <a:latin typeface="Pacifico"/>
                <a:ea typeface="Pacifico"/>
                <a:cs typeface="Pacifico"/>
                <a:sym typeface="Pacifico"/>
              </a:rPr>
              <a:t>Syed Arsalan Nadim</a:t>
            </a:r>
            <a:endParaRPr sz="2400" b="0" i="0" u="none" strike="noStrike" cap="none">
              <a:solidFill>
                <a:srgbClr val="000000"/>
              </a:solidFill>
              <a:latin typeface="Pacifico"/>
              <a:ea typeface="Pacifico"/>
              <a:cs typeface="Pacifico"/>
              <a:sym typeface="Pacifico"/>
            </a:endParaRPr>
          </a:p>
        </p:txBody>
      </p:sp>
      <p:sp>
        <p:nvSpPr>
          <p:cNvPr id="119" name="Google Shape;119;p2"/>
          <p:cNvSpPr txBox="1"/>
          <p:nvPr/>
        </p:nvSpPr>
        <p:spPr>
          <a:xfrm>
            <a:off x="3818550" y="4426096"/>
            <a:ext cx="4171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400"/>
              <a:buFont typeface="Arial"/>
              <a:buNone/>
            </a:pPr>
            <a:r>
              <a:rPr lang="en" sz="2400" b="0" i="0" u="none" strike="noStrike" cap="none">
                <a:solidFill>
                  <a:srgbClr val="000000"/>
                </a:solidFill>
                <a:latin typeface="Pacifico"/>
                <a:ea typeface="Pacifico"/>
                <a:cs typeface="Pacifico"/>
                <a:sym typeface="Pacifico"/>
              </a:rPr>
              <a:t>Rijurekh Halder</a:t>
            </a:r>
            <a:endParaRPr sz="2400" b="0" i="0" u="none" strike="noStrike" cap="none">
              <a:solidFill>
                <a:srgbClr val="000000"/>
              </a:solidFill>
              <a:latin typeface="Pacifico"/>
              <a:ea typeface="Pacifico"/>
              <a:cs typeface="Pacifico"/>
              <a:sym typeface="Pacifico"/>
            </a:endParaRPr>
          </a:p>
        </p:txBody>
      </p:sp>
      <p:pic>
        <p:nvPicPr>
          <p:cNvPr id="120" name="Google Shape;120;p2"/>
          <p:cNvPicPr preferRelativeResize="0"/>
          <p:nvPr/>
        </p:nvPicPr>
        <p:blipFill>
          <a:blip r:embed="rId4">
            <a:alphaModFix/>
          </a:blip>
          <a:stretch>
            <a:fillRect/>
          </a:stretch>
        </p:blipFill>
        <p:spPr>
          <a:xfrm>
            <a:off x="0" y="0"/>
            <a:ext cx="9144000" cy="300317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1000"/>
                                        <p:tgtEl>
                                          <p:spTgt spid="115"/>
                                        </p:tgtEl>
                                      </p:cBhvr>
                                    </p:animEffect>
                                  </p:childTnLst>
                                </p:cTn>
                              </p:par>
                            </p:childTnLst>
                          </p:cTn>
                        </p:par>
                      </p:childTnLst>
                    </p:cTn>
                  </p:par>
                  <p:par>
                    <p:cTn id="11" fill="hold" nodeType="clickPar">
                      <p:stCondLst>
                        <p:cond delay="indefinite"/>
                      </p:stCondLst>
                      <p:childTnLst>
                        <p:par>
                          <p:cTn id="12" fill="hold" nodeType="after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1000"/>
                                        <p:tgtEl>
                                          <p:spTgt spid="116"/>
                                        </p:tgtEl>
                                      </p:cBhvr>
                                    </p:animEffect>
                                  </p:childTnLst>
                                </p:cTn>
                              </p:par>
                              <p:par>
                                <p:cTn id="16" presetID="10" presetClass="entr" presetSubtype="0" fill="hold" nodeType="with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fade">
                                      <p:cBhvr>
                                        <p:cTn id="18" dur="1000"/>
                                        <p:tgtEl>
                                          <p:spTgt spid="117"/>
                                        </p:tgtEl>
                                      </p:cBhvr>
                                    </p:animEffect>
                                  </p:childTnLst>
                                </p:cTn>
                              </p:par>
                              <p:par>
                                <p:cTn id="19" presetID="10" presetClass="entr" presetSubtype="0" fill="hold" nodeType="with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fade">
                                      <p:cBhvr>
                                        <p:cTn id="21" dur="1000"/>
                                        <p:tgtEl>
                                          <p:spTgt spid="118"/>
                                        </p:tgtEl>
                                      </p:cBhvr>
                                    </p:animEffect>
                                  </p:childTnLst>
                                </p:cTn>
                              </p:par>
                              <p:par>
                                <p:cTn id="22" presetID="10" presetClass="entr" presetSubtype="0" fill="hold" nodeType="withEffect">
                                  <p:stCondLst>
                                    <p:cond delay="0"/>
                                  </p:stCondLst>
                                  <p:childTnLst>
                                    <p:set>
                                      <p:cBhvr>
                                        <p:cTn id="23" dur="1" fill="hold">
                                          <p:stCondLst>
                                            <p:cond delay="0"/>
                                          </p:stCondLst>
                                        </p:cTn>
                                        <p:tgtEl>
                                          <p:spTgt spid="119"/>
                                        </p:tgtEl>
                                        <p:attrNameLst>
                                          <p:attrName>style.visibility</p:attrName>
                                        </p:attrNameLst>
                                      </p:cBhvr>
                                      <p:to>
                                        <p:strVal val="visible"/>
                                      </p:to>
                                    </p:set>
                                    <p:animEffect transition="in" filter="fade">
                                      <p:cBhvr>
                                        <p:cTn id="24"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24" name="Shape 124"/>
        <p:cNvGrpSpPr/>
        <p:nvPr/>
      </p:nvGrpSpPr>
      <p:grpSpPr>
        <a:xfrm>
          <a:off x="0" y="0"/>
          <a:ext cx="0" cy="0"/>
        </a:xfrm>
      </p:grpSpPr>
      <p:grpSp>
        <p:nvGrpSpPr>
          <p:cNvPr id="125" name="Google Shape;125;p3"/>
          <p:cNvGrpSpPr/>
          <p:nvPr/>
        </p:nvGrpSpPr>
        <p:grpSpPr>
          <a:xfrm>
            <a:off x="1854439" y="938003"/>
            <a:ext cx="5431659" cy="783001"/>
            <a:chOff x="1151472" y="3187501"/>
            <a:chExt cx="6552852" cy="914400"/>
          </a:xfrm>
        </p:grpSpPr>
        <p:sp>
          <p:nvSpPr>
            <p:cNvPr id="126" name="Google Shape;126;p3"/>
            <p:cNvSpPr/>
            <p:nvPr/>
          </p:nvSpPr>
          <p:spPr>
            <a:xfrm>
              <a:off x="1633824" y="3347030"/>
              <a:ext cx="6070500" cy="720000"/>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3"/>
            <p:cNvSpPr/>
            <p:nvPr/>
          </p:nvSpPr>
          <p:spPr>
            <a:xfrm>
              <a:off x="1633824" y="3284701"/>
              <a:ext cx="5915100" cy="720000"/>
            </a:xfrm>
            <a:prstGeom prst="homePlate">
              <a:avLst>
                <a:gd name="adj" fmla="val 50000"/>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 name="Google Shape;128;p3"/>
            <p:cNvSpPr/>
            <p:nvPr/>
          </p:nvSpPr>
          <p:spPr>
            <a:xfrm>
              <a:off x="1151472" y="3187501"/>
              <a:ext cx="914400" cy="914400"/>
            </a:xfrm>
            <a:prstGeom prst="diamond">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29" name="Google Shape;129;p3"/>
          <p:cNvSpPr/>
          <p:nvPr/>
        </p:nvSpPr>
        <p:spPr>
          <a:xfrm>
            <a:off x="1541770" y="1137342"/>
            <a:ext cx="403200" cy="470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800"/>
              <a:buFont typeface="Arial"/>
              <a:buNone/>
            </a:pPr>
            <a:r>
              <a:rPr lang="en" sz="2800" b="1" i="0" u="none" strike="noStrike" cap="none">
                <a:solidFill>
                  <a:schemeClr val="lt1"/>
                </a:solidFill>
                <a:latin typeface="Arial"/>
                <a:ea typeface="Arial"/>
                <a:cs typeface="Arial"/>
                <a:sym typeface="Arial"/>
              </a:rPr>
              <a:t>1 </a:t>
            </a:r>
            <a:endParaRPr sz="2800" b="0" i="0" u="none" strike="noStrike" cap="none">
              <a:solidFill>
                <a:schemeClr val="lt1"/>
              </a:solidFill>
              <a:latin typeface="Arial"/>
              <a:ea typeface="Arial"/>
              <a:cs typeface="Arial"/>
              <a:sym typeface="Arial"/>
            </a:endParaRPr>
          </a:p>
        </p:txBody>
      </p:sp>
      <p:sp>
        <p:nvSpPr>
          <p:cNvPr id="130" name="Google Shape;130;p3"/>
          <p:cNvSpPr txBox="1"/>
          <p:nvPr/>
        </p:nvSpPr>
        <p:spPr>
          <a:xfrm>
            <a:off x="2648363" y="1008388"/>
            <a:ext cx="3837900" cy="65490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ct val="0"/>
              </a:spcBef>
              <a:spcAft>
                <a:spcPts val="1200"/>
              </a:spcAft>
              <a:buClr>
                <a:schemeClr val="dk1"/>
              </a:buClr>
              <a:buSzPts val="1100"/>
              <a:buFont typeface="Arial"/>
              <a:buNone/>
            </a:pPr>
            <a:r>
              <a:rPr lang="en" sz="1700" b="1" i="0" u="none" strike="noStrike" cap="none">
                <a:solidFill>
                  <a:schemeClr val="dk1"/>
                </a:solidFill>
                <a:latin typeface="Calibri"/>
                <a:ea typeface="Calibri"/>
                <a:cs typeface="Calibri"/>
                <a:sym typeface="Calibri"/>
              </a:rPr>
              <a:t>Energy Sources- Their development and contribution</a:t>
            </a:r>
            <a:endParaRPr sz="1700" b="1" i="0" u="none" strike="noStrike" cap="none">
              <a:solidFill>
                <a:schemeClr val="dk1"/>
              </a:solidFill>
              <a:latin typeface="Calibri"/>
              <a:ea typeface="Calibri"/>
              <a:cs typeface="Calibri"/>
              <a:sym typeface="Calibri"/>
            </a:endParaRPr>
          </a:p>
        </p:txBody>
      </p:sp>
      <p:grpSp>
        <p:nvGrpSpPr>
          <p:cNvPr id="131" name="Google Shape;131;p3"/>
          <p:cNvGrpSpPr/>
          <p:nvPr/>
        </p:nvGrpSpPr>
        <p:grpSpPr>
          <a:xfrm>
            <a:off x="1860764" y="1777000"/>
            <a:ext cx="5431659" cy="822228"/>
            <a:chOff x="1151472" y="3187501"/>
            <a:chExt cx="6552852" cy="914400"/>
          </a:xfrm>
        </p:grpSpPr>
        <p:sp>
          <p:nvSpPr>
            <p:cNvPr id="132" name="Google Shape;132;p3"/>
            <p:cNvSpPr/>
            <p:nvPr/>
          </p:nvSpPr>
          <p:spPr>
            <a:xfrm>
              <a:off x="1633824" y="3347030"/>
              <a:ext cx="6070500" cy="720000"/>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 name="Google Shape;133;p3"/>
            <p:cNvSpPr/>
            <p:nvPr/>
          </p:nvSpPr>
          <p:spPr>
            <a:xfrm>
              <a:off x="1633824" y="3284701"/>
              <a:ext cx="5915100" cy="720000"/>
            </a:xfrm>
            <a:prstGeom prst="homePlate">
              <a:avLst>
                <a:gd name="adj" fmla="val 50000"/>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 name="Google Shape;134;p3"/>
            <p:cNvSpPr/>
            <p:nvPr/>
          </p:nvSpPr>
          <p:spPr>
            <a:xfrm>
              <a:off x="1151472" y="3187501"/>
              <a:ext cx="914400" cy="914400"/>
            </a:xfrm>
            <a:prstGeom prst="diamond">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35" name="Google Shape;135;p3"/>
          <p:cNvGrpSpPr/>
          <p:nvPr/>
        </p:nvGrpSpPr>
        <p:grpSpPr>
          <a:xfrm>
            <a:off x="1781777" y="2639325"/>
            <a:ext cx="5431659" cy="822228"/>
            <a:chOff x="1151472" y="3187501"/>
            <a:chExt cx="6552852" cy="914400"/>
          </a:xfrm>
        </p:grpSpPr>
        <p:sp>
          <p:nvSpPr>
            <p:cNvPr id="136" name="Google Shape;136;p3"/>
            <p:cNvSpPr/>
            <p:nvPr/>
          </p:nvSpPr>
          <p:spPr>
            <a:xfrm>
              <a:off x="1633824" y="3347030"/>
              <a:ext cx="6070500" cy="720000"/>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3"/>
            <p:cNvSpPr/>
            <p:nvPr/>
          </p:nvSpPr>
          <p:spPr>
            <a:xfrm>
              <a:off x="1633824" y="3284701"/>
              <a:ext cx="5915100" cy="720000"/>
            </a:xfrm>
            <a:prstGeom prst="homePlate">
              <a:avLst>
                <a:gd name="adj" fmla="val 50000"/>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p3"/>
            <p:cNvSpPr/>
            <p:nvPr/>
          </p:nvSpPr>
          <p:spPr>
            <a:xfrm>
              <a:off x="1151472" y="3187501"/>
              <a:ext cx="914400" cy="914400"/>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39" name="Google Shape;139;p3"/>
          <p:cNvGrpSpPr/>
          <p:nvPr/>
        </p:nvGrpSpPr>
        <p:grpSpPr>
          <a:xfrm>
            <a:off x="1851488" y="3501662"/>
            <a:ext cx="5431659" cy="822228"/>
            <a:chOff x="1151472" y="3187501"/>
            <a:chExt cx="6552852" cy="914400"/>
          </a:xfrm>
        </p:grpSpPr>
        <p:sp>
          <p:nvSpPr>
            <p:cNvPr id="140" name="Google Shape;140;p3"/>
            <p:cNvSpPr/>
            <p:nvPr/>
          </p:nvSpPr>
          <p:spPr>
            <a:xfrm>
              <a:off x="1633824" y="3347030"/>
              <a:ext cx="6070500" cy="720000"/>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3"/>
            <p:cNvSpPr/>
            <p:nvPr/>
          </p:nvSpPr>
          <p:spPr>
            <a:xfrm>
              <a:off x="1633824" y="3284701"/>
              <a:ext cx="5915100" cy="720000"/>
            </a:xfrm>
            <a:prstGeom prst="homePlate">
              <a:avLst>
                <a:gd name="adj" fmla="val 50000"/>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 name="Google Shape;142;p3"/>
            <p:cNvSpPr/>
            <p:nvPr/>
          </p:nvSpPr>
          <p:spPr>
            <a:xfrm>
              <a:off x="1151472" y="3187501"/>
              <a:ext cx="914400" cy="9144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43" name="Google Shape;143;p3"/>
          <p:cNvSpPr/>
          <p:nvPr/>
        </p:nvSpPr>
        <p:spPr>
          <a:xfrm rot="-2558">
            <a:off x="1544747" y="1904003"/>
            <a:ext cx="403200" cy="470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800"/>
              <a:buFont typeface="Arial"/>
              <a:buNone/>
            </a:pPr>
            <a:r>
              <a:rPr lang="en" sz="2800" b="1" i="0" u="none" strike="noStrike" cap="none">
                <a:solidFill>
                  <a:schemeClr val="lt1"/>
                </a:solidFill>
                <a:latin typeface="Arial"/>
                <a:ea typeface="Arial"/>
                <a:cs typeface="Arial"/>
                <a:sym typeface="Arial"/>
              </a:rPr>
              <a:t>2 </a:t>
            </a:r>
            <a:endParaRPr sz="2800" b="0" i="0" u="none" strike="noStrike" cap="none">
              <a:solidFill>
                <a:schemeClr val="lt1"/>
              </a:solidFill>
              <a:latin typeface="Arial"/>
              <a:ea typeface="Arial"/>
              <a:cs typeface="Arial"/>
              <a:sym typeface="Arial"/>
            </a:endParaRPr>
          </a:p>
        </p:txBody>
      </p:sp>
      <p:sp>
        <p:nvSpPr>
          <p:cNvPr id="144" name="Google Shape;144;p3"/>
          <p:cNvSpPr txBox="1"/>
          <p:nvPr/>
        </p:nvSpPr>
        <p:spPr>
          <a:xfrm>
            <a:off x="2460829" y="1871974"/>
            <a:ext cx="4752600" cy="27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200"/>
              <a:buFont typeface="Arial"/>
              <a:buNone/>
            </a:pPr>
            <a:endParaRPr sz="1200" b="1" i="0" u="none" strike="noStrike" cap="none">
              <a:solidFill>
                <a:srgbClr val="3F3F3F"/>
              </a:solidFill>
              <a:latin typeface="Arial"/>
              <a:ea typeface="Arial"/>
              <a:cs typeface="Arial"/>
              <a:sym typeface="Arial"/>
            </a:endParaRPr>
          </a:p>
        </p:txBody>
      </p:sp>
      <p:sp>
        <p:nvSpPr>
          <p:cNvPr id="145" name="Google Shape;145;p3"/>
          <p:cNvSpPr/>
          <p:nvPr/>
        </p:nvSpPr>
        <p:spPr>
          <a:xfrm>
            <a:off x="1544745" y="2815227"/>
            <a:ext cx="403200" cy="470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800"/>
              <a:buFont typeface="Arial"/>
              <a:buNone/>
            </a:pPr>
            <a:r>
              <a:rPr lang="en" sz="2800" b="1" i="0" u="none" strike="noStrike" cap="none">
                <a:solidFill>
                  <a:schemeClr val="lt1"/>
                </a:solidFill>
                <a:latin typeface="Arial"/>
                <a:ea typeface="Arial"/>
                <a:cs typeface="Arial"/>
                <a:sym typeface="Arial"/>
              </a:rPr>
              <a:t>3 </a:t>
            </a:r>
            <a:endParaRPr sz="2800" b="0" i="0" u="none" strike="noStrike" cap="none">
              <a:solidFill>
                <a:schemeClr val="lt1"/>
              </a:solidFill>
              <a:latin typeface="Arial"/>
              <a:ea typeface="Arial"/>
              <a:cs typeface="Arial"/>
              <a:sym typeface="Arial"/>
            </a:endParaRPr>
          </a:p>
        </p:txBody>
      </p:sp>
      <p:sp>
        <p:nvSpPr>
          <p:cNvPr id="146" name="Google Shape;146;p3"/>
          <p:cNvSpPr/>
          <p:nvPr/>
        </p:nvSpPr>
        <p:spPr>
          <a:xfrm>
            <a:off x="1541770" y="3631388"/>
            <a:ext cx="403200" cy="470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800"/>
              <a:buFont typeface="Arial"/>
              <a:buNone/>
            </a:pPr>
            <a:r>
              <a:rPr lang="en" sz="2800" b="1" i="0" u="none" strike="noStrike" cap="none">
                <a:solidFill>
                  <a:schemeClr val="lt1"/>
                </a:solidFill>
                <a:latin typeface="Arial"/>
                <a:ea typeface="Arial"/>
                <a:cs typeface="Arial"/>
                <a:sym typeface="Arial"/>
              </a:rPr>
              <a:t>4 </a:t>
            </a:r>
            <a:endParaRPr sz="2800" b="0" i="0" u="none" strike="noStrike" cap="none">
              <a:solidFill>
                <a:schemeClr val="lt1"/>
              </a:solidFill>
              <a:latin typeface="Arial"/>
              <a:ea typeface="Arial"/>
              <a:cs typeface="Arial"/>
              <a:sym typeface="Arial"/>
            </a:endParaRPr>
          </a:p>
        </p:txBody>
      </p:sp>
      <p:grpSp>
        <p:nvGrpSpPr>
          <p:cNvPr id="147" name="Google Shape;147;p3"/>
          <p:cNvGrpSpPr/>
          <p:nvPr/>
        </p:nvGrpSpPr>
        <p:grpSpPr>
          <a:xfrm>
            <a:off x="1851488" y="4360503"/>
            <a:ext cx="5431659" cy="783001"/>
            <a:chOff x="1151472" y="3187501"/>
            <a:chExt cx="6552852" cy="914400"/>
          </a:xfrm>
        </p:grpSpPr>
        <p:sp>
          <p:nvSpPr>
            <p:cNvPr id="148" name="Google Shape;148;p3"/>
            <p:cNvSpPr/>
            <p:nvPr/>
          </p:nvSpPr>
          <p:spPr>
            <a:xfrm>
              <a:off x="1633824" y="3347030"/>
              <a:ext cx="6070500" cy="720000"/>
            </a:xfrm>
            <a:prstGeom prst="homePlate">
              <a:avLst>
                <a:gd name="adj" fmla="val 50000"/>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r>
                <a:rPr lang="en" sz="1800" b="0" i="0" u="none" strike="noStrike" cap="none">
                  <a:solidFill>
                    <a:schemeClr val="lt1"/>
                  </a:solidFill>
                  <a:latin typeface="Arial"/>
                  <a:ea typeface="Arial"/>
                  <a:cs typeface="Arial"/>
                  <a:sym typeface="Arial"/>
                </a:rPr>
                <a:t>z</a:t>
              </a:r>
              <a:endParaRPr sz="1800" b="0" i="0" u="none" strike="noStrike" cap="none">
                <a:solidFill>
                  <a:schemeClr val="lt1"/>
                </a:solidFill>
                <a:latin typeface="Arial"/>
                <a:ea typeface="Arial"/>
                <a:cs typeface="Arial"/>
                <a:sym typeface="Arial"/>
              </a:endParaRPr>
            </a:p>
          </p:txBody>
        </p:sp>
        <p:sp>
          <p:nvSpPr>
            <p:cNvPr id="149" name="Google Shape;149;p3"/>
            <p:cNvSpPr/>
            <p:nvPr/>
          </p:nvSpPr>
          <p:spPr>
            <a:xfrm>
              <a:off x="1633824" y="3284701"/>
              <a:ext cx="5915100" cy="720000"/>
            </a:xfrm>
            <a:prstGeom prst="homePlate">
              <a:avLst>
                <a:gd name="adj" fmla="val 50000"/>
              </a:avLst>
            </a:prstGeom>
            <a:solidFill>
              <a:schemeClr val="lt1"/>
            </a:solidFill>
            <a:ln w="381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 name="Google Shape;150;p3"/>
            <p:cNvSpPr/>
            <p:nvPr/>
          </p:nvSpPr>
          <p:spPr>
            <a:xfrm>
              <a:off x="1151472" y="3187501"/>
              <a:ext cx="914400" cy="914400"/>
            </a:xfrm>
            <a:prstGeom prst="diamond">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1" name="Google Shape;151;p3"/>
          <p:cNvSpPr/>
          <p:nvPr/>
        </p:nvSpPr>
        <p:spPr>
          <a:xfrm>
            <a:off x="1541774" y="4481349"/>
            <a:ext cx="403200" cy="447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800"/>
              <a:buFont typeface="Arial"/>
              <a:buNone/>
            </a:pPr>
            <a:r>
              <a:rPr lang="en" sz="2800" b="1" i="0" u="none" strike="noStrike" cap="none">
                <a:solidFill>
                  <a:schemeClr val="lt1"/>
                </a:solidFill>
                <a:latin typeface="Arial"/>
                <a:ea typeface="Arial"/>
                <a:cs typeface="Arial"/>
                <a:sym typeface="Arial"/>
              </a:rPr>
              <a:t>5 </a:t>
            </a:r>
            <a:endParaRPr sz="2800" b="0" i="0" u="none" strike="noStrike" cap="none">
              <a:solidFill>
                <a:schemeClr val="lt1"/>
              </a:solidFill>
              <a:latin typeface="Arial"/>
              <a:ea typeface="Arial"/>
              <a:cs typeface="Arial"/>
              <a:sym typeface="Arial"/>
            </a:endParaRPr>
          </a:p>
        </p:txBody>
      </p:sp>
      <p:grpSp>
        <p:nvGrpSpPr>
          <p:cNvPr id="152" name="Google Shape;152;p3"/>
          <p:cNvGrpSpPr/>
          <p:nvPr/>
        </p:nvGrpSpPr>
        <p:grpSpPr>
          <a:xfrm>
            <a:off x="-100" y="-15"/>
            <a:ext cx="9144111" cy="880914"/>
            <a:chOff x="-1" y="3417122"/>
            <a:chExt cx="12192148" cy="2080571"/>
          </a:xfrm>
        </p:grpSpPr>
        <p:sp>
          <p:nvSpPr>
            <p:cNvPr id="153" name="Google Shape;153;p3"/>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4" name="Google Shape;154;p3"/>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5" name="Google Shape;155;p3"/>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56" name="Google Shape;156;p3"/>
          <p:cNvSpPr txBox="1"/>
          <p:nvPr/>
        </p:nvSpPr>
        <p:spPr>
          <a:xfrm>
            <a:off x="632150" y="16725"/>
            <a:ext cx="8146500" cy="78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3F3F3F"/>
              </a:buClr>
              <a:buSzPts val="3600"/>
              <a:buFont typeface="Arial"/>
              <a:buNone/>
            </a:pPr>
            <a:r>
              <a:rPr lang="en" sz="4000" b="1" i="0" u="none" strike="noStrike" cap="none">
                <a:solidFill>
                  <a:srgbClr val="3F3F3F"/>
                </a:solidFill>
                <a:latin typeface="Calibri"/>
                <a:ea typeface="Calibri"/>
                <a:cs typeface="Calibri"/>
                <a:sym typeface="Calibri"/>
              </a:rPr>
              <a:t>Topics of our Presentation</a:t>
            </a:r>
            <a:r>
              <a:rPr lang="en" sz="4000" b="1" i="0" u="none" strike="noStrike" cap="none">
                <a:solidFill>
                  <a:srgbClr val="3F3F3F"/>
                </a:solidFill>
                <a:latin typeface="Arial"/>
                <a:ea typeface="Arial"/>
                <a:cs typeface="Arial"/>
                <a:sym typeface="Arial"/>
              </a:rPr>
              <a:t> </a:t>
            </a:r>
            <a:endParaRPr sz="1800" b="1" i="0" u="none" strike="noStrike" cap="none">
              <a:solidFill>
                <a:srgbClr val="000000"/>
              </a:solidFill>
              <a:latin typeface="Arial"/>
              <a:ea typeface="Arial"/>
              <a:cs typeface="Arial"/>
              <a:sym typeface="Arial"/>
            </a:endParaRPr>
          </a:p>
        </p:txBody>
      </p:sp>
      <p:sp>
        <p:nvSpPr>
          <p:cNvPr id="157" name="Google Shape;157;p3"/>
          <p:cNvSpPr txBox="1"/>
          <p:nvPr/>
        </p:nvSpPr>
        <p:spPr>
          <a:xfrm>
            <a:off x="2460838" y="1959888"/>
            <a:ext cx="43512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Climate Change and Its Effects</a:t>
            </a:r>
            <a:endParaRPr sz="1800" b="1" i="0" u="none" strike="noStrike" cap="none">
              <a:solidFill>
                <a:schemeClr val="dk1"/>
              </a:solidFill>
              <a:latin typeface="Calibri"/>
              <a:ea typeface="Calibri"/>
              <a:cs typeface="Calibri"/>
              <a:sym typeface="Calibri"/>
            </a:endParaRPr>
          </a:p>
        </p:txBody>
      </p:sp>
      <p:sp>
        <p:nvSpPr>
          <p:cNvPr id="158" name="Google Shape;158;p3"/>
          <p:cNvSpPr txBox="1"/>
          <p:nvPr/>
        </p:nvSpPr>
        <p:spPr>
          <a:xfrm>
            <a:off x="1926350" y="2834888"/>
            <a:ext cx="5558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 sz="1600" b="1" i="0" u="none" strike="noStrike" cap="none">
                <a:solidFill>
                  <a:schemeClr val="dk1"/>
                </a:solidFill>
                <a:latin typeface="Calibri"/>
                <a:ea typeface="Calibri"/>
                <a:cs typeface="Calibri"/>
                <a:sym typeface="Calibri"/>
              </a:rPr>
              <a:t>Data Science and Its Implementation in Oil and Gas</a:t>
            </a:r>
            <a:endParaRPr sz="1600" b="1" i="0" u="none" strike="noStrike" cap="none">
              <a:solidFill>
                <a:schemeClr val="dk1"/>
              </a:solidFill>
              <a:latin typeface="Calibri"/>
              <a:ea typeface="Calibri"/>
              <a:cs typeface="Calibri"/>
              <a:sym typeface="Calibri"/>
            </a:endParaRPr>
          </a:p>
        </p:txBody>
      </p:sp>
      <p:sp>
        <p:nvSpPr>
          <p:cNvPr id="159" name="Google Shape;159;p3"/>
          <p:cNvSpPr txBox="1"/>
          <p:nvPr/>
        </p:nvSpPr>
        <p:spPr>
          <a:xfrm>
            <a:off x="2554588" y="4451850"/>
            <a:ext cx="41637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500"/>
              <a:buFont typeface="Arial"/>
              <a:buNone/>
            </a:pPr>
            <a:r>
              <a:rPr lang="en" sz="1500" b="1" i="0" u="none" strike="noStrike" cap="none">
                <a:solidFill>
                  <a:schemeClr val="dk1"/>
                </a:solidFill>
                <a:latin typeface="Calibri"/>
                <a:ea typeface="Calibri"/>
                <a:cs typeface="Calibri"/>
                <a:sym typeface="Calibri"/>
              </a:rPr>
              <a:t>Debunking Common Misconceptions regarding Depletion of Oil Reserves</a:t>
            </a:r>
            <a:endParaRPr sz="1500" b="1" i="0" u="none" strike="noStrike" cap="none">
              <a:solidFill>
                <a:schemeClr val="dk1"/>
              </a:solidFill>
              <a:latin typeface="Calibri"/>
              <a:ea typeface="Calibri"/>
              <a:cs typeface="Calibri"/>
              <a:sym typeface="Calibri"/>
            </a:endParaRPr>
          </a:p>
        </p:txBody>
      </p:sp>
      <p:sp>
        <p:nvSpPr>
          <p:cNvPr id="160" name="Google Shape;160;p3"/>
          <p:cNvSpPr txBox="1"/>
          <p:nvPr/>
        </p:nvSpPr>
        <p:spPr>
          <a:xfrm>
            <a:off x="2697075" y="3621875"/>
            <a:ext cx="4163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350"/>
              <a:buFont typeface="Arial"/>
              <a:buNone/>
            </a:pPr>
            <a:r>
              <a:rPr lang="en" sz="1350" b="1" i="0" u="none" strike="noStrike" cap="none">
                <a:solidFill>
                  <a:schemeClr val="dk1"/>
                </a:solidFill>
                <a:latin typeface="Roboto"/>
                <a:ea typeface="Roboto"/>
                <a:cs typeface="Roboto"/>
                <a:sym typeface="Roboto"/>
              </a:rPr>
              <a:t>Representative Graphs on current and projected future Supply and Demand of Global Energy Sector</a:t>
            </a:r>
            <a:endParaRPr sz="1700" b="1" i="0" u="none" strike="noStrike" cap="none">
              <a:solidFill>
                <a:schemeClr val="dk1"/>
              </a:solidFill>
              <a:latin typeface="Arial"/>
              <a:ea typeface="Arial"/>
              <a:cs typeface="Arial"/>
              <a:sym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1000"/>
                                        <p:tgtEl>
                                          <p:spTgt spid="156"/>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1000"/>
                                        <p:tgtEl>
                                          <p:spTgt spid="125"/>
                                        </p:tgtEl>
                                      </p:cBhvr>
                                    </p:animEffect>
                                  </p:childTnLst>
                                </p:cTn>
                              </p:par>
                              <p:par>
                                <p:cTn id="13" presetID="10"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fade">
                                      <p:cBhvr>
                                        <p:cTn id="15" dur="1000"/>
                                        <p:tgtEl>
                                          <p:spTgt spid="129"/>
                                        </p:tgtEl>
                                      </p:cBhvr>
                                    </p:animEffect>
                                  </p:childTnLst>
                                </p:cTn>
                              </p:par>
                              <p:par>
                                <p:cTn id="16" presetID="10" presetClass="entr" presetSubtype="0" fill="hold" nodeType="withEffect">
                                  <p:stCondLst>
                                    <p:cond delay="0"/>
                                  </p:stCondLst>
                                  <p:childTnLst>
                                    <p:set>
                                      <p:cBhvr>
                                        <p:cTn id="17" dur="1" fill="hold">
                                          <p:stCondLst>
                                            <p:cond delay="0"/>
                                          </p:stCondLst>
                                        </p:cTn>
                                        <p:tgtEl>
                                          <p:spTgt spid="130"/>
                                        </p:tgtEl>
                                        <p:attrNameLst>
                                          <p:attrName>style.visibility</p:attrName>
                                        </p:attrNameLst>
                                      </p:cBhvr>
                                      <p:to>
                                        <p:strVal val="visible"/>
                                      </p:to>
                                    </p:set>
                                    <p:animEffect transition="in" filter="fade">
                                      <p:cBhvr>
                                        <p:cTn id="18" dur="1000"/>
                                        <p:tgtEl>
                                          <p:spTgt spid="130"/>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31"/>
                                        </p:tgtEl>
                                        <p:attrNameLst>
                                          <p:attrName>style.visibility</p:attrName>
                                        </p:attrNameLst>
                                      </p:cBhvr>
                                      <p:to>
                                        <p:strVal val="visible"/>
                                      </p:to>
                                    </p:set>
                                    <p:animEffect transition="in" filter="fade">
                                      <p:cBhvr>
                                        <p:cTn id="23" dur="1000"/>
                                        <p:tgtEl>
                                          <p:spTgt spid="131"/>
                                        </p:tgtEl>
                                      </p:cBhvr>
                                    </p:animEffect>
                                  </p:childTnLst>
                                </p:cTn>
                              </p:par>
                              <p:par>
                                <p:cTn id="24" presetID="10" presetClass="entr" presetSubtype="0" fill="hold" nodeType="with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fade">
                                      <p:cBhvr>
                                        <p:cTn id="26" dur="1000"/>
                                        <p:tgtEl>
                                          <p:spTgt spid="143"/>
                                        </p:tgtEl>
                                      </p:cBhvr>
                                    </p:animEffect>
                                  </p:childTnLst>
                                </p:cTn>
                              </p:par>
                              <p:par>
                                <p:cTn id="27" presetID="10" presetClass="entr" presetSubtype="0" fill="hold" nodeType="withEffect">
                                  <p:stCondLst>
                                    <p:cond delay="0"/>
                                  </p:stCondLst>
                                  <p:childTnLst>
                                    <p:set>
                                      <p:cBhvr>
                                        <p:cTn id="28" dur="1" fill="hold">
                                          <p:stCondLst>
                                            <p:cond delay="0"/>
                                          </p:stCondLst>
                                        </p:cTn>
                                        <p:tgtEl>
                                          <p:spTgt spid="157"/>
                                        </p:tgtEl>
                                        <p:attrNameLst>
                                          <p:attrName>style.visibility</p:attrName>
                                        </p:attrNameLst>
                                      </p:cBhvr>
                                      <p:to>
                                        <p:strVal val="visible"/>
                                      </p:to>
                                    </p:set>
                                    <p:animEffect transition="in" filter="fade">
                                      <p:cBhvr>
                                        <p:cTn id="29" dur="1000"/>
                                        <p:tgtEl>
                                          <p:spTgt spid="157"/>
                                        </p:tgtEl>
                                      </p:cBhvr>
                                    </p:animEffect>
                                  </p:childTnLst>
                                </p:cTn>
                              </p:par>
                            </p:childTnLst>
                          </p:cTn>
                        </p:par>
                      </p:childTnLst>
                    </p:cTn>
                  </p:par>
                  <p:par>
                    <p:cTn id="30" fill="hold" nodeType="clickPar">
                      <p:stCondLst>
                        <p:cond delay="indefinite"/>
                      </p:stCondLst>
                      <p:childTnLst>
                        <p:par>
                          <p:cTn id="31" fill="hold" nodeType="after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45"/>
                                        </p:tgtEl>
                                        <p:attrNameLst>
                                          <p:attrName>style.visibility</p:attrName>
                                        </p:attrNameLst>
                                      </p:cBhvr>
                                      <p:to>
                                        <p:strVal val="visible"/>
                                      </p:to>
                                    </p:set>
                                    <p:animEffect transition="in" filter="fade">
                                      <p:cBhvr>
                                        <p:cTn id="34" dur="1000"/>
                                        <p:tgtEl>
                                          <p:spTgt spid="145"/>
                                        </p:tgtEl>
                                      </p:cBhvr>
                                    </p:animEffect>
                                  </p:childTnLst>
                                </p:cTn>
                              </p:par>
                              <p:par>
                                <p:cTn id="35" presetID="10" presetClass="entr" presetSubtype="0" fill="hold" nodeType="with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1000"/>
                                        <p:tgtEl>
                                          <p:spTgt spid="158"/>
                                        </p:tgtEl>
                                      </p:cBhvr>
                                    </p:animEffect>
                                  </p:childTnLst>
                                </p:cTn>
                              </p:par>
                              <p:par>
                                <p:cTn id="38" presetID="10" presetClass="entr" presetSubtype="0" fill="hold" nodeType="withEffect">
                                  <p:stCondLst>
                                    <p:cond delay="0"/>
                                  </p:stCondLst>
                                  <p:childTnLst>
                                    <p:set>
                                      <p:cBhvr>
                                        <p:cTn id="39" dur="1" fill="hold">
                                          <p:stCondLst>
                                            <p:cond delay="0"/>
                                          </p:stCondLst>
                                        </p:cTn>
                                        <p:tgtEl>
                                          <p:spTgt spid="135"/>
                                        </p:tgtEl>
                                        <p:attrNameLst>
                                          <p:attrName>style.visibility</p:attrName>
                                        </p:attrNameLst>
                                      </p:cBhvr>
                                      <p:to>
                                        <p:strVal val="visible"/>
                                      </p:to>
                                    </p:set>
                                    <p:animEffect transition="in" filter="fade">
                                      <p:cBhvr>
                                        <p:cTn id="40" dur="1000"/>
                                        <p:tgtEl>
                                          <p:spTgt spid="135"/>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139"/>
                                        </p:tgtEl>
                                        <p:attrNameLst>
                                          <p:attrName>style.visibility</p:attrName>
                                        </p:attrNameLst>
                                      </p:cBhvr>
                                      <p:to>
                                        <p:strVal val="visible"/>
                                      </p:to>
                                    </p:set>
                                    <p:animEffect transition="in" filter="fade">
                                      <p:cBhvr>
                                        <p:cTn id="45" dur="1000"/>
                                        <p:tgtEl>
                                          <p:spTgt spid="139"/>
                                        </p:tgtEl>
                                      </p:cBhvr>
                                    </p:animEffect>
                                  </p:childTnLst>
                                </p:cTn>
                              </p:par>
                              <p:par>
                                <p:cTn id="46" presetID="10" presetClass="entr" presetSubtype="0" fill="hold" nodeType="withEffect">
                                  <p:stCondLst>
                                    <p:cond delay="0"/>
                                  </p:stCondLst>
                                  <p:childTnLst>
                                    <p:set>
                                      <p:cBhvr>
                                        <p:cTn id="47" dur="1" fill="hold">
                                          <p:stCondLst>
                                            <p:cond delay="0"/>
                                          </p:stCondLst>
                                        </p:cTn>
                                        <p:tgtEl>
                                          <p:spTgt spid="146"/>
                                        </p:tgtEl>
                                        <p:attrNameLst>
                                          <p:attrName>style.visibility</p:attrName>
                                        </p:attrNameLst>
                                      </p:cBhvr>
                                      <p:to>
                                        <p:strVal val="visible"/>
                                      </p:to>
                                    </p:set>
                                    <p:animEffect transition="in" filter="fade">
                                      <p:cBhvr>
                                        <p:cTn id="48" dur="1000"/>
                                        <p:tgtEl>
                                          <p:spTgt spid="146"/>
                                        </p:tgtEl>
                                      </p:cBhvr>
                                    </p:animEffect>
                                  </p:childTnLst>
                                </p:cTn>
                              </p:par>
                              <p:par>
                                <p:cTn id="49" presetID="10" presetClass="entr" presetSubtype="0" fill="hold" nodeType="withEffect">
                                  <p:stCondLst>
                                    <p:cond delay="0"/>
                                  </p:stCondLst>
                                  <p:childTnLst>
                                    <p:set>
                                      <p:cBhvr>
                                        <p:cTn id="50" dur="1" fill="hold">
                                          <p:stCondLst>
                                            <p:cond delay="0"/>
                                          </p:stCondLst>
                                        </p:cTn>
                                        <p:tgtEl>
                                          <p:spTgt spid="160"/>
                                        </p:tgtEl>
                                        <p:attrNameLst>
                                          <p:attrName>style.visibility</p:attrName>
                                        </p:attrNameLst>
                                      </p:cBhvr>
                                      <p:to>
                                        <p:strVal val="visible"/>
                                      </p:to>
                                    </p:set>
                                    <p:animEffect transition="in" filter="fade">
                                      <p:cBhvr>
                                        <p:cTn id="51" dur="1000"/>
                                        <p:tgtEl>
                                          <p:spTgt spid="160"/>
                                        </p:tgtEl>
                                      </p:cBhvr>
                                    </p:animEffect>
                                  </p:childTnLst>
                                </p:cTn>
                              </p:par>
                            </p:childTnLst>
                          </p:cTn>
                        </p:par>
                      </p:childTnLst>
                    </p:cTn>
                  </p:par>
                  <p:par>
                    <p:cTn id="52" fill="hold" nodeType="clickPar">
                      <p:stCondLst>
                        <p:cond delay="indefinite"/>
                      </p:stCondLst>
                      <p:childTnLst>
                        <p:par>
                          <p:cTn id="53" fill="hold" nodeType="after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147"/>
                                        </p:tgtEl>
                                        <p:attrNameLst>
                                          <p:attrName>style.visibility</p:attrName>
                                        </p:attrNameLst>
                                      </p:cBhvr>
                                      <p:to>
                                        <p:strVal val="visible"/>
                                      </p:to>
                                    </p:set>
                                    <p:animEffect transition="in" filter="fade">
                                      <p:cBhvr>
                                        <p:cTn id="56" dur="1000"/>
                                        <p:tgtEl>
                                          <p:spTgt spid="147"/>
                                        </p:tgtEl>
                                      </p:cBhvr>
                                    </p:animEffect>
                                  </p:childTnLst>
                                </p:cTn>
                              </p:par>
                              <p:par>
                                <p:cTn id="57" presetID="10" presetClass="entr" presetSubtype="0" fill="hold" nodeType="withEffect">
                                  <p:stCondLst>
                                    <p:cond delay="0"/>
                                  </p:stCondLst>
                                  <p:childTnLst>
                                    <p:set>
                                      <p:cBhvr>
                                        <p:cTn id="58" dur="1" fill="hold">
                                          <p:stCondLst>
                                            <p:cond delay="0"/>
                                          </p:stCondLst>
                                        </p:cTn>
                                        <p:tgtEl>
                                          <p:spTgt spid="151"/>
                                        </p:tgtEl>
                                        <p:attrNameLst>
                                          <p:attrName>style.visibility</p:attrName>
                                        </p:attrNameLst>
                                      </p:cBhvr>
                                      <p:to>
                                        <p:strVal val="visible"/>
                                      </p:to>
                                    </p:set>
                                    <p:animEffect transition="in" filter="fade">
                                      <p:cBhvr>
                                        <p:cTn id="59" dur="1000"/>
                                        <p:tgtEl>
                                          <p:spTgt spid="151"/>
                                        </p:tgtEl>
                                      </p:cBhvr>
                                    </p:animEffect>
                                  </p:childTnLst>
                                </p:cTn>
                              </p:par>
                              <p:par>
                                <p:cTn id="60" presetID="10" presetClass="entr" presetSubtype="0" fill="hold" nodeType="withEffect">
                                  <p:stCondLst>
                                    <p:cond delay="0"/>
                                  </p:stCondLst>
                                  <p:childTnLst>
                                    <p:set>
                                      <p:cBhvr>
                                        <p:cTn id="61" dur="1" fill="hold">
                                          <p:stCondLst>
                                            <p:cond delay="0"/>
                                          </p:stCondLst>
                                        </p:cTn>
                                        <p:tgtEl>
                                          <p:spTgt spid="159"/>
                                        </p:tgtEl>
                                        <p:attrNameLst>
                                          <p:attrName>style.visibility</p:attrName>
                                        </p:attrNameLst>
                                      </p:cBhvr>
                                      <p:to>
                                        <p:strVal val="visible"/>
                                      </p:to>
                                    </p:set>
                                    <p:animEffect transition="in" filter="fade">
                                      <p:cBhvr>
                                        <p:cTn id="62"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64" name="Shape 164"/>
        <p:cNvGrpSpPr/>
        <p:nvPr/>
      </p:nvGrpSpPr>
      <p:grpSpPr>
        <a:xfrm>
          <a:off x="0" y="0"/>
          <a:ext cx="0" cy="0"/>
        </a:xfrm>
      </p:grpSpPr>
      <p:grpSp>
        <p:nvGrpSpPr>
          <p:cNvPr id="165" name="Google Shape;165;p4"/>
          <p:cNvGrpSpPr/>
          <p:nvPr/>
        </p:nvGrpSpPr>
        <p:grpSpPr>
          <a:xfrm>
            <a:off x="3419872" y="1486561"/>
            <a:ext cx="1060704" cy="1429526"/>
            <a:chOff x="4041649" y="1707654"/>
            <a:chExt cx="1060704" cy="1429526"/>
          </a:xfrm>
        </p:grpSpPr>
        <p:sp>
          <p:nvSpPr>
            <p:cNvPr id="166" name="Google Shape;166;p4"/>
            <p:cNvSpPr/>
            <p:nvPr/>
          </p:nvSpPr>
          <p:spPr>
            <a:xfrm rot="10800000">
              <a:off x="4041649" y="1707654"/>
              <a:ext cx="1060704" cy="1429526"/>
            </a:xfrm>
            <a:custGeom>
              <a:rect l="l" t="t" r="r" b="b"/>
              <a:pathLst>
                <a:path w="1060704" h="1429526" extrusionOk="0">
                  <a:moveTo>
                    <a:pt x="832104" y="1429526"/>
                  </a:moveTo>
                  <a:lnTo>
                    <a:pt x="228600" y="1429526"/>
                  </a:lnTo>
                  <a:lnTo>
                    <a:pt x="0" y="972326"/>
                  </a:lnTo>
                  <a:lnTo>
                    <a:pt x="543363" y="0"/>
                  </a:lnTo>
                  <a:lnTo>
                    <a:pt x="1060704" y="972326"/>
                  </a:lnTo>
                  <a:lnTo>
                    <a:pt x="832104" y="142952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67" name="Google Shape;167;p4"/>
            <p:cNvSpPr/>
            <p:nvPr/>
          </p:nvSpPr>
          <p:spPr>
            <a:xfrm>
              <a:off x="4115403" y="1760695"/>
              <a:ext cx="913200" cy="794400"/>
            </a:xfrm>
            <a:prstGeom prst="hexagon">
              <a:avLst>
                <a:gd name="adj" fmla="val 25000"/>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grpSp>
      <p:sp>
        <p:nvSpPr>
          <p:cNvPr id="168" name="Google Shape;168;p4"/>
          <p:cNvSpPr/>
          <p:nvPr/>
        </p:nvSpPr>
        <p:spPr>
          <a:xfrm>
            <a:off x="4000804" y="2499742"/>
            <a:ext cx="1098600" cy="955800"/>
          </a:xfrm>
          <a:prstGeom prst="hexagon">
            <a:avLst>
              <a:gd name="adj" fmla="val 25000"/>
              <a:gd name="vf" fmla="val 11547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grpSp>
        <p:nvGrpSpPr>
          <p:cNvPr id="169" name="Google Shape;169;p4"/>
          <p:cNvGrpSpPr/>
          <p:nvPr/>
        </p:nvGrpSpPr>
        <p:grpSpPr>
          <a:xfrm rot="3599956">
            <a:off x="4379388" y="1384544"/>
            <a:ext cx="1060681" cy="1429495"/>
            <a:chOff x="4041649" y="1707654"/>
            <a:chExt cx="1060704" cy="1429526"/>
          </a:xfrm>
        </p:grpSpPr>
        <p:sp>
          <p:nvSpPr>
            <p:cNvPr id="170" name="Google Shape;170;p4"/>
            <p:cNvSpPr/>
            <p:nvPr/>
          </p:nvSpPr>
          <p:spPr>
            <a:xfrm rot="10800000">
              <a:off x="4041649" y="1707654"/>
              <a:ext cx="1060704" cy="1429526"/>
            </a:xfrm>
            <a:custGeom>
              <a:rect l="l" t="t" r="r" b="b"/>
              <a:pathLst>
                <a:path w="1060704" h="1429526" extrusionOk="0">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71" name="Google Shape;171;p4"/>
            <p:cNvSpPr/>
            <p:nvPr/>
          </p:nvSpPr>
          <p:spPr>
            <a:xfrm>
              <a:off x="4115403" y="1760695"/>
              <a:ext cx="913200" cy="794400"/>
            </a:xfrm>
            <a:prstGeom prst="hexagon">
              <a:avLst>
                <a:gd name="adj" fmla="val 25000"/>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grpSp>
      <p:grpSp>
        <p:nvGrpSpPr>
          <p:cNvPr id="172" name="Google Shape;172;p4"/>
          <p:cNvGrpSpPr/>
          <p:nvPr/>
        </p:nvGrpSpPr>
        <p:grpSpPr>
          <a:xfrm rot="7083682">
            <a:off x="5018981" y="2126161"/>
            <a:ext cx="1060891" cy="1445326"/>
            <a:chOff x="4041649" y="1707654"/>
            <a:chExt cx="1060704" cy="1429526"/>
          </a:xfrm>
        </p:grpSpPr>
        <p:sp>
          <p:nvSpPr>
            <p:cNvPr id="173" name="Google Shape;173;p4"/>
            <p:cNvSpPr/>
            <p:nvPr/>
          </p:nvSpPr>
          <p:spPr>
            <a:xfrm rot="10800000">
              <a:off x="4041649" y="1707654"/>
              <a:ext cx="1060704" cy="1429526"/>
            </a:xfrm>
            <a:custGeom>
              <a:rect l="l" t="t" r="r" b="b"/>
              <a:pathLst>
                <a:path w="1060704" h="1429526" extrusionOk="0">
                  <a:moveTo>
                    <a:pt x="832104" y="1429526"/>
                  </a:moveTo>
                  <a:lnTo>
                    <a:pt x="228600" y="1429526"/>
                  </a:lnTo>
                  <a:lnTo>
                    <a:pt x="0" y="972326"/>
                  </a:lnTo>
                  <a:lnTo>
                    <a:pt x="543363" y="0"/>
                  </a:lnTo>
                  <a:lnTo>
                    <a:pt x="1060704" y="972326"/>
                  </a:lnTo>
                  <a:lnTo>
                    <a:pt x="832104" y="1429526"/>
                  </a:lnTo>
                  <a:close/>
                </a:path>
              </a:pathLst>
            </a:custGeom>
            <a:solidFill>
              <a:srgbClr val="B8C4C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74" name="Google Shape;174;p4"/>
            <p:cNvSpPr/>
            <p:nvPr/>
          </p:nvSpPr>
          <p:spPr>
            <a:xfrm>
              <a:off x="4115403" y="1760695"/>
              <a:ext cx="913200" cy="794400"/>
            </a:xfrm>
            <a:prstGeom prst="hexagon">
              <a:avLst>
                <a:gd name="adj" fmla="val 25000"/>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grpSp>
      <p:grpSp>
        <p:nvGrpSpPr>
          <p:cNvPr id="175" name="Google Shape;175;p4"/>
          <p:cNvGrpSpPr/>
          <p:nvPr/>
        </p:nvGrpSpPr>
        <p:grpSpPr>
          <a:xfrm rot="10800000">
            <a:off x="4620373" y="2994924"/>
            <a:ext cx="1060704" cy="1429526"/>
            <a:chOff x="4041649" y="1707654"/>
            <a:chExt cx="1060704" cy="1429526"/>
          </a:xfrm>
        </p:grpSpPr>
        <p:sp>
          <p:nvSpPr>
            <p:cNvPr id="176" name="Google Shape;176;p4"/>
            <p:cNvSpPr/>
            <p:nvPr/>
          </p:nvSpPr>
          <p:spPr>
            <a:xfrm rot="10800000">
              <a:off x="4041649" y="1707654"/>
              <a:ext cx="1060704" cy="1429526"/>
            </a:xfrm>
            <a:custGeom>
              <a:rect l="l" t="t" r="r" b="b"/>
              <a:pathLst>
                <a:path w="1060704" h="1429526" extrusionOk="0">
                  <a:moveTo>
                    <a:pt x="832104" y="1429526"/>
                  </a:moveTo>
                  <a:lnTo>
                    <a:pt x="228600" y="1429526"/>
                  </a:lnTo>
                  <a:lnTo>
                    <a:pt x="0" y="972326"/>
                  </a:lnTo>
                  <a:lnTo>
                    <a:pt x="543363" y="0"/>
                  </a:lnTo>
                  <a:lnTo>
                    <a:pt x="1060704" y="972326"/>
                  </a:lnTo>
                  <a:lnTo>
                    <a:pt x="832104" y="142952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77" name="Google Shape;177;p4"/>
            <p:cNvSpPr/>
            <p:nvPr/>
          </p:nvSpPr>
          <p:spPr>
            <a:xfrm>
              <a:off x="4115403" y="1760695"/>
              <a:ext cx="913200" cy="794400"/>
            </a:xfrm>
            <a:prstGeom prst="hexagon">
              <a:avLst>
                <a:gd name="adj" fmla="val 25000"/>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grpSp>
      <p:grpSp>
        <p:nvGrpSpPr>
          <p:cNvPr id="178" name="Google Shape;178;p4"/>
          <p:cNvGrpSpPr/>
          <p:nvPr/>
        </p:nvGrpSpPr>
        <p:grpSpPr>
          <a:xfrm rot="-7119536">
            <a:off x="3651164" y="3135441"/>
            <a:ext cx="1060716" cy="1429542"/>
            <a:chOff x="4041649" y="1707654"/>
            <a:chExt cx="1060704" cy="1429526"/>
          </a:xfrm>
        </p:grpSpPr>
        <p:sp>
          <p:nvSpPr>
            <p:cNvPr id="179" name="Google Shape;179;p4"/>
            <p:cNvSpPr/>
            <p:nvPr/>
          </p:nvSpPr>
          <p:spPr>
            <a:xfrm rot="10800000">
              <a:off x="4041649" y="1707654"/>
              <a:ext cx="1060704" cy="1429526"/>
            </a:xfrm>
            <a:custGeom>
              <a:rect l="l" t="t" r="r" b="b"/>
              <a:pathLst>
                <a:path w="1060704" h="1429526" extrusionOk="0">
                  <a:moveTo>
                    <a:pt x="832104" y="1429526"/>
                  </a:moveTo>
                  <a:lnTo>
                    <a:pt x="228600" y="1429526"/>
                  </a:lnTo>
                  <a:lnTo>
                    <a:pt x="0" y="972326"/>
                  </a:lnTo>
                  <a:lnTo>
                    <a:pt x="543363" y="0"/>
                  </a:lnTo>
                  <a:lnTo>
                    <a:pt x="1060704" y="972326"/>
                  </a:lnTo>
                  <a:lnTo>
                    <a:pt x="832104" y="1429526"/>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80" name="Google Shape;180;p4"/>
            <p:cNvSpPr/>
            <p:nvPr/>
          </p:nvSpPr>
          <p:spPr>
            <a:xfrm>
              <a:off x="4115403" y="1760695"/>
              <a:ext cx="913200" cy="794400"/>
            </a:xfrm>
            <a:prstGeom prst="hexagon">
              <a:avLst>
                <a:gd name="adj" fmla="val 25000"/>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grpSp>
      <p:grpSp>
        <p:nvGrpSpPr>
          <p:cNvPr id="181" name="Google Shape;181;p4"/>
          <p:cNvGrpSpPr/>
          <p:nvPr/>
        </p:nvGrpSpPr>
        <p:grpSpPr>
          <a:xfrm rot="-3599956">
            <a:off x="3001175" y="2344630"/>
            <a:ext cx="1060681" cy="1429495"/>
            <a:chOff x="4041649" y="1707654"/>
            <a:chExt cx="1060704" cy="1429526"/>
          </a:xfrm>
        </p:grpSpPr>
        <p:sp>
          <p:nvSpPr>
            <p:cNvPr id="182" name="Google Shape;182;p4"/>
            <p:cNvSpPr/>
            <p:nvPr/>
          </p:nvSpPr>
          <p:spPr>
            <a:xfrm rot="10800000">
              <a:off x="4041649" y="1707654"/>
              <a:ext cx="1060704" cy="1429526"/>
            </a:xfrm>
            <a:custGeom>
              <a:rect l="l" t="t" r="r" b="b"/>
              <a:pathLst>
                <a:path w="1060704" h="1429526" extrusionOk="0">
                  <a:moveTo>
                    <a:pt x="832104" y="1429526"/>
                  </a:moveTo>
                  <a:lnTo>
                    <a:pt x="228600" y="1429526"/>
                  </a:lnTo>
                  <a:lnTo>
                    <a:pt x="0" y="972326"/>
                  </a:lnTo>
                  <a:lnTo>
                    <a:pt x="543363" y="0"/>
                  </a:lnTo>
                  <a:lnTo>
                    <a:pt x="1060704" y="972326"/>
                  </a:lnTo>
                  <a:lnTo>
                    <a:pt x="832104" y="1429526"/>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83" name="Google Shape;183;p4"/>
            <p:cNvSpPr/>
            <p:nvPr/>
          </p:nvSpPr>
          <p:spPr>
            <a:xfrm>
              <a:off x="4115403" y="1760695"/>
              <a:ext cx="913200" cy="794400"/>
            </a:xfrm>
            <a:prstGeom prst="hexagon">
              <a:avLst>
                <a:gd name="adj" fmla="val 25000"/>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grpSp>
      <p:sp>
        <p:nvSpPr>
          <p:cNvPr id="184" name="Google Shape;184;p4"/>
          <p:cNvSpPr/>
          <p:nvPr/>
        </p:nvSpPr>
        <p:spPr>
          <a:xfrm rot="-5400000">
            <a:off x="4236957" y="2661365"/>
            <a:ext cx="629129" cy="629543"/>
          </a:xfrm>
          <a:custGeom>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185" name="Google Shape;185;p4"/>
          <p:cNvSpPr txBox="1"/>
          <p:nvPr/>
        </p:nvSpPr>
        <p:spPr>
          <a:xfrm rot="947">
            <a:off x="4633397" y="1711950"/>
            <a:ext cx="10890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 sz="1700" b="1" i="0" u="none" strike="noStrike" cap="none">
                <a:solidFill>
                  <a:srgbClr val="F1C232"/>
                </a:solidFill>
                <a:latin typeface="Roboto"/>
                <a:ea typeface="Roboto"/>
                <a:cs typeface="Roboto"/>
                <a:sym typeface="Roboto"/>
              </a:rPr>
              <a:t>33.1%</a:t>
            </a:r>
            <a:endParaRPr sz="1700" b="1" i="0" u="none" strike="noStrike" cap="none">
              <a:solidFill>
                <a:srgbClr val="F1C232"/>
              </a:solidFill>
              <a:latin typeface="Roboto"/>
              <a:ea typeface="Roboto"/>
              <a:cs typeface="Roboto"/>
              <a:sym typeface="Roboto"/>
            </a:endParaRPr>
          </a:p>
        </p:txBody>
      </p:sp>
      <p:sp>
        <p:nvSpPr>
          <p:cNvPr id="186" name="Google Shape;186;p4"/>
          <p:cNvSpPr txBox="1"/>
          <p:nvPr/>
        </p:nvSpPr>
        <p:spPr>
          <a:xfrm>
            <a:off x="3506176" y="1711950"/>
            <a:ext cx="9744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 sz="1700" b="1" i="0" u="none" strike="noStrike" cap="none">
                <a:solidFill>
                  <a:srgbClr val="F1C232"/>
                </a:solidFill>
                <a:latin typeface="Roboto"/>
                <a:ea typeface="Roboto"/>
                <a:cs typeface="Roboto"/>
                <a:sym typeface="Roboto"/>
              </a:rPr>
              <a:t>27%</a:t>
            </a:r>
            <a:endParaRPr sz="1700" b="1" i="0" u="none" strike="noStrike" cap="none">
              <a:solidFill>
                <a:srgbClr val="F1C232"/>
              </a:solidFill>
              <a:latin typeface="Roboto"/>
              <a:ea typeface="Roboto"/>
              <a:cs typeface="Roboto"/>
              <a:sym typeface="Roboto"/>
            </a:endParaRPr>
          </a:p>
        </p:txBody>
      </p:sp>
      <p:sp>
        <p:nvSpPr>
          <p:cNvPr id="187" name="Google Shape;187;p4"/>
          <p:cNvSpPr txBox="1"/>
          <p:nvPr/>
        </p:nvSpPr>
        <p:spPr>
          <a:xfrm>
            <a:off x="2960325" y="2730588"/>
            <a:ext cx="8001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 sz="1700" b="1" i="0" u="none" strike="noStrike" cap="none">
                <a:solidFill>
                  <a:srgbClr val="F1C232"/>
                </a:solidFill>
                <a:latin typeface="Roboto"/>
                <a:ea typeface="Roboto"/>
                <a:cs typeface="Roboto"/>
                <a:sym typeface="Roboto"/>
              </a:rPr>
              <a:t>4.3%</a:t>
            </a:r>
            <a:endParaRPr sz="1700" b="1" i="0" u="none" strike="noStrike" cap="none">
              <a:solidFill>
                <a:srgbClr val="F1C232"/>
              </a:solidFill>
              <a:latin typeface="Roboto"/>
              <a:ea typeface="Roboto"/>
              <a:cs typeface="Roboto"/>
              <a:sym typeface="Roboto"/>
            </a:endParaRPr>
          </a:p>
        </p:txBody>
      </p:sp>
      <p:sp>
        <p:nvSpPr>
          <p:cNvPr id="188" name="Google Shape;188;p4"/>
          <p:cNvSpPr txBox="1"/>
          <p:nvPr/>
        </p:nvSpPr>
        <p:spPr>
          <a:xfrm>
            <a:off x="3419824" y="3799050"/>
            <a:ext cx="10608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 sz="1700" b="1" i="0" u="none" strike="noStrike" cap="none">
                <a:solidFill>
                  <a:srgbClr val="F1C232"/>
                </a:solidFill>
                <a:latin typeface="Roboto"/>
                <a:ea typeface="Roboto"/>
                <a:cs typeface="Roboto"/>
                <a:sym typeface="Roboto"/>
              </a:rPr>
              <a:t>6.4%</a:t>
            </a:r>
            <a:endParaRPr sz="1700" b="1" i="0" u="none" strike="noStrike" cap="none">
              <a:solidFill>
                <a:srgbClr val="F1C232"/>
              </a:solidFill>
              <a:latin typeface="Roboto"/>
              <a:ea typeface="Roboto"/>
              <a:cs typeface="Roboto"/>
              <a:sym typeface="Roboto"/>
            </a:endParaRPr>
          </a:p>
        </p:txBody>
      </p:sp>
      <p:sp>
        <p:nvSpPr>
          <p:cNvPr id="189" name="Google Shape;189;p4"/>
          <p:cNvSpPr txBox="1"/>
          <p:nvPr/>
        </p:nvSpPr>
        <p:spPr>
          <a:xfrm>
            <a:off x="4601413" y="3798900"/>
            <a:ext cx="10986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700"/>
              <a:buFont typeface="Arial"/>
              <a:buNone/>
            </a:pPr>
            <a:r>
              <a:rPr lang="en" sz="1700" b="1" i="0" u="none" strike="noStrike" cap="none">
                <a:solidFill>
                  <a:srgbClr val="F1C232"/>
                </a:solidFill>
                <a:latin typeface="Roboto"/>
                <a:ea typeface="Roboto"/>
                <a:cs typeface="Roboto"/>
                <a:sym typeface="Roboto"/>
              </a:rPr>
              <a:t>4.9</a:t>
            </a:r>
            <a:r>
              <a:rPr lang="en" sz="1600" b="1" i="0" u="none" strike="noStrike" cap="none">
                <a:solidFill>
                  <a:srgbClr val="F1C232"/>
                </a:solidFill>
                <a:latin typeface="Roboto"/>
                <a:ea typeface="Roboto"/>
                <a:cs typeface="Roboto"/>
                <a:sym typeface="Roboto"/>
              </a:rPr>
              <a:t>%</a:t>
            </a:r>
            <a:endParaRPr sz="1600" b="1" i="0" u="none" strike="noStrike" cap="none">
              <a:solidFill>
                <a:srgbClr val="F1C232"/>
              </a:solidFill>
              <a:latin typeface="Roboto"/>
              <a:ea typeface="Roboto"/>
              <a:cs typeface="Roboto"/>
              <a:sym typeface="Roboto"/>
            </a:endParaRPr>
          </a:p>
        </p:txBody>
      </p:sp>
      <p:sp>
        <p:nvSpPr>
          <p:cNvPr id="190" name="Google Shape;190;p4"/>
          <p:cNvSpPr txBox="1"/>
          <p:nvPr/>
        </p:nvSpPr>
        <p:spPr>
          <a:xfrm>
            <a:off x="6311175" y="2412150"/>
            <a:ext cx="300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200"/>
              <a:buFont typeface="Arial"/>
              <a:buNone/>
            </a:pPr>
            <a:r>
              <a:rPr lang="en" sz="1200" b="1" i="0" u="none" strike="noStrike" cap="none">
                <a:solidFill>
                  <a:srgbClr val="F1C232"/>
                </a:solidFill>
                <a:latin typeface="Arial"/>
                <a:ea typeface="Arial"/>
                <a:cs typeface="Arial"/>
                <a:sym typeface="Arial"/>
              </a:rPr>
              <a:t>Natural Gas</a:t>
            </a:r>
            <a:endParaRPr sz="1200" b="1" i="0" u="none" strike="noStrike" cap="none">
              <a:solidFill>
                <a:srgbClr val="F1C232"/>
              </a:solidFill>
              <a:latin typeface="Arial"/>
              <a:ea typeface="Arial"/>
              <a:cs typeface="Arial"/>
              <a:sym typeface="Arial"/>
            </a:endParaRPr>
          </a:p>
        </p:txBody>
      </p:sp>
      <p:sp>
        <p:nvSpPr>
          <p:cNvPr id="191" name="Google Shape;191;p4"/>
          <p:cNvSpPr txBox="1"/>
          <p:nvPr/>
        </p:nvSpPr>
        <p:spPr>
          <a:xfrm>
            <a:off x="419875" y="1506400"/>
            <a:ext cx="3000000" cy="692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ct val="0"/>
              </a:spcBef>
              <a:spcAft>
                <a:spcPct val="0"/>
              </a:spcAft>
              <a:buClr>
                <a:srgbClr val="000000"/>
              </a:buClr>
              <a:buSzPts val="1100"/>
              <a:buFont typeface="Arial"/>
              <a:buNone/>
            </a:pPr>
            <a:r>
              <a:rPr lang="en" sz="1100" b="1" i="0" u="none" strike="noStrike" cap="none">
                <a:solidFill>
                  <a:schemeClr val="dk1"/>
                </a:solidFill>
                <a:latin typeface="Arial"/>
                <a:ea typeface="Arial"/>
                <a:cs typeface="Arial"/>
                <a:sym typeface="Arial"/>
              </a:rPr>
              <a:t>The Current global coal reserves are sufficient for powering our planet for next 110 years at current rate of consumption. </a:t>
            </a:r>
            <a:endParaRPr sz="1100" b="1" i="0" u="none" strike="noStrike" cap="none">
              <a:solidFill>
                <a:schemeClr val="dk1"/>
              </a:solidFill>
              <a:latin typeface="Arial"/>
              <a:ea typeface="Arial"/>
              <a:cs typeface="Arial"/>
              <a:sym typeface="Arial"/>
            </a:endParaRPr>
          </a:p>
        </p:txBody>
      </p:sp>
      <p:grpSp>
        <p:nvGrpSpPr>
          <p:cNvPr id="192" name="Google Shape;192;p4"/>
          <p:cNvGrpSpPr/>
          <p:nvPr/>
        </p:nvGrpSpPr>
        <p:grpSpPr>
          <a:xfrm>
            <a:off x="-50" y="-21953"/>
            <a:ext cx="9144111" cy="974748"/>
            <a:chOff x="-1" y="3417122"/>
            <a:chExt cx="12192148" cy="2080571"/>
          </a:xfrm>
        </p:grpSpPr>
        <p:sp>
          <p:nvSpPr>
            <p:cNvPr id="193" name="Google Shape;193;p4"/>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400"/>
                <a:buFont typeface="Arial"/>
                <a:buNone/>
              </a:pPr>
              <a:r>
                <a:rPr lang="en" sz="2400" b="1" i="0" u="none" strike="noStrike" cap="none">
                  <a:solidFill>
                    <a:srgbClr val="1A1A1A"/>
                  </a:solidFill>
                  <a:latin typeface="Verdana"/>
                  <a:ea typeface="Verdana"/>
                  <a:cs typeface="Verdana"/>
                  <a:sym typeface="Verdana"/>
                </a:rPr>
                <a:t>So what’s the current scenario?</a:t>
              </a:r>
              <a:endParaRPr sz="2400" b="1" i="0" u="none" strike="noStrike" cap="none">
                <a:solidFill>
                  <a:srgbClr val="1A1A1A"/>
                </a:solidFill>
                <a:latin typeface="Verdana"/>
                <a:ea typeface="Verdana"/>
                <a:cs typeface="Verdana"/>
                <a:sym typeface="Verdana"/>
              </a:endParaRPr>
            </a:p>
          </p:txBody>
        </p:sp>
        <p:sp>
          <p:nvSpPr>
            <p:cNvPr id="194" name="Google Shape;194;p4"/>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5" name="Google Shape;195;p4"/>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196" name="Google Shape;196;p4"/>
          <p:cNvSpPr txBox="1"/>
          <p:nvPr/>
        </p:nvSpPr>
        <p:spPr>
          <a:xfrm>
            <a:off x="369525" y="2712938"/>
            <a:ext cx="2419500" cy="8619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ct val="0"/>
              </a:spcBef>
              <a:spcAft>
                <a:spcPct val="0"/>
              </a:spcAft>
              <a:buClr>
                <a:srgbClr val="000000"/>
              </a:buClr>
              <a:buSzPts val="1100"/>
              <a:buFont typeface="Arial"/>
              <a:buNone/>
            </a:pPr>
            <a:r>
              <a:rPr lang="en" sz="1100" b="1" i="0" u="none" strike="noStrike" cap="none">
                <a:solidFill>
                  <a:schemeClr val="dk1"/>
                </a:solidFill>
                <a:latin typeface="Arial"/>
                <a:ea typeface="Arial"/>
                <a:cs typeface="Arial"/>
                <a:sym typeface="Arial"/>
              </a:rPr>
              <a:t>A single 1-inch pellet of Uranium ore can provide energy equivalent to 1 ton of coal or 17000 cubic feet of Natural Gas</a:t>
            </a:r>
            <a:endParaRPr sz="1400" b="0" i="0" u="none" strike="noStrike" cap="none">
              <a:solidFill>
                <a:schemeClr val="dk1"/>
              </a:solidFill>
              <a:latin typeface="Arial"/>
              <a:ea typeface="Arial"/>
              <a:cs typeface="Arial"/>
              <a:sym typeface="Arial"/>
            </a:endParaRPr>
          </a:p>
        </p:txBody>
      </p:sp>
      <p:sp>
        <p:nvSpPr>
          <p:cNvPr id="197" name="Google Shape;197;p4"/>
          <p:cNvSpPr txBox="1"/>
          <p:nvPr/>
        </p:nvSpPr>
        <p:spPr>
          <a:xfrm>
            <a:off x="-210975" y="2543063"/>
            <a:ext cx="30000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ct val="0"/>
              </a:spcBef>
              <a:spcAft>
                <a:spcPct val="0"/>
              </a:spcAft>
              <a:buClr>
                <a:srgbClr val="000000"/>
              </a:buClr>
              <a:buSzPts val="1200"/>
              <a:buFont typeface="Arial"/>
              <a:buNone/>
            </a:pPr>
            <a:r>
              <a:rPr lang="en" sz="1200" b="1" i="0" u="none" strike="noStrike" cap="none">
                <a:solidFill>
                  <a:srgbClr val="F1C232"/>
                </a:solidFill>
                <a:latin typeface="Arial"/>
                <a:ea typeface="Arial"/>
                <a:cs typeface="Arial"/>
                <a:sym typeface="Arial"/>
              </a:rPr>
              <a:t>Nuclear</a:t>
            </a:r>
            <a:endParaRPr sz="1400" b="0" i="0" u="none" strike="noStrike" cap="none">
              <a:solidFill>
                <a:srgbClr val="000000"/>
              </a:solidFill>
              <a:latin typeface="Arial"/>
              <a:ea typeface="Arial"/>
              <a:cs typeface="Arial"/>
              <a:sym typeface="Arial"/>
            </a:endParaRPr>
          </a:p>
        </p:txBody>
      </p:sp>
      <p:sp>
        <p:nvSpPr>
          <p:cNvPr id="198" name="Google Shape;198;p4"/>
          <p:cNvSpPr txBox="1"/>
          <p:nvPr/>
        </p:nvSpPr>
        <p:spPr>
          <a:xfrm>
            <a:off x="221150" y="3837450"/>
            <a:ext cx="30000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ct val="0"/>
              </a:spcBef>
              <a:spcAft>
                <a:spcPct val="0"/>
              </a:spcAft>
              <a:buClr>
                <a:srgbClr val="000000"/>
              </a:buClr>
              <a:buSzPts val="1200"/>
              <a:buFont typeface="Arial"/>
              <a:buNone/>
            </a:pPr>
            <a:r>
              <a:rPr lang="en" sz="1200" b="1" i="0" u="none" strike="noStrike" cap="none">
                <a:solidFill>
                  <a:srgbClr val="F1C232"/>
                </a:solidFill>
                <a:latin typeface="Arial"/>
                <a:ea typeface="Arial"/>
                <a:cs typeface="Arial"/>
                <a:sym typeface="Arial"/>
              </a:rPr>
              <a:t>HydroElectric</a:t>
            </a:r>
            <a:endParaRPr sz="1200" b="1" i="0" u="none" strike="noStrike" cap="none">
              <a:solidFill>
                <a:srgbClr val="F1C232"/>
              </a:solidFill>
              <a:latin typeface="Arial"/>
              <a:ea typeface="Arial"/>
              <a:cs typeface="Arial"/>
              <a:sym typeface="Arial"/>
            </a:endParaRPr>
          </a:p>
        </p:txBody>
      </p:sp>
      <p:sp>
        <p:nvSpPr>
          <p:cNvPr id="199" name="Google Shape;199;p4"/>
          <p:cNvSpPr txBox="1"/>
          <p:nvPr/>
        </p:nvSpPr>
        <p:spPr>
          <a:xfrm>
            <a:off x="299025" y="4088675"/>
            <a:ext cx="3000000" cy="6465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ct val="0"/>
              </a:spcBef>
              <a:spcAft>
                <a:spcPct val="0"/>
              </a:spcAft>
              <a:buClr>
                <a:srgbClr val="000000"/>
              </a:buClr>
              <a:buSzPts val="1000"/>
              <a:buFont typeface="Arial"/>
              <a:buNone/>
            </a:pPr>
            <a:r>
              <a:rPr lang="en" sz="1000" b="1" i="0" u="none" strike="noStrike" cap="none">
                <a:solidFill>
                  <a:schemeClr val="dk1"/>
                </a:solidFill>
                <a:latin typeface="Arial"/>
                <a:ea typeface="Arial"/>
                <a:cs typeface="Arial"/>
                <a:sym typeface="Arial"/>
              </a:rPr>
              <a:t>Hydroelectricity is the most efficient among all renewables energy sources, functioning at 95% efficiency</a:t>
            </a:r>
            <a:endParaRPr sz="1400" b="0" i="0" u="none" strike="noStrike" cap="none">
              <a:solidFill>
                <a:schemeClr val="dk1"/>
              </a:solidFill>
              <a:latin typeface="Arial"/>
              <a:ea typeface="Arial"/>
              <a:cs typeface="Arial"/>
              <a:sym typeface="Arial"/>
            </a:endParaRPr>
          </a:p>
        </p:txBody>
      </p:sp>
      <p:sp>
        <p:nvSpPr>
          <p:cNvPr id="200" name="Google Shape;200;p4"/>
          <p:cNvSpPr txBox="1"/>
          <p:nvPr/>
        </p:nvSpPr>
        <p:spPr>
          <a:xfrm>
            <a:off x="5722400" y="1147650"/>
            <a:ext cx="300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200"/>
              <a:buFont typeface="Arial"/>
              <a:buNone/>
            </a:pPr>
            <a:r>
              <a:rPr lang="en" sz="1200" b="1" i="0" u="none" strike="noStrike" cap="none">
                <a:solidFill>
                  <a:srgbClr val="F1C232"/>
                </a:solidFill>
                <a:latin typeface="Arial"/>
                <a:ea typeface="Arial"/>
                <a:cs typeface="Arial"/>
                <a:sym typeface="Arial"/>
              </a:rPr>
              <a:t>Oil</a:t>
            </a:r>
            <a:endParaRPr sz="1400" b="0" i="0" u="none" strike="noStrike" cap="none">
              <a:solidFill>
                <a:srgbClr val="000000"/>
              </a:solidFill>
              <a:latin typeface="Arial"/>
              <a:ea typeface="Arial"/>
              <a:cs typeface="Arial"/>
              <a:sym typeface="Arial"/>
            </a:endParaRPr>
          </a:p>
        </p:txBody>
      </p:sp>
      <p:sp>
        <p:nvSpPr>
          <p:cNvPr id="201" name="Google Shape;201;p4"/>
          <p:cNvSpPr txBox="1"/>
          <p:nvPr/>
        </p:nvSpPr>
        <p:spPr>
          <a:xfrm>
            <a:off x="5722400" y="1416475"/>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200"/>
              <a:buFont typeface="Arial"/>
              <a:buNone/>
            </a:pPr>
            <a:r>
              <a:rPr lang="en" sz="1200" b="1" i="0" u="none" strike="noStrike" cap="none">
                <a:solidFill>
                  <a:srgbClr val="FAFAFA"/>
                </a:solidFill>
                <a:latin typeface="Arial"/>
                <a:ea typeface="Arial"/>
                <a:cs typeface="Arial"/>
                <a:sym typeface="Arial"/>
              </a:rPr>
              <a:t>There are 1.65 trillion barrels of proven oil reserves in the world as of 2016</a:t>
            </a:r>
            <a:endParaRPr sz="1200" b="1" i="0" u="none" strike="noStrike" cap="none">
              <a:solidFill>
                <a:srgbClr val="FAFAFA"/>
              </a:solidFill>
              <a:latin typeface="Arial"/>
              <a:ea typeface="Arial"/>
              <a:cs typeface="Arial"/>
              <a:sym typeface="Arial"/>
            </a:endParaRPr>
          </a:p>
        </p:txBody>
      </p:sp>
      <p:sp>
        <p:nvSpPr>
          <p:cNvPr id="202" name="Google Shape;202;p4"/>
          <p:cNvSpPr txBox="1"/>
          <p:nvPr/>
        </p:nvSpPr>
        <p:spPr>
          <a:xfrm>
            <a:off x="6382525" y="2733625"/>
            <a:ext cx="25506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200"/>
              <a:buFont typeface="Arial"/>
              <a:buNone/>
            </a:pPr>
            <a:r>
              <a:rPr lang="en" sz="1200" b="1" i="0" u="none" strike="noStrike" cap="none">
                <a:solidFill>
                  <a:schemeClr val="dk1"/>
                </a:solidFill>
                <a:latin typeface="Arial"/>
                <a:ea typeface="Arial"/>
                <a:cs typeface="Arial"/>
                <a:sym typeface="Arial"/>
              </a:rPr>
              <a:t>There are 6,923 trillion cubic feet (Tcf) of proven gas reserves in the world as of 2017.</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03" name="Google Shape;203;p4"/>
          <p:cNvSpPr txBox="1"/>
          <p:nvPr/>
        </p:nvSpPr>
        <p:spPr>
          <a:xfrm>
            <a:off x="4301525" y="2763225"/>
            <a:ext cx="3000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600"/>
              <a:buFont typeface="Arial"/>
              <a:buNone/>
            </a:pPr>
            <a:r>
              <a:rPr lang="en" sz="1600" b="1" i="0" u="none" strike="noStrike" cap="none">
                <a:solidFill>
                  <a:srgbClr val="F1C232"/>
                </a:solidFill>
                <a:latin typeface="Roboto"/>
                <a:ea typeface="Roboto"/>
                <a:cs typeface="Roboto"/>
                <a:sym typeface="Roboto"/>
              </a:rPr>
              <a:t>24.3%</a:t>
            </a:r>
            <a:endParaRPr sz="1400" b="0" i="0" u="none" strike="noStrike" cap="none">
              <a:solidFill>
                <a:srgbClr val="000000"/>
              </a:solidFill>
              <a:latin typeface="Arial"/>
              <a:ea typeface="Arial"/>
              <a:cs typeface="Arial"/>
              <a:sym typeface="Arial"/>
            </a:endParaRPr>
          </a:p>
        </p:txBody>
      </p:sp>
      <p:sp>
        <p:nvSpPr>
          <p:cNvPr id="204" name="Google Shape;204;p4"/>
          <p:cNvSpPr txBox="1"/>
          <p:nvPr/>
        </p:nvSpPr>
        <p:spPr>
          <a:xfrm>
            <a:off x="5722400" y="4065575"/>
            <a:ext cx="30000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100"/>
              <a:buFont typeface="Arial"/>
              <a:buNone/>
            </a:pPr>
            <a:r>
              <a:rPr lang="en" sz="1100" b="1" i="0" u="none" strike="noStrike" cap="none">
                <a:solidFill>
                  <a:schemeClr val="dk1"/>
                </a:solidFill>
                <a:latin typeface="Arial"/>
                <a:ea typeface="Arial"/>
                <a:cs typeface="Arial"/>
                <a:sym typeface="Arial"/>
              </a:rPr>
              <a:t>If harvested at 100% efficiency, 1 hour worth of Sunlight can power our planet for a whole year.</a:t>
            </a:r>
            <a:endParaRPr sz="1400" b="0" i="0" u="none" strike="noStrike" cap="none">
              <a:solidFill>
                <a:schemeClr val="dk1"/>
              </a:solidFill>
              <a:latin typeface="Arial"/>
              <a:ea typeface="Arial"/>
              <a:cs typeface="Arial"/>
              <a:sym typeface="Arial"/>
            </a:endParaRPr>
          </a:p>
        </p:txBody>
      </p:sp>
      <p:sp>
        <p:nvSpPr>
          <p:cNvPr id="205" name="Google Shape;205;p4"/>
          <p:cNvSpPr txBox="1"/>
          <p:nvPr/>
        </p:nvSpPr>
        <p:spPr>
          <a:xfrm>
            <a:off x="5722400" y="3676638"/>
            <a:ext cx="3000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200"/>
              <a:buFont typeface="Arial"/>
              <a:buNone/>
            </a:pPr>
            <a:r>
              <a:rPr lang="en" sz="1200" b="1" i="0" u="none" strike="noStrike" cap="none">
                <a:solidFill>
                  <a:srgbClr val="F1C232"/>
                </a:solidFill>
                <a:latin typeface="Arial"/>
                <a:ea typeface="Arial"/>
                <a:cs typeface="Arial"/>
                <a:sym typeface="Arial"/>
              </a:rPr>
              <a:t>Solar/Other Renewables</a:t>
            </a:r>
            <a:endParaRPr sz="1200" b="1" i="0" u="none" strike="noStrike" cap="none">
              <a:solidFill>
                <a:srgbClr val="F1C232"/>
              </a:solidFill>
              <a:latin typeface="Arial"/>
              <a:ea typeface="Arial"/>
              <a:cs typeface="Arial"/>
              <a:sym typeface="Arial"/>
            </a:endParaRPr>
          </a:p>
        </p:txBody>
      </p:sp>
      <p:sp>
        <p:nvSpPr>
          <p:cNvPr id="206" name="Google Shape;206;p4"/>
          <p:cNvSpPr txBox="1"/>
          <p:nvPr/>
        </p:nvSpPr>
        <p:spPr>
          <a:xfrm>
            <a:off x="299025" y="1248675"/>
            <a:ext cx="30000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ct val="0"/>
              </a:spcBef>
              <a:spcAft>
                <a:spcPct val="0"/>
              </a:spcAft>
              <a:buClr>
                <a:srgbClr val="000000"/>
              </a:buClr>
              <a:buSzPts val="1200"/>
              <a:buFont typeface="Arial"/>
              <a:buNone/>
            </a:pPr>
            <a:r>
              <a:rPr lang="en" sz="1200" b="1" i="0" u="none" strike="noStrike" cap="none">
                <a:solidFill>
                  <a:srgbClr val="F1C232"/>
                </a:solidFill>
                <a:latin typeface="Arial"/>
                <a:ea typeface="Arial"/>
                <a:cs typeface="Arial"/>
                <a:sym typeface="Arial"/>
              </a:rPr>
              <a:t>Coal</a:t>
            </a:r>
            <a:endParaRPr sz="1400" b="0" i="0" u="none" strike="noStrike" cap="none">
              <a:solidFill>
                <a:srgbClr val="000000"/>
              </a:solidFill>
              <a:latin typeface="Arial"/>
              <a:ea typeface="Arial"/>
              <a:cs typeface="Arial"/>
              <a:sym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 calcmode="lin" valueType="num">
                                      <p:cBhvr additive="base">
                                        <p:cTn id="7" dur="1000"/>
                                        <p:tgtEl>
                                          <p:spTgt spid="192"/>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1000"/>
                                        <p:tgtEl>
                                          <p:spTgt spid="186"/>
                                        </p:tgtEl>
                                      </p:cBhvr>
                                    </p:animEffect>
                                  </p:childTnLst>
                                </p:cTn>
                              </p:par>
                              <p:par>
                                <p:cTn id="13" presetID="10" presetClass="entr" presetSubtype="0" fill="hold" nodeType="with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fade">
                                      <p:cBhvr>
                                        <p:cTn id="15" dur="1000"/>
                                        <p:tgtEl>
                                          <p:spTgt spid="206"/>
                                        </p:tgtEl>
                                      </p:cBhvr>
                                    </p:animEffect>
                                  </p:childTnLst>
                                </p:cTn>
                              </p:par>
                              <p:par>
                                <p:cTn id="16" presetID="10" presetClass="entr" presetSubtype="0" fill="hold" nodeType="withEffect">
                                  <p:stCondLst>
                                    <p:cond delay="0"/>
                                  </p:stCondLst>
                                  <p:childTnLst>
                                    <p:set>
                                      <p:cBhvr>
                                        <p:cTn id="17" dur="1" fill="hold">
                                          <p:stCondLst>
                                            <p:cond delay="0"/>
                                          </p:stCondLst>
                                        </p:cTn>
                                        <p:tgtEl>
                                          <p:spTgt spid="191"/>
                                        </p:tgtEl>
                                        <p:attrNameLst>
                                          <p:attrName>style.visibility</p:attrName>
                                        </p:attrNameLst>
                                      </p:cBhvr>
                                      <p:to>
                                        <p:strVal val="visible"/>
                                      </p:to>
                                    </p:set>
                                    <p:animEffect transition="in" filter="fade">
                                      <p:cBhvr>
                                        <p:cTn id="18" dur="1000"/>
                                        <p:tgtEl>
                                          <p:spTgt spid="191"/>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85"/>
                                        </p:tgtEl>
                                        <p:attrNameLst>
                                          <p:attrName>style.visibility</p:attrName>
                                        </p:attrNameLst>
                                      </p:cBhvr>
                                      <p:to>
                                        <p:strVal val="visible"/>
                                      </p:to>
                                    </p:set>
                                    <p:animEffect transition="in" filter="fade">
                                      <p:cBhvr>
                                        <p:cTn id="23" dur="1000"/>
                                        <p:tgtEl>
                                          <p:spTgt spid="185"/>
                                        </p:tgtEl>
                                      </p:cBhvr>
                                    </p:animEffect>
                                  </p:childTnLst>
                                </p:cTn>
                              </p:par>
                              <p:par>
                                <p:cTn id="24" presetID="10" presetClass="entr" presetSubtype="0" fill="hold" nodeType="withEffect">
                                  <p:stCondLst>
                                    <p:cond delay="0"/>
                                  </p:stCondLst>
                                  <p:childTnLst>
                                    <p:set>
                                      <p:cBhvr>
                                        <p:cTn id="25" dur="1" fill="hold">
                                          <p:stCondLst>
                                            <p:cond delay="0"/>
                                          </p:stCondLst>
                                        </p:cTn>
                                        <p:tgtEl>
                                          <p:spTgt spid="200"/>
                                        </p:tgtEl>
                                        <p:attrNameLst>
                                          <p:attrName>style.visibility</p:attrName>
                                        </p:attrNameLst>
                                      </p:cBhvr>
                                      <p:to>
                                        <p:strVal val="visible"/>
                                      </p:to>
                                    </p:set>
                                    <p:animEffect transition="in" filter="fade">
                                      <p:cBhvr>
                                        <p:cTn id="26" dur="1000"/>
                                        <p:tgtEl>
                                          <p:spTgt spid="200"/>
                                        </p:tgtEl>
                                      </p:cBhvr>
                                    </p:animEffect>
                                  </p:childTnLst>
                                </p:cTn>
                              </p:par>
                              <p:par>
                                <p:cTn id="27" presetID="10" presetClass="entr" presetSubtype="0" fill="hold" nodeType="withEffect">
                                  <p:stCondLst>
                                    <p:cond delay="0"/>
                                  </p:stCondLst>
                                  <p:childTnLst>
                                    <p:set>
                                      <p:cBhvr>
                                        <p:cTn id="28" dur="1" fill="hold">
                                          <p:stCondLst>
                                            <p:cond delay="0"/>
                                          </p:stCondLst>
                                        </p:cTn>
                                        <p:tgtEl>
                                          <p:spTgt spid="201"/>
                                        </p:tgtEl>
                                        <p:attrNameLst>
                                          <p:attrName>style.visibility</p:attrName>
                                        </p:attrNameLst>
                                      </p:cBhvr>
                                      <p:to>
                                        <p:strVal val="visible"/>
                                      </p:to>
                                    </p:set>
                                    <p:animEffect transition="in" filter="fade">
                                      <p:cBhvr>
                                        <p:cTn id="29" dur="1000"/>
                                        <p:tgtEl>
                                          <p:spTgt spid="201"/>
                                        </p:tgtEl>
                                      </p:cBhvr>
                                    </p:animEffect>
                                  </p:childTnLst>
                                </p:cTn>
                              </p:par>
                            </p:childTnLst>
                          </p:cTn>
                        </p:par>
                      </p:childTnLst>
                    </p:cTn>
                  </p:par>
                  <p:par>
                    <p:cTn id="30" fill="hold" nodeType="clickPar">
                      <p:stCondLst>
                        <p:cond delay="indefinite"/>
                      </p:stCondLst>
                      <p:childTnLst>
                        <p:par>
                          <p:cTn id="31" fill="hold" nodeType="after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187"/>
                                        </p:tgtEl>
                                        <p:attrNameLst>
                                          <p:attrName>style.visibility</p:attrName>
                                        </p:attrNameLst>
                                      </p:cBhvr>
                                      <p:to>
                                        <p:strVal val="visible"/>
                                      </p:to>
                                    </p:set>
                                    <p:animEffect transition="in" filter="fade">
                                      <p:cBhvr>
                                        <p:cTn id="34" dur="1000"/>
                                        <p:tgtEl>
                                          <p:spTgt spid="187"/>
                                        </p:tgtEl>
                                      </p:cBhvr>
                                    </p:animEffect>
                                  </p:childTnLst>
                                </p:cTn>
                              </p:par>
                              <p:par>
                                <p:cTn id="35" presetID="10" presetClass="entr" presetSubtype="0" fill="hold" nodeType="withEffect">
                                  <p:stCondLst>
                                    <p:cond delay="0"/>
                                  </p:stCondLst>
                                  <p:childTnLst>
                                    <p:set>
                                      <p:cBhvr>
                                        <p:cTn id="36" dur="1" fill="hold">
                                          <p:stCondLst>
                                            <p:cond delay="0"/>
                                          </p:stCondLst>
                                        </p:cTn>
                                        <p:tgtEl>
                                          <p:spTgt spid="197"/>
                                        </p:tgtEl>
                                        <p:attrNameLst>
                                          <p:attrName>style.visibility</p:attrName>
                                        </p:attrNameLst>
                                      </p:cBhvr>
                                      <p:to>
                                        <p:strVal val="visible"/>
                                      </p:to>
                                    </p:set>
                                    <p:animEffect transition="in" filter="fade">
                                      <p:cBhvr>
                                        <p:cTn id="37" dur="1000"/>
                                        <p:tgtEl>
                                          <p:spTgt spid="197"/>
                                        </p:tgtEl>
                                      </p:cBhvr>
                                    </p:animEffect>
                                  </p:childTnLst>
                                </p:cTn>
                              </p:par>
                              <p:par>
                                <p:cTn id="38" presetID="10" presetClass="entr" presetSubtype="0" fill="hold" nodeType="withEffect">
                                  <p:stCondLst>
                                    <p:cond delay="0"/>
                                  </p:stCondLst>
                                  <p:childTnLst>
                                    <p:set>
                                      <p:cBhvr>
                                        <p:cTn id="39" dur="1" fill="hold">
                                          <p:stCondLst>
                                            <p:cond delay="0"/>
                                          </p:stCondLst>
                                        </p:cTn>
                                        <p:tgtEl>
                                          <p:spTgt spid="196"/>
                                        </p:tgtEl>
                                        <p:attrNameLst>
                                          <p:attrName>style.visibility</p:attrName>
                                        </p:attrNameLst>
                                      </p:cBhvr>
                                      <p:to>
                                        <p:strVal val="visible"/>
                                      </p:to>
                                    </p:set>
                                    <p:animEffect transition="in" filter="fade">
                                      <p:cBhvr>
                                        <p:cTn id="40" dur="1000"/>
                                        <p:tgtEl>
                                          <p:spTgt spid="196"/>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190"/>
                                        </p:tgtEl>
                                        <p:attrNameLst>
                                          <p:attrName>style.visibility</p:attrName>
                                        </p:attrNameLst>
                                      </p:cBhvr>
                                      <p:to>
                                        <p:strVal val="visible"/>
                                      </p:to>
                                    </p:set>
                                    <p:animEffect transition="in" filter="fade">
                                      <p:cBhvr>
                                        <p:cTn id="45" dur="1000"/>
                                        <p:tgtEl>
                                          <p:spTgt spid="190"/>
                                        </p:tgtEl>
                                      </p:cBhvr>
                                    </p:animEffect>
                                  </p:childTnLst>
                                </p:cTn>
                              </p:par>
                              <p:par>
                                <p:cTn id="46" presetID="10" presetClass="entr" presetSubtype="0" fill="hold" nodeType="withEffect">
                                  <p:stCondLst>
                                    <p:cond delay="0"/>
                                  </p:stCondLst>
                                  <p:childTnLst>
                                    <p:set>
                                      <p:cBhvr>
                                        <p:cTn id="47" dur="1" fill="hold">
                                          <p:stCondLst>
                                            <p:cond delay="0"/>
                                          </p:stCondLst>
                                        </p:cTn>
                                        <p:tgtEl>
                                          <p:spTgt spid="203"/>
                                        </p:tgtEl>
                                        <p:attrNameLst>
                                          <p:attrName>style.visibility</p:attrName>
                                        </p:attrNameLst>
                                      </p:cBhvr>
                                      <p:to>
                                        <p:strVal val="visible"/>
                                      </p:to>
                                    </p:set>
                                    <p:animEffect transition="in" filter="fade">
                                      <p:cBhvr>
                                        <p:cTn id="48" dur="1000"/>
                                        <p:tgtEl>
                                          <p:spTgt spid="203"/>
                                        </p:tgtEl>
                                      </p:cBhvr>
                                    </p:animEffect>
                                  </p:childTnLst>
                                </p:cTn>
                              </p:par>
                              <p:par>
                                <p:cTn id="49" presetID="10" presetClass="entr" presetSubtype="0" fill="hold" nodeType="withEffect">
                                  <p:stCondLst>
                                    <p:cond delay="0"/>
                                  </p:stCondLst>
                                  <p:childTnLst>
                                    <p:set>
                                      <p:cBhvr>
                                        <p:cTn id="50" dur="1" fill="hold">
                                          <p:stCondLst>
                                            <p:cond delay="0"/>
                                          </p:stCondLst>
                                        </p:cTn>
                                        <p:tgtEl>
                                          <p:spTgt spid="202"/>
                                        </p:tgtEl>
                                        <p:attrNameLst>
                                          <p:attrName>style.visibility</p:attrName>
                                        </p:attrNameLst>
                                      </p:cBhvr>
                                      <p:to>
                                        <p:strVal val="visible"/>
                                      </p:to>
                                    </p:set>
                                    <p:animEffect transition="in" filter="fade">
                                      <p:cBhvr>
                                        <p:cTn id="51" dur="1000"/>
                                        <p:tgtEl>
                                          <p:spTgt spid="202"/>
                                        </p:tgtEl>
                                      </p:cBhvr>
                                    </p:animEffect>
                                  </p:childTnLst>
                                </p:cTn>
                              </p:par>
                            </p:childTnLst>
                          </p:cTn>
                        </p:par>
                      </p:childTnLst>
                    </p:cTn>
                  </p:par>
                  <p:par>
                    <p:cTn id="52" fill="hold" nodeType="clickPar">
                      <p:stCondLst>
                        <p:cond delay="indefinite"/>
                      </p:stCondLst>
                      <p:childTnLst>
                        <p:par>
                          <p:cTn id="53" fill="hold" nodeType="after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189"/>
                                        </p:tgtEl>
                                        <p:attrNameLst>
                                          <p:attrName>style.visibility</p:attrName>
                                        </p:attrNameLst>
                                      </p:cBhvr>
                                      <p:to>
                                        <p:strVal val="visible"/>
                                      </p:to>
                                    </p:set>
                                    <p:animEffect transition="in" filter="fade">
                                      <p:cBhvr>
                                        <p:cTn id="56" dur="1000"/>
                                        <p:tgtEl>
                                          <p:spTgt spid="189"/>
                                        </p:tgtEl>
                                      </p:cBhvr>
                                    </p:animEffect>
                                  </p:childTnLst>
                                </p:cTn>
                              </p:par>
                              <p:par>
                                <p:cTn id="57" presetID="10" presetClass="entr" presetSubtype="0" fill="hold" nodeType="withEffect">
                                  <p:stCondLst>
                                    <p:cond delay="0"/>
                                  </p:stCondLst>
                                  <p:childTnLst>
                                    <p:set>
                                      <p:cBhvr>
                                        <p:cTn id="58" dur="1" fill="hold">
                                          <p:stCondLst>
                                            <p:cond delay="0"/>
                                          </p:stCondLst>
                                        </p:cTn>
                                        <p:tgtEl>
                                          <p:spTgt spid="205"/>
                                        </p:tgtEl>
                                        <p:attrNameLst>
                                          <p:attrName>style.visibility</p:attrName>
                                        </p:attrNameLst>
                                      </p:cBhvr>
                                      <p:to>
                                        <p:strVal val="visible"/>
                                      </p:to>
                                    </p:set>
                                    <p:animEffect transition="in" filter="fade">
                                      <p:cBhvr>
                                        <p:cTn id="59" dur="1000"/>
                                        <p:tgtEl>
                                          <p:spTgt spid="205"/>
                                        </p:tgtEl>
                                      </p:cBhvr>
                                    </p:animEffect>
                                  </p:childTnLst>
                                </p:cTn>
                              </p:par>
                              <p:par>
                                <p:cTn id="60" presetID="10" presetClass="entr" presetSubtype="0" fill="hold" nodeType="withEffect">
                                  <p:stCondLst>
                                    <p:cond delay="0"/>
                                  </p:stCondLst>
                                  <p:childTnLst>
                                    <p:set>
                                      <p:cBhvr>
                                        <p:cTn id="61" dur="1" fill="hold">
                                          <p:stCondLst>
                                            <p:cond delay="0"/>
                                          </p:stCondLst>
                                        </p:cTn>
                                        <p:tgtEl>
                                          <p:spTgt spid="204"/>
                                        </p:tgtEl>
                                        <p:attrNameLst>
                                          <p:attrName>style.visibility</p:attrName>
                                        </p:attrNameLst>
                                      </p:cBhvr>
                                      <p:to>
                                        <p:strVal val="visible"/>
                                      </p:to>
                                    </p:set>
                                    <p:animEffect transition="in" filter="fade">
                                      <p:cBhvr>
                                        <p:cTn id="62" dur="1000"/>
                                        <p:tgtEl>
                                          <p:spTgt spid="204"/>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88"/>
                                        </p:tgtEl>
                                        <p:attrNameLst>
                                          <p:attrName>style.visibility</p:attrName>
                                        </p:attrNameLst>
                                      </p:cBhvr>
                                      <p:to>
                                        <p:strVal val="visible"/>
                                      </p:to>
                                    </p:set>
                                    <p:animEffect transition="in" filter="fade">
                                      <p:cBhvr>
                                        <p:cTn id="67" dur="1000"/>
                                        <p:tgtEl>
                                          <p:spTgt spid="188"/>
                                        </p:tgtEl>
                                      </p:cBhvr>
                                    </p:animEffect>
                                  </p:childTnLst>
                                </p:cTn>
                              </p:par>
                              <p:par>
                                <p:cTn id="68" presetID="10" presetClass="entr" presetSubtype="0" fill="hold" nodeType="withEffect">
                                  <p:stCondLst>
                                    <p:cond delay="0"/>
                                  </p:stCondLst>
                                  <p:childTnLst>
                                    <p:set>
                                      <p:cBhvr>
                                        <p:cTn id="69" dur="1" fill="hold">
                                          <p:stCondLst>
                                            <p:cond delay="0"/>
                                          </p:stCondLst>
                                        </p:cTn>
                                        <p:tgtEl>
                                          <p:spTgt spid="198"/>
                                        </p:tgtEl>
                                        <p:attrNameLst>
                                          <p:attrName>style.visibility</p:attrName>
                                        </p:attrNameLst>
                                      </p:cBhvr>
                                      <p:to>
                                        <p:strVal val="visible"/>
                                      </p:to>
                                    </p:set>
                                    <p:animEffect transition="in" filter="fade">
                                      <p:cBhvr>
                                        <p:cTn id="70" dur="1000"/>
                                        <p:tgtEl>
                                          <p:spTgt spid="198"/>
                                        </p:tgtEl>
                                      </p:cBhvr>
                                    </p:animEffect>
                                  </p:childTnLst>
                                </p:cTn>
                              </p:par>
                              <p:par>
                                <p:cTn id="71" presetID="10" presetClass="entr" presetSubtype="0" fill="hold" nodeType="withEffect">
                                  <p:stCondLst>
                                    <p:cond delay="0"/>
                                  </p:stCondLst>
                                  <p:childTnLst>
                                    <p:set>
                                      <p:cBhvr>
                                        <p:cTn id="72" dur="1" fill="hold">
                                          <p:stCondLst>
                                            <p:cond delay="0"/>
                                          </p:stCondLst>
                                        </p:cTn>
                                        <p:tgtEl>
                                          <p:spTgt spid="199"/>
                                        </p:tgtEl>
                                        <p:attrNameLst>
                                          <p:attrName>style.visibility</p:attrName>
                                        </p:attrNameLst>
                                      </p:cBhvr>
                                      <p:to>
                                        <p:strVal val="visible"/>
                                      </p:to>
                                    </p:set>
                                    <p:animEffect transition="in" filter="fade">
                                      <p:cBhvr>
                                        <p:cTn id="73"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10" name="Shape 210"/>
        <p:cNvGrpSpPr/>
        <p:nvPr/>
      </p:nvGrpSpPr>
      <p:grpSpPr>
        <a:xfrm>
          <a:off x="0" y="0"/>
          <a:ext cx="0" cy="0"/>
        </a:xfrm>
      </p:grpSpPr>
      <p:cxnSp>
        <p:nvCxnSpPr>
          <p:cNvPr id="211" name="Google Shape;211;p5"/>
          <p:cNvCxnSpPr/>
          <p:nvPr/>
        </p:nvCxnSpPr>
        <p:spPr>
          <a:xfrm>
            <a:off x="1121481" y="2148325"/>
            <a:ext cx="6439200" cy="25500"/>
          </a:xfrm>
          <a:prstGeom prst="straightConnector1">
            <a:avLst/>
          </a:prstGeom>
          <a:noFill/>
          <a:ln w="25400" cap="flat" cmpd="sng">
            <a:solidFill>
              <a:srgbClr val="FF0000"/>
            </a:solidFill>
            <a:prstDash val="dot"/>
            <a:round/>
            <a:headEnd type="oval" w="med" len="med"/>
            <a:tailEnd type="oval" w="med" len="med"/>
          </a:ln>
        </p:spPr>
      </p:cxnSp>
      <p:grpSp>
        <p:nvGrpSpPr>
          <p:cNvPr id="212" name="Google Shape;212;p5"/>
          <p:cNvGrpSpPr/>
          <p:nvPr/>
        </p:nvGrpSpPr>
        <p:grpSpPr>
          <a:xfrm>
            <a:off x="1694905" y="1752281"/>
            <a:ext cx="792000" cy="792000"/>
            <a:chOff x="1835696" y="2517293"/>
            <a:chExt cx="792000" cy="792000"/>
          </a:xfrm>
        </p:grpSpPr>
        <p:sp>
          <p:nvSpPr>
            <p:cNvPr id="213" name="Google Shape;213;p5"/>
            <p:cNvSpPr/>
            <p:nvPr/>
          </p:nvSpPr>
          <p:spPr>
            <a:xfrm>
              <a:off x="1835696" y="2517293"/>
              <a:ext cx="792000" cy="792000"/>
            </a:xfrm>
            <a:prstGeom prst="diamond">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4" name="Google Shape;214;p5"/>
            <p:cNvSpPr/>
            <p:nvPr/>
          </p:nvSpPr>
          <p:spPr>
            <a:xfrm>
              <a:off x="1901658" y="2583255"/>
              <a:ext cx="660300" cy="660300"/>
            </a:xfrm>
            <a:prstGeom prst="diamond">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15" name="Google Shape;215;p5"/>
          <p:cNvGrpSpPr/>
          <p:nvPr/>
        </p:nvGrpSpPr>
        <p:grpSpPr>
          <a:xfrm>
            <a:off x="3201827" y="1752281"/>
            <a:ext cx="792000" cy="792000"/>
            <a:chOff x="1835696" y="2517293"/>
            <a:chExt cx="792000" cy="792000"/>
          </a:xfrm>
        </p:grpSpPr>
        <p:sp>
          <p:nvSpPr>
            <p:cNvPr id="216" name="Google Shape;216;p5"/>
            <p:cNvSpPr/>
            <p:nvPr/>
          </p:nvSpPr>
          <p:spPr>
            <a:xfrm>
              <a:off x="1835696" y="2517293"/>
              <a:ext cx="792000" cy="792000"/>
            </a:xfrm>
            <a:prstGeom prst="diamond">
              <a:avLst/>
            </a:prstGeom>
            <a:solidFill>
              <a:schemeClr val="lt1"/>
            </a:solidFill>
            <a:ln w="381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7" name="Google Shape;217;p5"/>
            <p:cNvSpPr/>
            <p:nvPr/>
          </p:nvSpPr>
          <p:spPr>
            <a:xfrm>
              <a:off x="1901658" y="2583255"/>
              <a:ext cx="660300" cy="660300"/>
            </a:xfrm>
            <a:prstGeom prst="diamond">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18" name="Google Shape;218;p5"/>
          <p:cNvGrpSpPr/>
          <p:nvPr/>
        </p:nvGrpSpPr>
        <p:grpSpPr>
          <a:xfrm>
            <a:off x="4713995" y="1752281"/>
            <a:ext cx="792000" cy="792000"/>
            <a:chOff x="1835696" y="2517293"/>
            <a:chExt cx="792000" cy="792000"/>
          </a:xfrm>
        </p:grpSpPr>
        <p:sp>
          <p:nvSpPr>
            <p:cNvPr id="219" name="Google Shape;219;p5"/>
            <p:cNvSpPr/>
            <p:nvPr/>
          </p:nvSpPr>
          <p:spPr>
            <a:xfrm>
              <a:off x="1835696" y="2517293"/>
              <a:ext cx="792000" cy="792000"/>
            </a:xfrm>
            <a:prstGeom prst="diamond">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5"/>
            <p:cNvSpPr/>
            <p:nvPr/>
          </p:nvSpPr>
          <p:spPr>
            <a:xfrm>
              <a:off x="1901658" y="2583255"/>
              <a:ext cx="660300" cy="660300"/>
            </a:xfrm>
            <a:prstGeom prst="diamond">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21" name="Google Shape;221;p5"/>
          <p:cNvGrpSpPr/>
          <p:nvPr/>
        </p:nvGrpSpPr>
        <p:grpSpPr>
          <a:xfrm>
            <a:off x="6226143" y="1727029"/>
            <a:ext cx="817186" cy="817186"/>
            <a:chOff x="1835696" y="2517293"/>
            <a:chExt cx="792000" cy="792000"/>
          </a:xfrm>
        </p:grpSpPr>
        <p:sp>
          <p:nvSpPr>
            <p:cNvPr id="222" name="Google Shape;222;p5"/>
            <p:cNvSpPr/>
            <p:nvPr/>
          </p:nvSpPr>
          <p:spPr>
            <a:xfrm>
              <a:off x="1835696" y="2517293"/>
              <a:ext cx="792000" cy="792000"/>
            </a:xfrm>
            <a:prstGeom prst="diamond">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3" name="Google Shape;223;p5"/>
            <p:cNvSpPr/>
            <p:nvPr/>
          </p:nvSpPr>
          <p:spPr>
            <a:xfrm>
              <a:off x="1901658" y="2583255"/>
              <a:ext cx="660300" cy="660300"/>
            </a:xfrm>
            <a:prstGeom prst="diamond">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24" name="Google Shape;224;p5"/>
          <p:cNvSpPr txBox="1"/>
          <p:nvPr/>
        </p:nvSpPr>
        <p:spPr>
          <a:xfrm>
            <a:off x="1339742" y="1336625"/>
            <a:ext cx="15024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5"/>
                </a:solidFill>
                <a:latin typeface="Arial"/>
                <a:ea typeface="Arial"/>
                <a:cs typeface="Arial"/>
                <a:sym typeface="Arial"/>
              </a:rPr>
              <a:t>1859</a:t>
            </a:r>
            <a:endParaRPr sz="1800" b="1" i="0" u="none" strike="noStrike" cap="none">
              <a:solidFill>
                <a:schemeClr val="accent5"/>
              </a:solidFill>
              <a:latin typeface="Arial"/>
              <a:ea typeface="Arial"/>
              <a:cs typeface="Arial"/>
              <a:sym typeface="Arial"/>
            </a:endParaRPr>
          </a:p>
        </p:txBody>
      </p:sp>
      <p:sp>
        <p:nvSpPr>
          <p:cNvPr id="225" name="Google Shape;225;p5"/>
          <p:cNvSpPr txBox="1"/>
          <p:nvPr/>
        </p:nvSpPr>
        <p:spPr>
          <a:xfrm>
            <a:off x="2727537" y="1336625"/>
            <a:ext cx="17406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4"/>
                </a:solidFill>
                <a:latin typeface="Arial"/>
                <a:ea typeface="Arial"/>
                <a:cs typeface="Arial"/>
                <a:sym typeface="Arial"/>
              </a:rPr>
              <a:t>1950-2000</a:t>
            </a:r>
            <a:endParaRPr sz="1800" b="1" i="0" u="none" strike="noStrike" cap="none">
              <a:solidFill>
                <a:schemeClr val="accent4"/>
              </a:solidFill>
              <a:latin typeface="Arial"/>
              <a:ea typeface="Arial"/>
              <a:cs typeface="Arial"/>
              <a:sym typeface="Arial"/>
            </a:endParaRPr>
          </a:p>
        </p:txBody>
      </p:sp>
      <p:sp>
        <p:nvSpPr>
          <p:cNvPr id="226" name="Google Shape;226;p5"/>
          <p:cNvSpPr txBox="1"/>
          <p:nvPr/>
        </p:nvSpPr>
        <p:spPr>
          <a:xfrm>
            <a:off x="4366715" y="1336625"/>
            <a:ext cx="15024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3"/>
                </a:solidFill>
                <a:latin typeface="Arial"/>
                <a:ea typeface="Arial"/>
                <a:cs typeface="Arial"/>
                <a:sym typeface="Arial"/>
              </a:rPr>
              <a:t>2000-2020</a:t>
            </a:r>
            <a:endParaRPr sz="1800" b="1" i="0" u="none" strike="noStrike" cap="none">
              <a:solidFill>
                <a:schemeClr val="accent3"/>
              </a:solidFill>
              <a:latin typeface="Arial"/>
              <a:ea typeface="Arial"/>
              <a:cs typeface="Arial"/>
              <a:sym typeface="Arial"/>
            </a:endParaRPr>
          </a:p>
        </p:txBody>
      </p:sp>
      <p:sp>
        <p:nvSpPr>
          <p:cNvPr id="227" name="Google Shape;227;p5"/>
          <p:cNvSpPr txBox="1"/>
          <p:nvPr/>
        </p:nvSpPr>
        <p:spPr>
          <a:xfrm>
            <a:off x="5741517" y="1336625"/>
            <a:ext cx="17406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ct val="0"/>
              </a:spcBef>
              <a:spcAft>
                <a:spcPct val="0"/>
              </a:spcAft>
              <a:buClr>
                <a:srgbClr val="000000"/>
              </a:buClr>
              <a:buSzPts val="1800"/>
              <a:buFont typeface="Arial"/>
              <a:buNone/>
            </a:pPr>
            <a:r>
              <a:rPr lang="en" sz="1800" b="1" i="0" u="none" strike="noStrike" cap="none">
                <a:solidFill>
                  <a:schemeClr val="accent2"/>
                </a:solidFill>
                <a:latin typeface="Arial"/>
                <a:ea typeface="Arial"/>
                <a:cs typeface="Arial"/>
                <a:sym typeface="Arial"/>
              </a:rPr>
              <a:t>2020+</a:t>
            </a:r>
            <a:endParaRPr sz="1800" b="1" i="0" u="none" strike="noStrike" cap="none">
              <a:solidFill>
                <a:schemeClr val="accent2"/>
              </a:solidFill>
              <a:latin typeface="Arial"/>
              <a:ea typeface="Arial"/>
              <a:cs typeface="Arial"/>
              <a:sym typeface="Arial"/>
            </a:endParaRPr>
          </a:p>
        </p:txBody>
      </p:sp>
      <p:sp>
        <p:nvSpPr>
          <p:cNvPr id="228" name="Google Shape;228;p5"/>
          <p:cNvSpPr txBox="1"/>
          <p:nvPr/>
        </p:nvSpPr>
        <p:spPr>
          <a:xfrm>
            <a:off x="2846625" y="2710683"/>
            <a:ext cx="1502400" cy="181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Wind farms, Nuclear Power Plants and Solar Energy Panels are introduced. Electricity replaced Steam.</a:t>
            </a:r>
            <a:endParaRPr sz="1400" b="1" i="0" u="none" strike="noStrike" cap="none">
              <a:solidFill>
                <a:schemeClr val="dk1"/>
              </a:solidFill>
              <a:latin typeface="Calibri"/>
              <a:ea typeface="Calibri"/>
              <a:cs typeface="Calibri"/>
              <a:sym typeface="Calibri"/>
            </a:endParaRPr>
          </a:p>
          <a:p>
            <a:pPr marL="0" marR="0" lvl="0" indent="0" algn="ctr" rtl="0">
              <a:lnSpc>
                <a:spcPct val="100000"/>
              </a:lnSpc>
              <a:spcBef>
                <a:spcPct val="0"/>
              </a:spcBef>
              <a:spcAft>
                <a:spcPct val="0"/>
              </a:spcAft>
              <a:buClr>
                <a:srgbClr val="000000"/>
              </a:buClr>
              <a:buSzPts val="1400"/>
              <a:buFont typeface="Arial"/>
              <a:buNone/>
            </a:pPr>
            <a:endParaRPr sz="1400" b="1" i="0" u="none" strike="noStrike" cap="none">
              <a:solidFill>
                <a:srgbClr val="3F3F3F"/>
              </a:solidFill>
              <a:latin typeface="Arial"/>
              <a:ea typeface="Arial"/>
              <a:cs typeface="Arial"/>
              <a:sym typeface="Arial"/>
            </a:endParaRPr>
          </a:p>
        </p:txBody>
      </p:sp>
      <p:sp>
        <p:nvSpPr>
          <p:cNvPr id="229" name="Google Shape;229;p5"/>
          <p:cNvSpPr txBox="1"/>
          <p:nvPr/>
        </p:nvSpPr>
        <p:spPr>
          <a:xfrm>
            <a:off x="4279900" y="2800275"/>
            <a:ext cx="1740600" cy="181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Fossil Fuels dominate the Energy Market. Great advances made to increase the efficiency of non-conventional sources</a:t>
            </a:r>
            <a:endParaRPr sz="1400" b="1" i="0" u="none" strike="noStrike" cap="none">
              <a:solidFill>
                <a:schemeClr val="dk1"/>
              </a:solidFill>
              <a:latin typeface="Calibri"/>
              <a:ea typeface="Calibri"/>
              <a:cs typeface="Calibri"/>
              <a:sym typeface="Calibri"/>
            </a:endParaRPr>
          </a:p>
        </p:txBody>
      </p:sp>
      <p:sp>
        <p:nvSpPr>
          <p:cNvPr id="230" name="Google Shape;230;p5"/>
          <p:cNvSpPr txBox="1"/>
          <p:nvPr/>
        </p:nvSpPr>
        <p:spPr>
          <a:xfrm>
            <a:off x="1339750" y="2647875"/>
            <a:ext cx="1502400" cy="969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First Oil Well dug in</a:t>
            </a:r>
            <a:r>
              <a:rPr lang="en" sz="1300" b="1" i="0" u="none" strike="noStrike" cap="none">
                <a:solidFill>
                  <a:schemeClr val="dk1"/>
                </a:solidFill>
                <a:latin typeface="Calibri"/>
                <a:ea typeface="Calibri"/>
                <a:cs typeface="Calibri"/>
                <a:sym typeface="Calibri"/>
              </a:rPr>
              <a:t> </a:t>
            </a:r>
            <a:r>
              <a:rPr lang="en" sz="1500" b="1" i="0" u="none" strike="noStrike" cap="none">
                <a:solidFill>
                  <a:schemeClr val="dk1"/>
                </a:solidFill>
                <a:latin typeface="Calibri"/>
                <a:ea typeface="Calibri"/>
                <a:cs typeface="Calibri"/>
                <a:sym typeface="Calibri"/>
              </a:rPr>
              <a:t>Pennsylvania, </a:t>
            </a:r>
            <a:r>
              <a:rPr lang="en" sz="1400" b="1" i="0" u="none" strike="noStrike" cap="none">
                <a:solidFill>
                  <a:schemeClr val="dk1"/>
                </a:solidFill>
                <a:latin typeface="Calibri"/>
                <a:ea typeface="Calibri"/>
                <a:cs typeface="Calibri"/>
                <a:sym typeface="Calibri"/>
              </a:rPr>
              <a:t>USA</a:t>
            </a:r>
            <a:r>
              <a:rPr lang="en" sz="1300" b="1" i="0" u="none" strike="noStrike" cap="none">
                <a:solidFill>
                  <a:schemeClr val="dk1"/>
                </a:solidFill>
                <a:latin typeface="Calibri"/>
                <a:ea typeface="Calibri"/>
                <a:cs typeface="Calibri"/>
                <a:sym typeface="Calibri"/>
              </a:rPr>
              <a:t> </a:t>
            </a:r>
            <a:r>
              <a:rPr lang="en" sz="1400" b="1" i="0" u="none" strike="noStrike" cap="none">
                <a:solidFill>
                  <a:schemeClr val="dk1"/>
                </a:solidFill>
                <a:latin typeface="Calibri"/>
                <a:ea typeface="Calibri"/>
                <a:cs typeface="Calibri"/>
                <a:sym typeface="Calibri"/>
              </a:rPr>
              <a:t>for purpose of finding Oil.</a:t>
            </a:r>
            <a:endParaRPr sz="1600" b="1" i="0" u="none" strike="noStrike" cap="none">
              <a:solidFill>
                <a:srgbClr val="000000"/>
              </a:solidFill>
              <a:latin typeface="Calibri"/>
              <a:ea typeface="Calibri"/>
              <a:cs typeface="Calibri"/>
              <a:sym typeface="Calibri"/>
            </a:endParaRPr>
          </a:p>
        </p:txBody>
      </p:sp>
      <p:grpSp>
        <p:nvGrpSpPr>
          <p:cNvPr id="231" name="Google Shape;231;p5"/>
          <p:cNvGrpSpPr/>
          <p:nvPr/>
        </p:nvGrpSpPr>
        <p:grpSpPr>
          <a:xfrm>
            <a:off x="-50" y="-101911"/>
            <a:ext cx="9144111" cy="979949"/>
            <a:chOff x="-1" y="3417122"/>
            <a:chExt cx="12192148" cy="2080571"/>
          </a:xfrm>
        </p:grpSpPr>
        <p:sp>
          <p:nvSpPr>
            <p:cNvPr id="232" name="Google Shape;232;p5"/>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3" name="Google Shape;233;p5"/>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4" name="Google Shape;234;p5"/>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35" name="Google Shape;235;p5"/>
          <p:cNvSpPr txBox="1"/>
          <p:nvPr>
            <p:ph type="body" idx="1"/>
          </p:nvPr>
        </p:nvSpPr>
        <p:spPr>
          <a:xfrm>
            <a:off x="-4564" y="123478"/>
            <a:ext cx="9144000" cy="576000"/>
          </a:xfrm>
          <a:prstGeom prst="rect">
            <a:avLst/>
          </a:prstGeom>
          <a:noFill/>
          <a:ln>
            <a:noFill/>
          </a:ln>
        </p:spPr>
        <p:txBody>
          <a:bodyPr spcFirstLastPara="1" wrap="square" lIns="91425" tIns="45700" rIns="91425" bIns="45700" anchor="ctr" anchorCtr="0">
            <a:normAutofit fontScale="77500" lnSpcReduction="20000"/>
          </a:bodyPr>
          <a:lstStyle/>
          <a:p>
            <a:pPr marL="0" lvl="0" indent="0" algn="ctr" rtl="0">
              <a:lnSpc>
                <a:spcPct val="90000"/>
              </a:lnSpc>
              <a:spcBef>
                <a:spcPct val="0"/>
              </a:spcBef>
              <a:spcAft>
                <a:spcPct val="0"/>
              </a:spcAft>
              <a:buClr>
                <a:srgbClr val="262626"/>
              </a:buClr>
              <a:buSzTx/>
              <a:buFont typeface="Arial"/>
              <a:buNone/>
            </a:pPr>
            <a:r>
              <a:rPr lang="en" sz="5400" b="1">
                <a:solidFill>
                  <a:srgbClr val="262626"/>
                </a:solidFill>
              </a:rPr>
              <a:t>TIMELINE FOR ENERGY</a:t>
            </a:r>
            <a:r>
              <a:rPr lang="en" sz="5400">
                <a:solidFill>
                  <a:srgbClr val="262626"/>
                </a:solidFill>
              </a:rPr>
              <a:t> </a:t>
            </a:r>
            <a:endParaRPr sz="5400">
              <a:solidFill>
                <a:srgbClr val="262626"/>
              </a:solidFill>
            </a:endParaRPr>
          </a:p>
        </p:txBody>
      </p:sp>
      <p:pic>
        <p:nvPicPr>
          <p:cNvPr id="236" name="Google Shape;236;p5"/>
          <p:cNvPicPr preferRelativeResize="0"/>
          <p:nvPr/>
        </p:nvPicPr>
        <p:blipFill>
          <a:blip r:embed="rId3">
            <a:alphaModFix/>
          </a:blip>
          <a:srcRect l="-26071" t="-401" r="41174" b="42855"/>
          <a:stretch>
            <a:fillRect/>
          </a:stretch>
        </p:blipFill>
        <p:spPr>
          <a:xfrm>
            <a:off x="6572063" y="0"/>
            <a:ext cx="2724400" cy="1808824"/>
          </a:xfrm>
          <a:prstGeom prst="rect">
            <a:avLst/>
          </a:prstGeom>
          <a:noFill/>
          <a:ln>
            <a:noFill/>
          </a:ln>
        </p:spPr>
      </p:pic>
      <p:pic>
        <p:nvPicPr>
          <p:cNvPr id="237" name="Google Shape;237;p5"/>
          <p:cNvPicPr preferRelativeResize="0"/>
          <p:nvPr/>
        </p:nvPicPr>
        <p:blipFill>
          <a:blip r:embed="rId4">
            <a:alphaModFix/>
          </a:blip>
          <a:stretch>
            <a:fillRect/>
          </a:stretch>
        </p:blipFill>
        <p:spPr>
          <a:xfrm>
            <a:off x="1926365" y="1871300"/>
            <a:ext cx="329070" cy="482287"/>
          </a:xfrm>
          <a:prstGeom prst="rect">
            <a:avLst/>
          </a:prstGeom>
          <a:noFill/>
          <a:ln>
            <a:noFill/>
          </a:ln>
        </p:spPr>
      </p:pic>
      <p:pic>
        <p:nvPicPr>
          <p:cNvPr id="238" name="Google Shape;238;p5"/>
          <p:cNvPicPr preferRelativeResize="0"/>
          <p:nvPr/>
        </p:nvPicPr>
        <p:blipFill>
          <a:blip r:embed="rId5">
            <a:alphaModFix/>
          </a:blip>
          <a:stretch>
            <a:fillRect/>
          </a:stretch>
        </p:blipFill>
        <p:spPr>
          <a:xfrm>
            <a:off x="3389172" y="1944521"/>
            <a:ext cx="329049" cy="409055"/>
          </a:xfrm>
          <a:prstGeom prst="rect">
            <a:avLst/>
          </a:prstGeom>
          <a:noFill/>
          <a:ln>
            <a:noFill/>
          </a:ln>
        </p:spPr>
      </p:pic>
      <p:pic>
        <p:nvPicPr>
          <p:cNvPr id="239" name="Google Shape;239;p5"/>
          <p:cNvPicPr preferRelativeResize="0"/>
          <p:nvPr/>
        </p:nvPicPr>
        <p:blipFill>
          <a:blip r:embed="rId6">
            <a:alphaModFix/>
          </a:blip>
          <a:stretch>
            <a:fillRect/>
          </a:stretch>
        </p:blipFill>
        <p:spPr>
          <a:xfrm>
            <a:off x="4929775" y="1990045"/>
            <a:ext cx="374175" cy="307055"/>
          </a:xfrm>
          <a:prstGeom prst="rect">
            <a:avLst/>
          </a:prstGeom>
          <a:noFill/>
          <a:ln>
            <a:noFill/>
          </a:ln>
        </p:spPr>
      </p:pic>
      <p:pic>
        <p:nvPicPr>
          <p:cNvPr id="240" name="Google Shape;240;p5"/>
          <p:cNvPicPr preferRelativeResize="0"/>
          <p:nvPr/>
        </p:nvPicPr>
        <p:blipFill>
          <a:blip r:embed="rId7">
            <a:alphaModFix/>
          </a:blip>
          <a:stretch>
            <a:fillRect/>
          </a:stretch>
        </p:blipFill>
        <p:spPr>
          <a:xfrm>
            <a:off x="6457659" y="1951873"/>
            <a:ext cx="329050" cy="378518"/>
          </a:xfrm>
          <a:prstGeom prst="rect">
            <a:avLst/>
          </a:prstGeom>
          <a:noFill/>
          <a:ln>
            <a:noFill/>
          </a:ln>
        </p:spPr>
      </p:pic>
      <p:sp>
        <p:nvSpPr>
          <p:cNvPr id="241" name="Google Shape;241;p5"/>
          <p:cNvSpPr txBox="1"/>
          <p:nvPr/>
        </p:nvSpPr>
        <p:spPr>
          <a:xfrm>
            <a:off x="5893981" y="2843416"/>
            <a:ext cx="15024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Gradual shift from Fossil Fuels to Sustainable Energy sources</a:t>
            </a:r>
            <a:endParaRPr sz="1400" b="1" i="0" u="none" strike="noStrike" cap="none">
              <a:solidFill>
                <a:schemeClr val="dk1"/>
              </a:solidFill>
              <a:latin typeface="Calibri"/>
              <a:ea typeface="Calibri"/>
              <a:cs typeface="Calibri"/>
              <a:sym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1000"/>
                                        <p:tgtEl>
                                          <p:spTgt spid="235"/>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2"/>
                                        </p:tgtEl>
                                        <p:attrNameLst>
                                          <p:attrName>style.visibility</p:attrName>
                                        </p:attrNameLst>
                                      </p:cBhvr>
                                      <p:to>
                                        <p:strVal val="visible"/>
                                      </p:to>
                                    </p:set>
                                    <p:animEffect transition="in" filter="fade">
                                      <p:cBhvr>
                                        <p:cTn id="12" dur="1000"/>
                                        <p:tgtEl>
                                          <p:spTgt spid="212"/>
                                        </p:tgtEl>
                                      </p:cBhvr>
                                    </p:animEffect>
                                  </p:childTnLst>
                                </p:cTn>
                              </p:par>
                              <p:par>
                                <p:cTn id="13" presetID="10" presetClass="entr" presetSubtype="0" fill="hold" nodeType="withEffect">
                                  <p:stCondLst>
                                    <p:cond delay="0"/>
                                  </p:stCondLst>
                                  <p:childTnLst>
                                    <p:set>
                                      <p:cBhvr>
                                        <p:cTn id="14" dur="1" fill="hold">
                                          <p:stCondLst>
                                            <p:cond delay="0"/>
                                          </p:stCondLst>
                                        </p:cTn>
                                        <p:tgtEl>
                                          <p:spTgt spid="230"/>
                                        </p:tgtEl>
                                        <p:attrNameLst>
                                          <p:attrName>style.visibility</p:attrName>
                                        </p:attrNameLst>
                                      </p:cBhvr>
                                      <p:to>
                                        <p:strVal val="visible"/>
                                      </p:to>
                                    </p:set>
                                    <p:animEffect transition="in" filter="fade">
                                      <p:cBhvr>
                                        <p:cTn id="15" dur="1000"/>
                                        <p:tgtEl>
                                          <p:spTgt spid="230"/>
                                        </p:tgtEl>
                                      </p:cBhvr>
                                    </p:animEffect>
                                  </p:childTnLst>
                                </p:cTn>
                              </p:par>
                              <p:par>
                                <p:cTn id="16" presetID="10" presetClass="entr" presetSubtype="0" fill="hold" nodeType="withEffect">
                                  <p:stCondLst>
                                    <p:cond delay="0"/>
                                  </p:stCondLst>
                                  <p:childTnLst>
                                    <p:set>
                                      <p:cBhvr>
                                        <p:cTn id="17" dur="1" fill="hold">
                                          <p:stCondLst>
                                            <p:cond delay="0"/>
                                          </p:stCondLst>
                                        </p:cTn>
                                        <p:tgtEl>
                                          <p:spTgt spid="237"/>
                                        </p:tgtEl>
                                        <p:attrNameLst>
                                          <p:attrName>style.visibility</p:attrName>
                                        </p:attrNameLst>
                                      </p:cBhvr>
                                      <p:to>
                                        <p:strVal val="visible"/>
                                      </p:to>
                                    </p:set>
                                    <p:animEffect transition="in" filter="fade">
                                      <p:cBhvr>
                                        <p:cTn id="18" dur="1000"/>
                                        <p:tgtEl>
                                          <p:spTgt spid="237"/>
                                        </p:tgtEl>
                                      </p:cBhvr>
                                    </p:animEffect>
                                  </p:childTnLst>
                                </p:cTn>
                              </p:par>
                              <p:par>
                                <p:cTn id="19" presetID="10" presetClass="entr" presetSubtype="0" fill="hold" nodeType="withEffect">
                                  <p:stCondLst>
                                    <p:cond delay="0"/>
                                  </p:stCondLst>
                                  <p:childTnLst>
                                    <p:set>
                                      <p:cBhvr>
                                        <p:cTn id="20" dur="1" fill="hold">
                                          <p:stCondLst>
                                            <p:cond delay="0"/>
                                          </p:stCondLst>
                                        </p:cTn>
                                        <p:tgtEl>
                                          <p:spTgt spid="224"/>
                                        </p:tgtEl>
                                        <p:attrNameLst>
                                          <p:attrName>style.visibility</p:attrName>
                                        </p:attrNameLst>
                                      </p:cBhvr>
                                      <p:to>
                                        <p:strVal val="visible"/>
                                      </p:to>
                                    </p:set>
                                    <p:animEffect transition="in" filter="fade">
                                      <p:cBhvr>
                                        <p:cTn id="21" dur="1000"/>
                                        <p:tgtEl>
                                          <p:spTgt spid="224"/>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15"/>
                                        </p:tgtEl>
                                        <p:attrNameLst>
                                          <p:attrName>style.visibility</p:attrName>
                                        </p:attrNameLst>
                                      </p:cBhvr>
                                      <p:to>
                                        <p:strVal val="visible"/>
                                      </p:to>
                                    </p:set>
                                    <p:animEffect transition="in" filter="fade">
                                      <p:cBhvr>
                                        <p:cTn id="26" dur="1000"/>
                                        <p:tgtEl>
                                          <p:spTgt spid="215"/>
                                        </p:tgtEl>
                                      </p:cBhvr>
                                    </p:animEffect>
                                  </p:childTnLst>
                                </p:cTn>
                              </p:par>
                              <p:par>
                                <p:cTn id="27" presetID="10" presetClass="entr" presetSubtype="0" fill="hold" nodeType="withEffect">
                                  <p:stCondLst>
                                    <p:cond delay="0"/>
                                  </p:stCondLst>
                                  <p:childTnLst>
                                    <p:set>
                                      <p:cBhvr>
                                        <p:cTn id="28" dur="1" fill="hold">
                                          <p:stCondLst>
                                            <p:cond delay="0"/>
                                          </p:stCondLst>
                                        </p:cTn>
                                        <p:tgtEl>
                                          <p:spTgt spid="225"/>
                                        </p:tgtEl>
                                        <p:attrNameLst>
                                          <p:attrName>style.visibility</p:attrName>
                                        </p:attrNameLst>
                                      </p:cBhvr>
                                      <p:to>
                                        <p:strVal val="visible"/>
                                      </p:to>
                                    </p:set>
                                    <p:animEffect transition="in" filter="fade">
                                      <p:cBhvr>
                                        <p:cTn id="29" dur="1000"/>
                                        <p:tgtEl>
                                          <p:spTgt spid="225"/>
                                        </p:tgtEl>
                                      </p:cBhvr>
                                    </p:animEffect>
                                  </p:childTnLst>
                                </p:cTn>
                              </p:par>
                              <p:par>
                                <p:cTn id="30" presetID="10" presetClass="entr" presetSubtype="0" fill="hold" nodeType="withEffect">
                                  <p:stCondLst>
                                    <p:cond delay="0"/>
                                  </p:stCondLst>
                                  <p:childTnLst>
                                    <p:set>
                                      <p:cBhvr>
                                        <p:cTn id="31" dur="1" fill="hold">
                                          <p:stCondLst>
                                            <p:cond delay="0"/>
                                          </p:stCondLst>
                                        </p:cTn>
                                        <p:tgtEl>
                                          <p:spTgt spid="238"/>
                                        </p:tgtEl>
                                        <p:attrNameLst>
                                          <p:attrName>style.visibility</p:attrName>
                                        </p:attrNameLst>
                                      </p:cBhvr>
                                      <p:to>
                                        <p:strVal val="visible"/>
                                      </p:to>
                                    </p:set>
                                    <p:animEffect transition="in" filter="fade">
                                      <p:cBhvr>
                                        <p:cTn id="32" dur="1000"/>
                                        <p:tgtEl>
                                          <p:spTgt spid="238"/>
                                        </p:tgtEl>
                                      </p:cBhvr>
                                    </p:animEffect>
                                  </p:childTnLst>
                                </p:cTn>
                              </p:par>
                              <p:par>
                                <p:cTn id="33" presetID="10" presetClass="entr" presetSubtype="0" fill="hold" nodeType="withEffect">
                                  <p:stCondLst>
                                    <p:cond delay="0"/>
                                  </p:stCondLst>
                                  <p:childTnLst>
                                    <p:set>
                                      <p:cBhvr>
                                        <p:cTn id="34" dur="1" fill="hold">
                                          <p:stCondLst>
                                            <p:cond delay="0"/>
                                          </p:stCondLst>
                                        </p:cTn>
                                        <p:tgtEl>
                                          <p:spTgt spid="228"/>
                                        </p:tgtEl>
                                        <p:attrNameLst>
                                          <p:attrName>style.visibility</p:attrName>
                                        </p:attrNameLst>
                                      </p:cBhvr>
                                      <p:to>
                                        <p:strVal val="visible"/>
                                      </p:to>
                                    </p:set>
                                    <p:animEffect transition="in" filter="fade">
                                      <p:cBhvr>
                                        <p:cTn id="35" dur="1000"/>
                                        <p:tgtEl>
                                          <p:spTgt spid="228"/>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18"/>
                                        </p:tgtEl>
                                        <p:attrNameLst>
                                          <p:attrName>style.visibility</p:attrName>
                                        </p:attrNameLst>
                                      </p:cBhvr>
                                      <p:to>
                                        <p:strVal val="visible"/>
                                      </p:to>
                                    </p:set>
                                    <p:animEffect transition="in" filter="fade">
                                      <p:cBhvr>
                                        <p:cTn id="40" dur="1000"/>
                                        <p:tgtEl>
                                          <p:spTgt spid="218"/>
                                        </p:tgtEl>
                                      </p:cBhvr>
                                    </p:animEffect>
                                  </p:childTnLst>
                                </p:cTn>
                              </p:par>
                              <p:par>
                                <p:cTn id="41" presetID="10" presetClass="entr" presetSubtype="0" fill="hold" nodeType="withEffect">
                                  <p:stCondLst>
                                    <p:cond delay="0"/>
                                  </p:stCondLst>
                                  <p:childTnLst>
                                    <p:set>
                                      <p:cBhvr>
                                        <p:cTn id="42" dur="1" fill="hold">
                                          <p:stCondLst>
                                            <p:cond delay="0"/>
                                          </p:stCondLst>
                                        </p:cTn>
                                        <p:tgtEl>
                                          <p:spTgt spid="226"/>
                                        </p:tgtEl>
                                        <p:attrNameLst>
                                          <p:attrName>style.visibility</p:attrName>
                                        </p:attrNameLst>
                                      </p:cBhvr>
                                      <p:to>
                                        <p:strVal val="visible"/>
                                      </p:to>
                                    </p:set>
                                    <p:animEffect transition="in" filter="fade">
                                      <p:cBhvr>
                                        <p:cTn id="43" dur="1000"/>
                                        <p:tgtEl>
                                          <p:spTgt spid="226"/>
                                        </p:tgtEl>
                                      </p:cBhvr>
                                    </p:animEffect>
                                  </p:childTnLst>
                                </p:cTn>
                              </p:par>
                              <p:par>
                                <p:cTn id="44" presetID="10" presetClass="entr" presetSubtype="0" fill="hold" nodeType="withEffect">
                                  <p:stCondLst>
                                    <p:cond delay="0"/>
                                  </p:stCondLst>
                                  <p:childTnLst>
                                    <p:set>
                                      <p:cBhvr>
                                        <p:cTn id="45" dur="1" fill="hold">
                                          <p:stCondLst>
                                            <p:cond delay="0"/>
                                          </p:stCondLst>
                                        </p:cTn>
                                        <p:tgtEl>
                                          <p:spTgt spid="239"/>
                                        </p:tgtEl>
                                        <p:attrNameLst>
                                          <p:attrName>style.visibility</p:attrName>
                                        </p:attrNameLst>
                                      </p:cBhvr>
                                      <p:to>
                                        <p:strVal val="visible"/>
                                      </p:to>
                                    </p:set>
                                    <p:animEffect transition="in" filter="fade">
                                      <p:cBhvr>
                                        <p:cTn id="46" dur="1000"/>
                                        <p:tgtEl>
                                          <p:spTgt spid="239"/>
                                        </p:tgtEl>
                                      </p:cBhvr>
                                    </p:animEffect>
                                  </p:childTnLst>
                                </p:cTn>
                              </p:par>
                              <p:par>
                                <p:cTn id="47" presetID="10"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fade">
                                      <p:cBhvr>
                                        <p:cTn id="49" dur="1000"/>
                                        <p:tgtEl>
                                          <p:spTgt spid="229"/>
                                        </p:tgtEl>
                                      </p:cBhvr>
                                    </p:animEffect>
                                  </p:childTnLst>
                                </p:cTn>
                              </p:par>
                            </p:childTnLst>
                          </p:cTn>
                        </p:par>
                      </p:childTnLst>
                    </p:cTn>
                  </p:par>
                  <p:par>
                    <p:cTn id="50" fill="hold" nodeType="clickPar">
                      <p:stCondLst>
                        <p:cond delay="indefinite"/>
                      </p:stCondLst>
                      <p:childTnLst>
                        <p:par>
                          <p:cTn id="51" fill="hold" nodeType="after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221"/>
                                        </p:tgtEl>
                                        <p:attrNameLst>
                                          <p:attrName>style.visibility</p:attrName>
                                        </p:attrNameLst>
                                      </p:cBhvr>
                                      <p:to>
                                        <p:strVal val="visible"/>
                                      </p:to>
                                    </p:set>
                                    <p:animEffect transition="in" filter="fade">
                                      <p:cBhvr>
                                        <p:cTn id="54" dur="1000"/>
                                        <p:tgtEl>
                                          <p:spTgt spid="221"/>
                                        </p:tgtEl>
                                      </p:cBhvr>
                                    </p:animEffect>
                                  </p:childTnLst>
                                </p:cTn>
                              </p:par>
                              <p:par>
                                <p:cTn id="55" presetID="10" presetClass="entr" presetSubtype="0" fill="hold" nodeType="withEffect">
                                  <p:stCondLst>
                                    <p:cond delay="0"/>
                                  </p:stCondLst>
                                  <p:childTnLst>
                                    <p:set>
                                      <p:cBhvr>
                                        <p:cTn id="56" dur="1" fill="hold">
                                          <p:stCondLst>
                                            <p:cond delay="0"/>
                                          </p:stCondLst>
                                        </p:cTn>
                                        <p:tgtEl>
                                          <p:spTgt spid="227"/>
                                        </p:tgtEl>
                                        <p:attrNameLst>
                                          <p:attrName>style.visibility</p:attrName>
                                        </p:attrNameLst>
                                      </p:cBhvr>
                                      <p:to>
                                        <p:strVal val="visible"/>
                                      </p:to>
                                    </p:set>
                                    <p:animEffect transition="in" filter="fade">
                                      <p:cBhvr>
                                        <p:cTn id="57" dur="1000"/>
                                        <p:tgtEl>
                                          <p:spTgt spid="227"/>
                                        </p:tgtEl>
                                      </p:cBhvr>
                                    </p:animEffect>
                                  </p:childTnLst>
                                </p:cTn>
                              </p:par>
                              <p:par>
                                <p:cTn id="58" presetID="10" presetClass="entr" presetSubtype="0" fill="hold" nodeType="withEffect">
                                  <p:stCondLst>
                                    <p:cond delay="0"/>
                                  </p:stCondLst>
                                  <p:childTnLst>
                                    <p:set>
                                      <p:cBhvr>
                                        <p:cTn id="59" dur="1" fill="hold">
                                          <p:stCondLst>
                                            <p:cond delay="0"/>
                                          </p:stCondLst>
                                        </p:cTn>
                                        <p:tgtEl>
                                          <p:spTgt spid="240"/>
                                        </p:tgtEl>
                                        <p:attrNameLst>
                                          <p:attrName>style.visibility</p:attrName>
                                        </p:attrNameLst>
                                      </p:cBhvr>
                                      <p:to>
                                        <p:strVal val="visible"/>
                                      </p:to>
                                    </p:set>
                                    <p:animEffect transition="in" filter="fade">
                                      <p:cBhvr>
                                        <p:cTn id="60" dur="1000"/>
                                        <p:tgtEl>
                                          <p:spTgt spid="240"/>
                                        </p:tgtEl>
                                      </p:cBhvr>
                                    </p:animEffect>
                                  </p:childTnLst>
                                </p:cTn>
                              </p:par>
                              <p:par>
                                <p:cTn id="61" presetID="10" presetClass="entr" presetSubtype="0" fill="hold" nodeType="withEffect">
                                  <p:stCondLst>
                                    <p:cond delay="0"/>
                                  </p:stCondLst>
                                  <p:childTnLst>
                                    <p:set>
                                      <p:cBhvr>
                                        <p:cTn id="62" dur="1" fill="hold">
                                          <p:stCondLst>
                                            <p:cond delay="0"/>
                                          </p:stCondLst>
                                        </p:cTn>
                                        <p:tgtEl>
                                          <p:spTgt spid="241"/>
                                        </p:tgtEl>
                                        <p:attrNameLst>
                                          <p:attrName>style.visibility</p:attrName>
                                        </p:attrNameLst>
                                      </p:cBhvr>
                                      <p:to>
                                        <p:strVal val="visible"/>
                                      </p:to>
                                    </p:set>
                                    <p:animEffect transition="in" filter="fade">
                                      <p:cBhvr>
                                        <p:cTn id="63"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lt1"/>
        </a:solidFill>
      </p:bgPr>
    </p:bg>
    <p:spTree>
      <p:nvGrpSpPr>
        <p:cNvPr id="245" name="Shape 245"/>
        <p:cNvGrpSpPr/>
        <p:nvPr/>
      </p:nvGrpSpPr>
      <p:grpSpPr>
        <a:xfrm>
          <a:off x="0" y="0"/>
          <a:ext cx="0" cy="0"/>
        </a:xfrm>
      </p:grpSpPr>
      <p:grpSp>
        <p:nvGrpSpPr>
          <p:cNvPr id="246" name="Google Shape;246;p6"/>
          <p:cNvGrpSpPr/>
          <p:nvPr/>
        </p:nvGrpSpPr>
        <p:grpSpPr>
          <a:xfrm>
            <a:off x="3073830" y="1607352"/>
            <a:ext cx="2452335" cy="2022260"/>
            <a:chOff x="3071457" y="2013875"/>
            <a:chExt cx="1944600" cy="1606243"/>
          </a:xfrm>
        </p:grpSpPr>
        <p:sp>
          <p:nvSpPr>
            <p:cNvPr id="247" name="Google Shape;247;p6"/>
            <p:cNvSpPr/>
            <p:nvPr/>
          </p:nvSpPr>
          <p:spPr>
            <a:xfrm rot="10800000" flipH="1">
              <a:off x="3071457" y="2013875"/>
              <a:ext cx="1944600" cy="1569600"/>
            </a:xfrm>
            <a:prstGeom prst="round2DiagRect">
              <a:avLst>
                <a:gd name="adj1" fmla="val 0"/>
                <a:gd name="adj2" fmla="val 17764"/>
              </a:avLst>
            </a:prstGeom>
            <a:solidFill>
              <a:srgbClr val="609D33">
                <a:alpha val="40000"/>
              </a:srgbClr>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txBox="1"/>
            <p:nvPr/>
          </p:nvSpPr>
          <p:spPr>
            <a:xfrm>
              <a:off x="3220054" y="2091018"/>
              <a:ext cx="1649400" cy="1529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300"/>
                <a:buFont typeface="Arial"/>
                <a:buNone/>
              </a:pPr>
              <a:r>
                <a:rPr lang="en" sz="13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Calibri"/>
                  <a:ea typeface="Calibri"/>
                  <a:cs typeface="Calibri"/>
                  <a:sym typeface="Calibri"/>
                </a:rPr>
                <a:t>Our production and use of energy (most of which comes from fossil fuels) also contributes to climate change, accounting for more than 84% of  greenhouse gas emissions</a:t>
              </a:r>
              <a:r>
                <a:rPr lang="en" sz="1400" b="0" i="0" u="none" strike="noStrike" cap="none">
                  <a:solidFill>
                    <a:schemeClr val="dk1"/>
                  </a:solidFill>
                  <a:latin typeface="Calibri"/>
                  <a:ea typeface="Calibri"/>
                  <a:cs typeface="Calibri"/>
                  <a:sym typeface="Calibri"/>
                </a:rPr>
                <a: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600"/>
                <a:buFont typeface="Arial"/>
                <a:buNone/>
              </a:pPr>
              <a:endParaRPr sz="1600" b="1" i="0" u="none" strike="noStrike" cap="none">
                <a:solidFill>
                  <a:schemeClr val="dk1"/>
                </a:solidFill>
                <a:latin typeface="Roboto"/>
                <a:ea typeface="Roboto"/>
                <a:cs typeface="Roboto"/>
                <a:sym typeface="Roboto"/>
              </a:endParaRPr>
            </a:p>
          </p:txBody>
        </p:sp>
      </p:grpSp>
      <p:grpSp>
        <p:nvGrpSpPr>
          <p:cNvPr id="249" name="Google Shape;249;p6"/>
          <p:cNvGrpSpPr/>
          <p:nvPr/>
        </p:nvGrpSpPr>
        <p:grpSpPr>
          <a:xfrm>
            <a:off x="476168" y="1607352"/>
            <a:ext cx="2600125" cy="1976126"/>
            <a:chOff x="1126863" y="2013875"/>
            <a:chExt cx="1944600" cy="1569600"/>
          </a:xfrm>
        </p:grpSpPr>
        <p:sp>
          <p:nvSpPr>
            <p:cNvPr id="250" name="Google Shape;250;p6"/>
            <p:cNvSpPr/>
            <p:nvPr/>
          </p:nvSpPr>
          <p:spPr>
            <a:xfrm>
              <a:off x="1126863" y="2013875"/>
              <a:ext cx="1944600" cy="1569600"/>
            </a:xfrm>
            <a:prstGeom prst="round2DiagRect">
              <a:avLst>
                <a:gd name="adj1" fmla="val 0"/>
                <a:gd name="adj2" fmla="val 17764"/>
              </a:avLst>
            </a:prstGeom>
            <a:solidFill>
              <a:srgbClr val="609D33">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txBox="1"/>
            <p:nvPr/>
          </p:nvSpPr>
          <p:spPr>
            <a:xfrm>
              <a:off x="1263712" y="2095128"/>
              <a:ext cx="1566000" cy="148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ct val="0"/>
                </a:spcBef>
                <a:spcAft>
                  <a:spcPct val="0"/>
                </a:spcAft>
                <a:buClr>
                  <a:srgbClr val="000000"/>
                </a:buClr>
                <a:buSzPts val="1300"/>
                <a:buFont typeface="Arial"/>
                <a:buNone/>
              </a:pPr>
              <a:r>
                <a:rPr lang="en" sz="1300" b="1" i="0" u="none" strike="noStrike" cap="none">
                  <a:solidFill>
                    <a:schemeClr val="dk1"/>
                  </a:solidFill>
                  <a:latin typeface="Arial"/>
                  <a:ea typeface="Arial"/>
                  <a:cs typeface="Arial"/>
                  <a:sym typeface="Arial"/>
                </a:rPr>
                <a:t>T</a:t>
              </a:r>
              <a:r>
                <a:rPr lang="en" sz="1400" b="1" i="0" u="none" strike="noStrike" cap="none">
                  <a:solidFill>
                    <a:schemeClr val="dk1"/>
                  </a:solidFill>
                  <a:latin typeface="Arial"/>
                  <a:ea typeface="Arial"/>
                  <a:cs typeface="Arial"/>
                  <a:sym typeface="Arial"/>
                </a:rPr>
                <a:t>he energy processes are the largest emitter of greenhouse gases, being responsible for 78 % of total EU emissions in 2015.</a:t>
              </a:r>
              <a:endParaRPr sz="1400" b="1" i="0" u="none" strike="noStrike" cap="none">
                <a:solidFill>
                  <a:schemeClr val="dk1"/>
                </a:solidFill>
                <a:latin typeface="Roboto"/>
                <a:ea typeface="Roboto"/>
                <a:cs typeface="Roboto"/>
                <a:sym typeface="Roboto"/>
              </a:endParaRPr>
            </a:p>
          </p:txBody>
        </p:sp>
      </p:grpSp>
      <p:grpSp>
        <p:nvGrpSpPr>
          <p:cNvPr id="252" name="Google Shape;252;p6"/>
          <p:cNvGrpSpPr/>
          <p:nvPr/>
        </p:nvGrpSpPr>
        <p:grpSpPr>
          <a:xfrm>
            <a:off x="5526185" y="1607294"/>
            <a:ext cx="3141656" cy="2954377"/>
            <a:chOff x="5015937" y="2013873"/>
            <a:chExt cx="3001200" cy="2662800"/>
          </a:xfrm>
        </p:grpSpPr>
        <p:sp>
          <p:nvSpPr>
            <p:cNvPr id="253" name="Google Shape;253;p6"/>
            <p:cNvSpPr/>
            <p:nvPr/>
          </p:nvSpPr>
          <p:spPr>
            <a:xfrm>
              <a:off x="5015937" y="2013873"/>
              <a:ext cx="3001200" cy="2662800"/>
            </a:xfrm>
            <a:prstGeom prst="round2DiagRect">
              <a:avLst>
                <a:gd name="adj1" fmla="val 0"/>
                <a:gd name="adj2" fmla="val 17764"/>
              </a:avLst>
            </a:prstGeom>
            <a:solidFill>
              <a:srgbClr val="609D33">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txBox="1"/>
            <p:nvPr/>
          </p:nvSpPr>
          <p:spPr>
            <a:xfrm>
              <a:off x="5175079" y="2092426"/>
              <a:ext cx="2682900" cy="2306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200"/>
                </a:spcBef>
                <a:spcAft>
                  <a:spcPct val="0"/>
                </a:spcAft>
                <a:buClr>
                  <a:srgbClr val="000000"/>
                </a:buClr>
                <a:buSzPts val="1200"/>
                <a:buFont typeface="Arial"/>
                <a:buNone/>
              </a:pPr>
              <a:r>
                <a:rPr lang="en" sz="1200" b="1" i="0" u="none" strike="noStrike" cap="none">
                  <a:solidFill>
                    <a:schemeClr val="dk1"/>
                  </a:solidFill>
                  <a:latin typeface="Arial"/>
                  <a:ea typeface="Arial"/>
                  <a:cs typeface="Arial"/>
                  <a:sym typeface="Arial"/>
                </a:rPr>
                <a:t>In essence, greenhouse gas emissions related to energy can be cut in two ways: by opting for cleaner energy sources, for example by replacing fossil fuels with non-combustible renewable sources, and/or by reducing the overall consumption of energy through energy savings and energy efficiency gains, for example by improving home insulation or using greener transport modes.</a:t>
              </a:r>
              <a:endParaRPr sz="1200" b="1"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1600"/>
                </a:spcAft>
                <a:buClr>
                  <a:srgbClr val="000000"/>
                </a:buClr>
                <a:buSzPts val="900"/>
                <a:buFont typeface="Arial"/>
                <a:buNone/>
              </a:pPr>
              <a:endParaRPr sz="900" b="0" i="0" u="none" strike="noStrike" cap="none">
                <a:solidFill>
                  <a:schemeClr val="dk1"/>
                </a:solidFill>
                <a:latin typeface="Roboto"/>
                <a:ea typeface="Roboto"/>
                <a:cs typeface="Roboto"/>
                <a:sym typeface="Roboto"/>
              </a:endParaRPr>
            </a:p>
          </p:txBody>
        </p:sp>
      </p:grpSp>
      <p:sp>
        <p:nvSpPr>
          <p:cNvPr id="255" name="Google Shape;255;p6"/>
          <p:cNvSpPr txBox="1"/>
          <p:nvPr/>
        </p:nvSpPr>
        <p:spPr>
          <a:xfrm>
            <a:off x="649950" y="3781100"/>
            <a:ext cx="4560600" cy="892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1100"/>
              <a:buFont typeface="Arial"/>
              <a:buNone/>
            </a:pPr>
            <a:r>
              <a:rPr lang="en" sz="1100" b="1" i="0" u="none" strike="noStrike" cap="none">
                <a:solidFill>
                  <a:srgbClr val="0C0C0C"/>
                </a:solidFill>
                <a:highlight>
                  <a:schemeClr val="accent6"/>
                </a:highlight>
                <a:latin typeface="Caveat"/>
                <a:ea typeface="Caveat"/>
                <a:cs typeface="Caveat"/>
                <a:sym typeface="Caveat"/>
              </a:rPr>
              <a:t> </a:t>
            </a:r>
            <a:r>
              <a:rPr lang="en" sz="2300" b="1" i="0" u="none" strike="noStrike" cap="none">
                <a:solidFill>
                  <a:srgbClr val="FAFAFA"/>
                </a:solidFill>
                <a:latin typeface="Caveat"/>
                <a:ea typeface="Caveat"/>
                <a:cs typeface="Caveat"/>
                <a:sym typeface="Caveat"/>
              </a:rPr>
              <a:t>Climate change can alter our energy generation potential and energy needs!</a:t>
            </a:r>
            <a:endParaRPr sz="2600" b="0" i="0" u="none" strike="noStrike" cap="none">
              <a:solidFill>
                <a:srgbClr val="FAFAFA"/>
              </a:solidFill>
              <a:latin typeface="Caveat"/>
              <a:ea typeface="Caveat"/>
              <a:cs typeface="Caveat"/>
              <a:sym typeface="Caveat"/>
            </a:endParaRPr>
          </a:p>
        </p:txBody>
      </p:sp>
      <p:grpSp>
        <p:nvGrpSpPr>
          <p:cNvPr id="256" name="Google Shape;256;p6"/>
          <p:cNvGrpSpPr/>
          <p:nvPr/>
        </p:nvGrpSpPr>
        <p:grpSpPr>
          <a:xfrm>
            <a:off x="-50" y="147"/>
            <a:ext cx="9144111" cy="974748"/>
            <a:chOff x="-1" y="3417122"/>
            <a:chExt cx="12192148" cy="2080571"/>
          </a:xfrm>
        </p:grpSpPr>
        <p:sp>
          <p:nvSpPr>
            <p:cNvPr id="257" name="Google Shape;257;p6"/>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8" name="Google Shape;258;p6"/>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9" name="Google Shape;259;p6"/>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60" name="Google Shape;260;p6"/>
          <p:cNvSpPr txBox="1"/>
          <p:nvPr/>
        </p:nvSpPr>
        <p:spPr>
          <a:xfrm>
            <a:off x="1053350" y="1154200"/>
            <a:ext cx="1412100" cy="16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
          <p:cNvSpPr txBox="1"/>
          <p:nvPr/>
        </p:nvSpPr>
        <p:spPr>
          <a:xfrm>
            <a:off x="0" y="212650"/>
            <a:ext cx="9144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400"/>
              <a:buFont typeface="Arial"/>
              <a:buNone/>
            </a:pPr>
            <a:r>
              <a:rPr lang="en" sz="2400" b="1" i="0" u="none" strike="noStrike" cap="none">
                <a:solidFill>
                  <a:srgbClr val="000000"/>
                </a:solidFill>
                <a:latin typeface="Verdana"/>
                <a:ea typeface="Verdana"/>
                <a:cs typeface="Verdana"/>
                <a:sym typeface="Verdana"/>
              </a:rPr>
              <a:t>Climate Change And Its Relationship With Energy</a:t>
            </a:r>
            <a:endParaRPr sz="2400" b="1" i="0" u="none" strike="noStrike" cap="none">
              <a:solidFill>
                <a:srgbClr val="000000"/>
              </a:solidFill>
              <a:latin typeface="Verdana"/>
              <a:ea typeface="Verdana"/>
              <a:cs typeface="Verdana"/>
              <a:sym typeface="Verdan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1000"/>
                                        <p:tgtEl>
                                          <p:spTgt spid="261"/>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gtEl>
                                        <p:attrNameLst>
                                          <p:attrName>style.visibility</p:attrName>
                                        </p:attrNameLst>
                                      </p:cBhvr>
                                      <p:to>
                                        <p:strVal val="visible"/>
                                      </p:to>
                                    </p:set>
                                    <p:animEffect transition="in" filter="fade">
                                      <p:cBhvr>
                                        <p:cTn id="12" dur="1000"/>
                                        <p:tgtEl>
                                          <p:spTgt spid="249"/>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46"/>
                                        </p:tgtEl>
                                        <p:attrNameLst>
                                          <p:attrName>style.visibility</p:attrName>
                                        </p:attrNameLst>
                                      </p:cBhvr>
                                      <p:to>
                                        <p:strVal val="visible"/>
                                      </p:to>
                                    </p:set>
                                    <p:animEffect transition="in" filter="fade">
                                      <p:cBhvr>
                                        <p:cTn id="17" dur="1000"/>
                                        <p:tgtEl>
                                          <p:spTgt spid="246"/>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fade">
                                      <p:cBhvr>
                                        <p:cTn id="22" dur="1000"/>
                                        <p:tgtEl>
                                          <p:spTgt spid="252"/>
                                        </p:tgtEl>
                                      </p:cBhvr>
                                    </p:animEffect>
                                  </p:childTnLst>
                                </p:cTn>
                              </p:par>
                            </p:childTnLst>
                          </p:cTn>
                        </p:par>
                      </p:childTnLst>
                    </p:cTn>
                  </p:par>
                  <p:par>
                    <p:cTn id="23" fill="hold" nodeType="clickPar">
                      <p:stCondLst>
                        <p:cond delay="indefinite"/>
                      </p:stCondLst>
                      <p:childTnLst>
                        <p:par>
                          <p:cTn id="24" fill="hold" nodeType="after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gtEl>
                                        <p:attrNameLst>
                                          <p:attrName>style.visibility</p:attrName>
                                        </p:attrNameLst>
                                      </p:cBhvr>
                                      <p:to>
                                        <p:strVal val="visible"/>
                                      </p:to>
                                    </p:set>
                                    <p:animEffect transition="in" filter="fade">
                                      <p:cBhvr>
                                        <p:cTn id="27" dur="10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65" name="Shape 265"/>
        <p:cNvGrpSpPr/>
        <p:nvPr/>
      </p:nvGrpSpPr>
      <p:grpSpPr>
        <a:xfrm>
          <a:off x="0" y="0"/>
          <a:ext cx="0" cy="0"/>
        </a:xfrm>
      </p:grpSpPr>
      <p:sp>
        <p:nvSpPr>
          <p:cNvPr id="266" name="Google Shape;266;p7"/>
          <p:cNvSpPr txBox="1"/>
          <p:nvPr>
            <p:ph type="body" idx="1"/>
          </p:nvPr>
        </p:nvSpPr>
        <p:spPr>
          <a:xfrm>
            <a:off x="311700" y="1017725"/>
            <a:ext cx="8520600" cy="4125900"/>
          </a:xfrm>
          <a:prstGeom prst="rect">
            <a:avLst/>
          </a:prstGeom>
          <a:noFill/>
          <a:ln>
            <a:noFill/>
          </a:ln>
        </p:spPr>
        <p:txBody>
          <a:bodyPr spcFirstLastPara="1" wrap="square" lIns="91425" tIns="91425" rIns="91425" bIns="91425" anchor="t" anchorCtr="0">
            <a:normAutofit lnSpcReduction="10000"/>
          </a:bodyPr>
          <a:lstStyle/>
          <a:p>
            <a:pPr marL="914400" lvl="0" indent="-368358" algn="l" rtl="0">
              <a:lnSpc>
                <a:spcPct val="115000"/>
              </a:lnSpc>
              <a:spcBef>
                <a:spcPct val="0"/>
              </a:spcBef>
              <a:spcAft>
                <a:spcPct val="0"/>
              </a:spcAft>
              <a:buClr>
                <a:schemeClr val="dk1"/>
              </a:buClr>
              <a:buSzPts val="2201"/>
              <a:buChar char="●"/>
            </a:pPr>
            <a:r>
              <a:rPr lang="en" sz="1500">
                <a:solidFill>
                  <a:schemeClr val="dk1"/>
                </a:solidFill>
              </a:rPr>
              <a:t>Energy and climate change are often rightly linked by policymakers and politicians because, since the industrial revolution, the fossil fuels that have powered the global economy have also altered the atmosphere and are highly likely to cause climate change that may be difficult and expensive to adapt to. </a:t>
            </a:r>
            <a:endParaRPr sz="1500">
              <a:solidFill>
                <a:schemeClr val="dk1"/>
              </a:solidFill>
            </a:endParaRPr>
          </a:p>
          <a:p>
            <a:pPr marL="914400" lvl="0" indent="-368358" algn="l" rtl="0">
              <a:lnSpc>
                <a:spcPct val="115000"/>
              </a:lnSpc>
              <a:spcBef>
                <a:spcPct val="0"/>
              </a:spcBef>
              <a:spcAft>
                <a:spcPct val="0"/>
              </a:spcAft>
              <a:buClr>
                <a:schemeClr val="dk1"/>
              </a:buClr>
              <a:buSzPts val="2201"/>
              <a:buChar char="●"/>
            </a:pPr>
            <a:r>
              <a:rPr lang="en" sz="1500">
                <a:solidFill>
                  <a:schemeClr val="dk1"/>
                </a:solidFill>
              </a:rPr>
              <a:t>In recent years, many investors announced their decisions to divest — move their investments away — from activities linked to fossil fuels. </a:t>
            </a:r>
            <a:endParaRPr sz="1500">
              <a:solidFill>
                <a:schemeClr val="dk1"/>
              </a:solidFill>
            </a:endParaRPr>
          </a:p>
          <a:p>
            <a:pPr marL="914400" lvl="0" indent="-368358" algn="l" rtl="0">
              <a:lnSpc>
                <a:spcPct val="115000"/>
              </a:lnSpc>
              <a:spcBef>
                <a:spcPct val="0"/>
              </a:spcBef>
              <a:spcAft>
                <a:spcPct val="0"/>
              </a:spcAft>
              <a:buClr>
                <a:schemeClr val="dk1"/>
              </a:buClr>
              <a:buSzPts val="2201"/>
              <a:buChar char="●"/>
            </a:pPr>
            <a:r>
              <a:rPr lang="en" sz="1500">
                <a:solidFill>
                  <a:schemeClr val="dk1"/>
                </a:solidFill>
              </a:rPr>
              <a:t>Current and planned investments in conventional polluting technologies can actually slow down the transition towards clean energy sources. Such investment decisions can lock energy options and resources for decades, making it harder for new solutions to be adopted.</a:t>
            </a:r>
            <a:endParaRPr sz="1500">
              <a:solidFill>
                <a:schemeClr val="dk1"/>
              </a:solidFill>
            </a:endParaRPr>
          </a:p>
          <a:p>
            <a:pPr marL="914400" lvl="0" indent="0" algn="ctr" rtl="0">
              <a:lnSpc>
                <a:spcPct val="115000"/>
              </a:lnSpc>
              <a:spcBef>
                <a:spcPts val="1200"/>
              </a:spcBef>
              <a:spcAft>
                <a:spcPct val="0"/>
              </a:spcAft>
              <a:buSzPts val="1800"/>
              <a:buNone/>
            </a:pPr>
            <a:r>
              <a:rPr lang="en" sz="1800">
                <a:solidFill>
                  <a:srgbClr val="FFFF00"/>
                </a:solidFill>
              </a:rPr>
              <a:t>Increases in temperature will likely increase our energy demand as well as change our ability to   produce electricity and deliver it reliably </a:t>
            </a:r>
            <a:endParaRPr sz="1800">
              <a:solidFill>
                <a:srgbClr val="FFFF00"/>
              </a:solidFill>
            </a:endParaRPr>
          </a:p>
          <a:p>
            <a:pPr marL="914400" lvl="0" indent="0" algn="l" rtl="0">
              <a:lnSpc>
                <a:spcPct val="115000"/>
              </a:lnSpc>
              <a:spcBef>
                <a:spcPts val="1200"/>
              </a:spcBef>
              <a:spcAft>
                <a:spcPts val="1200"/>
              </a:spcAft>
              <a:buSzPts val="1800"/>
              <a:buNone/>
            </a:pPr>
            <a:endParaRPr sz="1300"/>
          </a:p>
        </p:txBody>
      </p:sp>
      <p:grpSp>
        <p:nvGrpSpPr>
          <p:cNvPr id="267" name="Google Shape;267;p7"/>
          <p:cNvGrpSpPr/>
          <p:nvPr/>
        </p:nvGrpSpPr>
        <p:grpSpPr>
          <a:xfrm>
            <a:off x="-50" y="147"/>
            <a:ext cx="9144111" cy="974748"/>
            <a:chOff x="-1" y="3417122"/>
            <a:chExt cx="12192148" cy="2080571"/>
          </a:xfrm>
        </p:grpSpPr>
        <p:sp>
          <p:nvSpPr>
            <p:cNvPr id="268" name="Google Shape;268;p7"/>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9" name="Google Shape;269;p7"/>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0" name="Google Shape;270;p7"/>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71" name="Google Shape;271;p7"/>
          <p:cNvSpPr txBox="1"/>
          <p:nvPr/>
        </p:nvSpPr>
        <p:spPr>
          <a:xfrm>
            <a:off x="0" y="212650"/>
            <a:ext cx="9144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400"/>
              <a:buFont typeface="Arial"/>
              <a:buNone/>
            </a:pPr>
            <a:r>
              <a:rPr lang="en" sz="2400" b="1" i="0" u="none" strike="noStrike" cap="none">
                <a:solidFill>
                  <a:srgbClr val="000000"/>
                </a:solidFill>
                <a:latin typeface="Verdana"/>
                <a:ea typeface="Verdana"/>
                <a:cs typeface="Verdana"/>
                <a:sym typeface="Verdana"/>
              </a:rPr>
              <a:t>Climate Change And Energy Economy</a:t>
            </a:r>
            <a:endParaRPr sz="2400" b="1" i="0" u="none" strike="noStrike" cap="none">
              <a:solidFill>
                <a:srgbClr val="000000"/>
              </a:solidFill>
              <a:latin typeface="Verdana"/>
              <a:ea typeface="Verdana"/>
              <a:cs typeface="Verdana"/>
              <a:sym typeface="Verdan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1000"/>
                                        <p:tgtEl>
                                          <p:spTgt spid="271"/>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6">
                                            <p:txEl>
                                              <p:pRg st="0" end="0"/>
                                            </p:txEl>
                                          </p:spTgt>
                                        </p:tgtEl>
                                        <p:attrNameLst>
                                          <p:attrName>style.visibility</p:attrName>
                                        </p:attrNameLst>
                                      </p:cBhvr>
                                      <p:to>
                                        <p:strVal val="visible"/>
                                      </p:to>
                                    </p:set>
                                    <p:animEffect transition="in" filter="fade">
                                      <p:cBhvr>
                                        <p:cTn id="12" dur="1000"/>
                                        <p:tgtEl>
                                          <p:spTgt spid="266">
                                            <p:txEl>
                                              <p:pRg st="0" end="0"/>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66">
                                            <p:txEl>
                                              <p:pRg st="1" end="1"/>
                                            </p:txEl>
                                          </p:spTgt>
                                        </p:tgtEl>
                                        <p:attrNameLst>
                                          <p:attrName>style.visibility</p:attrName>
                                        </p:attrNameLst>
                                      </p:cBhvr>
                                      <p:to>
                                        <p:strVal val="visible"/>
                                      </p:to>
                                    </p:set>
                                    <p:animEffect transition="in" filter="fade">
                                      <p:cBhvr>
                                        <p:cTn id="17" dur="1000"/>
                                        <p:tgtEl>
                                          <p:spTgt spid="266">
                                            <p:txEl>
                                              <p:pRg st="1" end="1"/>
                                            </p:txEl>
                                          </p:spTgt>
                                        </p:tgtEl>
                                      </p:cBhvr>
                                    </p:animEffect>
                                  </p:childTnLst>
                                </p:cTn>
                              </p:par>
                            </p:childTnLst>
                          </p:cTn>
                        </p:par>
                        <p:par>
                          <p:cTn id="18" fill="hold" nodeType="after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66">
                                            <p:txEl>
                                              <p:pRg st="2" end="2"/>
                                            </p:txEl>
                                          </p:spTgt>
                                        </p:tgtEl>
                                        <p:attrNameLst>
                                          <p:attrName>style.visibility</p:attrName>
                                        </p:attrNameLst>
                                      </p:cBhvr>
                                      <p:to>
                                        <p:strVal val="visible"/>
                                      </p:to>
                                    </p:set>
                                    <p:animEffect transition="in" filter="fade">
                                      <p:cBhvr>
                                        <p:cTn id="21" dur="1000"/>
                                        <p:tgtEl>
                                          <p:spTgt spid="266">
                                            <p:txEl>
                                              <p:pRg st="2" end="2"/>
                                            </p:txEl>
                                          </p:spTgt>
                                        </p:tgtEl>
                                      </p:cBhvr>
                                    </p:animEffect>
                                  </p:childTnLst>
                                </p:cTn>
                              </p:par>
                            </p:childTnLst>
                          </p:cTn>
                        </p:par>
                        <p:par>
                          <p:cTn id="22" fill="hold" nodeType="after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66">
                                            <p:txEl>
                                              <p:pRg st="3" end="3"/>
                                            </p:txEl>
                                          </p:spTgt>
                                        </p:tgtEl>
                                        <p:attrNameLst>
                                          <p:attrName>style.visibility</p:attrName>
                                        </p:attrNameLst>
                                      </p:cBhvr>
                                      <p:to>
                                        <p:strVal val="visible"/>
                                      </p:to>
                                    </p:set>
                                    <p:animEffect transition="in" filter="fade">
                                      <p:cBhvr>
                                        <p:cTn id="25" dur="1000"/>
                                        <p:tgtEl>
                                          <p:spTgt spid="266">
                                            <p:txEl>
                                              <p:pRg st="3" end="3"/>
                                            </p:txEl>
                                          </p:spTgt>
                                        </p:tgtEl>
                                      </p:cBhvr>
                                    </p:animEffect>
                                  </p:childTnLst>
                                </p:cTn>
                              </p:par>
                            </p:childTnLst>
                          </p:cTn>
                        </p:par>
                        <p:par>
                          <p:cTn id="26" fill="hold" nodeType="after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66">
                                            <p:txEl>
                                              <p:pRg st="4" end="4"/>
                                            </p:txEl>
                                          </p:spTgt>
                                        </p:tgtEl>
                                        <p:attrNameLst>
                                          <p:attrName>style.visibility</p:attrName>
                                        </p:attrNameLst>
                                      </p:cBhvr>
                                      <p:to>
                                        <p:strVal val="visible"/>
                                      </p:to>
                                    </p:set>
                                    <p:animEffect transition="in" filter="fade">
                                      <p:cBhvr>
                                        <p:cTn id="29" dur="1000"/>
                                        <p:tgtEl>
                                          <p:spTgt spid="2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275" name="Shape 275"/>
        <p:cNvGrpSpPr/>
        <p:nvPr/>
      </p:nvGrpSpPr>
      <p:grpSpPr>
        <a:xfrm>
          <a:off x="0" y="0"/>
          <a:ext cx="0" cy="0"/>
        </a:xfrm>
      </p:grpSpPr>
      <p:sp>
        <p:nvSpPr>
          <p:cNvPr id="276" name="Google Shape;276;p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277" name="Google Shape;277;p8"/>
          <p:cNvGrpSpPr/>
          <p:nvPr/>
        </p:nvGrpSpPr>
        <p:grpSpPr>
          <a:xfrm>
            <a:off x="-50" y="-58"/>
            <a:ext cx="9144111" cy="664534"/>
            <a:chOff x="-1" y="3417122"/>
            <a:chExt cx="12192148" cy="2080571"/>
          </a:xfrm>
        </p:grpSpPr>
        <p:sp>
          <p:nvSpPr>
            <p:cNvPr id="278" name="Google Shape;278;p8"/>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9" name="Google Shape;279;p8"/>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0" name="Google Shape;280;p8"/>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81" name="Google Shape;281;p8"/>
          <p:cNvSpPr/>
          <p:nvPr/>
        </p:nvSpPr>
        <p:spPr>
          <a:xfrm>
            <a:off x="3203169" y="1835332"/>
            <a:ext cx="2948825" cy="3304726"/>
          </a:xfrm>
          <a:custGeom>
            <a:rect l="l" t="t" r="r" b="b"/>
            <a:pathLst>
              <a:path w="10000" h="10686" extrusionOk="0">
                <a:moveTo>
                  <a:pt x="4738" y="0"/>
                </a:moveTo>
                <a:cubicBezTo>
                  <a:pt x="4732" y="16"/>
                  <a:pt x="4727" y="32"/>
                  <a:pt x="4721" y="48"/>
                </a:cubicBezTo>
                <a:cubicBezTo>
                  <a:pt x="4718" y="59"/>
                  <a:pt x="4716" y="69"/>
                  <a:pt x="4713" y="80"/>
                </a:cubicBezTo>
                <a:lnTo>
                  <a:pt x="4704" y="101"/>
                </a:lnTo>
                <a:lnTo>
                  <a:pt x="4704" y="113"/>
                </a:lnTo>
                <a:lnTo>
                  <a:pt x="4713" y="119"/>
                </a:lnTo>
                <a:lnTo>
                  <a:pt x="4713" y="125"/>
                </a:lnTo>
                <a:lnTo>
                  <a:pt x="4721" y="125"/>
                </a:lnTo>
                <a:lnTo>
                  <a:pt x="4721" y="125"/>
                </a:lnTo>
                <a:lnTo>
                  <a:pt x="4721" y="134"/>
                </a:lnTo>
                <a:cubicBezTo>
                  <a:pt x="4718" y="140"/>
                  <a:pt x="4716" y="146"/>
                  <a:pt x="4713" y="152"/>
                </a:cubicBezTo>
                <a:lnTo>
                  <a:pt x="4704" y="179"/>
                </a:lnTo>
                <a:lnTo>
                  <a:pt x="4692" y="221"/>
                </a:lnTo>
                <a:cubicBezTo>
                  <a:pt x="4684" y="241"/>
                  <a:pt x="4675" y="260"/>
                  <a:pt x="4667" y="280"/>
                </a:cubicBezTo>
                <a:cubicBezTo>
                  <a:pt x="4654" y="308"/>
                  <a:pt x="4642" y="336"/>
                  <a:pt x="4629" y="364"/>
                </a:cubicBezTo>
                <a:cubicBezTo>
                  <a:pt x="4617" y="398"/>
                  <a:pt x="4604" y="431"/>
                  <a:pt x="4592" y="465"/>
                </a:cubicBezTo>
                <a:cubicBezTo>
                  <a:pt x="4572" y="509"/>
                  <a:pt x="4553" y="552"/>
                  <a:pt x="4533" y="596"/>
                </a:cubicBezTo>
                <a:cubicBezTo>
                  <a:pt x="4510" y="649"/>
                  <a:pt x="4486" y="701"/>
                  <a:pt x="4463" y="754"/>
                </a:cubicBezTo>
                <a:cubicBezTo>
                  <a:pt x="4435" y="836"/>
                  <a:pt x="4407" y="919"/>
                  <a:pt x="4379" y="1001"/>
                </a:cubicBezTo>
                <a:cubicBezTo>
                  <a:pt x="4360" y="1089"/>
                  <a:pt x="4340" y="1178"/>
                  <a:pt x="4321" y="1266"/>
                </a:cubicBezTo>
                <a:cubicBezTo>
                  <a:pt x="4306" y="1357"/>
                  <a:pt x="4290" y="1447"/>
                  <a:pt x="4275" y="1538"/>
                </a:cubicBezTo>
                <a:cubicBezTo>
                  <a:pt x="4254" y="1634"/>
                  <a:pt x="4234" y="1731"/>
                  <a:pt x="4213" y="1827"/>
                </a:cubicBezTo>
                <a:cubicBezTo>
                  <a:pt x="4210" y="1848"/>
                  <a:pt x="4207" y="1868"/>
                  <a:pt x="4204" y="1889"/>
                </a:cubicBezTo>
                <a:lnTo>
                  <a:pt x="4192" y="1982"/>
                </a:lnTo>
                <a:cubicBezTo>
                  <a:pt x="4189" y="2015"/>
                  <a:pt x="4186" y="2047"/>
                  <a:pt x="4183" y="2080"/>
                </a:cubicBezTo>
                <a:cubicBezTo>
                  <a:pt x="4180" y="2116"/>
                  <a:pt x="4178" y="2151"/>
                  <a:pt x="4175" y="2187"/>
                </a:cubicBezTo>
                <a:lnTo>
                  <a:pt x="4175" y="2297"/>
                </a:lnTo>
                <a:cubicBezTo>
                  <a:pt x="4181" y="2330"/>
                  <a:pt x="4186" y="2363"/>
                  <a:pt x="4192" y="2396"/>
                </a:cubicBezTo>
                <a:cubicBezTo>
                  <a:pt x="4199" y="2425"/>
                  <a:pt x="4206" y="2453"/>
                  <a:pt x="4213" y="2482"/>
                </a:cubicBezTo>
                <a:cubicBezTo>
                  <a:pt x="4225" y="2502"/>
                  <a:pt x="4238" y="2522"/>
                  <a:pt x="4250" y="2542"/>
                </a:cubicBezTo>
                <a:lnTo>
                  <a:pt x="4450" y="2530"/>
                </a:lnTo>
                <a:lnTo>
                  <a:pt x="4646" y="2482"/>
                </a:lnTo>
                <a:lnTo>
                  <a:pt x="4833" y="2405"/>
                </a:lnTo>
                <a:lnTo>
                  <a:pt x="5025" y="2297"/>
                </a:lnTo>
                <a:lnTo>
                  <a:pt x="5200" y="2172"/>
                </a:lnTo>
                <a:lnTo>
                  <a:pt x="5371" y="2020"/>
                </a:lnTo>
                <a:lnTo>
                  <a:pt x="5533" y="1859"/>
                </a:lnTo>
                <a:lnTo>
                  <a:pt x="5683" y="1690"/>
                </a:lnTo>
                <a:lnTo>
                  <a:pt x="5829" y="1511"/>
                </a:lnTo>
                <a:lnTo>
                  <a:pt x="5954" y="1326"/>
                </a:lnTo>
                <a:lnTo>
                  <a:pt x="6071" y="1147"/>
                </a:lnTo>
                <a:cubicBezTo>
                  <a:pt x="6103" y="1089"/>
                  <a:pt x="6135" y="1032"/>
                  <a:pt x="6167" y="974"/>
                </a:cubicBezTo>
                <a:lnTo>
                  <a:pt x="6213" y="974"/>
                </a:lnTo>
                <a:lnTo>
                  <a:pt x="6213" y="992"/>
                </a:lnTo>
                <a:cubicBezTo>
                  <a:pt x="6188" y="1050"/>
                  <a:pt x="6163" y="1107"/>
                  <a:pt x="6138" y="1165"/>
                </a:cubicBezTo>
                <a:cubicBezTo>
                  <a:pt x="6110" y="1225"/>
                  <a:pt x="6082" y="1284"/>
                  <a:pt x="6054" y="1344"/>
                </a:cubicBezTo>
                <a:cubicBezTo>
                  <a:pt x="6024" y="1402"/>
                  <a:pt x="5993" y="1459"/>
                  <a:pt x="5963" y="1517"/>
                </a:cubicBezTo>
                <a:lnTo>
                  <a:pt x="5871" y="1684"/>
                </a:lnTo>
                <a:cubicBezTo>
                  <a:pt x="5839" y="1738"/>
                  <a:pt x="5807" y="1793"/>
                  <a:pt x="5775" y="1847"/>
                </a:cubicBezTo>
                <a:lnTo>
                  <a:pt x="5667" y="1999"/>
                </a:lnTo>
                <a:lnTo>
                  <a:pt x="5554" y="2145"/>
                </a:lnTo>
                <a:lnTo>
                  <a:pt x="5417" y="2279"/>
                </a:lnTo>
                <a:lnTo>
                  <a:pt x="5275" y="2411"/>
                </a:lnTo>
                <a:lnTo>
                  <a:pt x="5108" y="2518"/>
                </a:lnTo>
                <a:lnTo>
                  <a:pt x="4917" y="2616"/>
                </a:lnTo>
                <a:lnTo>
                  <a:pt x="4704" y="2703"/>
                </a:lnTo>
                <a:lnTo>
                  <a:pt x="4479" y="2768"/>
                </a:lnTo>
                <a:lnTo>
                  <a:pt x="4213" y="2813"/>
                </a:lnTo>
                <a:cubicBezTo>
                  <a:pt x="4216" y="2917"/>
                  <a:pt x="4218" y="3022"/>
                  <a:pt x="4221" y="3126"/>
                </a:cubicBezTo>
                <a:cubicBezTo>
                  <a:pt x="4233" y="3225"/>
                  <a:pt x="4246" y="3325"/>
                  <a:pt x="4258" y="3424"/>
                </a:cubicBezTo>
                <a:cubicBezTo>
                  <a:pt x="4279" y="3518"/>
                  <a:pt x="4300" y="3613"/>
                  <a:pt x="4321" y="3707"/>
                </a:cubicBezTo>
                <a:cubicBezTo>
                  <a:pt x="4349" y="3796"/>
                  <a:pt x="4376" y="3886"/>
                  <a:pt x="4404" y="3975"/>
                </a:cubicBezTo>
                <a:cubicBezTo>
                  <a:pt x="4439" y="4060"/>
                  <a:pt x="4473" y="4146"/>
                  <a:pt x="4508" y="4231"/>
                </a:cubicBezTo>
                <a:cubicBezTo>
                  <a:pt x="4546" y="4313"/>
                  <a:pt x="4583" y="4394"/>
                  <a:pt x="4621" y="4476"/>
                </a:cubicBezTo>
                <a:lnTo>
                  <a:pt x="4750" y="4708"/>
                </a:lnTo>
                <a:lnTo>
                  <a:pt x="4879" y="4934"/>
                </a:lnTo>
                <a:cubicBezTo>
                  <a:pt x="4892" y="4952"/>
                  <a:pt x="4904" y="4970"/>
                  <a:pt x="4917" y="4988"/>
                </a:cubicBezTo>
                <a:lnTo>
                  <a:pt x="4950" y="5054"/>
                </a:lnTo>
                <a:cubicBezTo>
                  <a:pt x="4965" y="5078"/>
                  <a:pt x="4981" y="5101"/>
                  <a:pt x="4996" y="5125"/>
                </a:cubicBezTo>
                <a:lnTo>
                  <a:pt x="5038" y="5200"/>
                </a:lnTo>
                <a:cubicBezTo>
                  <a:pt x="5056" y="5224"/>
                  <a:pt x="5074" y="5247"/>
                  <a:pt x="5092" y="5271"/>
                </a:cubicBezTo>
                <a:cubicBezTo>
                  <a:pt x="5113" y="5291"/>
                  <a:pt x="5133" y="5311"/>
                  <a:pt x="5154" y="5331"/>
                </a:cubicBezTo>
                <a:cubicBezTo>
                  <a:pt x="5179" y="5349"/>
                  <a:pt x="5204" y="5366"/>
                  <a:pt x="5229" y="5384"/>
                </a:cubicBezTo>
                <a:lnTo>
                  <a:pt x="5313" y="5423"/>
                </a:lnTo>
                <a:lnTo>
                  <a:pt x="5413" y="5438"/>
                </a:lnTo>
                <a:lnTo>
                  <a:pt x="5517" y="5435"/>
                </a:lnTo>
                <a:lnTo>
                  <a:pt x="5704" y="5390"/>
                </a:lnTo>
                <a:lnTo>
                  <a:pt x="5871" y="5316"/>
                </a:lnTo>
                <a:lnTo>
                  <a:pt x="6033" y="5223"/>
                </a:lnTo>
                <a:lnTo>
                  <a:pt x="6167" y="5113"/>
                </a:lnTo>
                <a:lnTo>
                  <a:pt x="6296" y="4994"/>
                </a:lnTo>
                <a:cubicBezTo>
                  <a:pt x="6336" y="4952"/>
                  <a:pt x="6377" y="4911"/>
                  <a:pt x="6417" y="4869"/>
                </a:cubicBezTo>
                <a:lnTo>
                  <a:pt x="6525" y="4750"/>
                </a:lnTo>
                <a:cubicBezTo>
                  <a:pt x="6556" y="4712"/>
                  <a:pt x="6586" y="4674"/>
                  <a:pt x="6617" y="4636"/>
                </a:cubicBezTo>
                <a:lnTo>
                  <a:pt x="6821" y="4377"/>
                </a:lnTo>
                <a:lnTo>
                  <a:pt x="7017" y="4085"/>
                </a:lnTo>
                <a:lnTo>
                  <a:pt x="7213" y="3766"/>
                </a:lnTo>
                <a:lnTo>
                  <a:pt x="7396" y="3418"/>
                </a:lnTo>
                <a:cubicBezTo>
                  <a:pt x="7452" y="3296"/>
                  <a:pt x="7507" y="3173"/>
                  <a:pt x="7563" y="3051"/>
                </a:cubicBezTo>
                <a:lnTo>
                  <a:pt x="7713" y="2661"/>
                </a:lnTo>
                <a:cubicBezTo>
                  <a:pt x="7759" y="2525"/>
                  <a:pt x="7804" y="2389"/>
                  <a:pt x="7850" y="2253"/>
                </a:cubicBezTo>
                <a:cubicBezTo>
                  <a:pt x="7883" y="2112"/>
                  <a:pt x="7917" y="1971"/>
                  <a:pt x="7950" y="1830"/>
                </a:cubicBezTo>
                <a:cubicBezTo>
                  <a:pt x="7975" y="1686"/>
                  <a:pt x="8000" y="1541"/>
                  <a:pt x="8025" y="1397"/>
                </a:cubicBezTo>
                <a:cubicBezTo>
                  <a:pt x="8040" y="1249"/>
                  <a:pt x="8056" y="1102"/>
                  <a:pt x="8071" y="954"/>
                </a:cubicBezTo>
                <a:cubicBezTo>
                  <a:pt x="8083" y="961"/>
                  <a:pt x="8096" y="967"/>
                  <a:pt x="8108" y="974"/>
                </a:cubicBezTo>
                <a:lnTo>
                  <a:pt x="8138" y="1025"/>
                </a:lnTo>
                <a:cubicBezTo>
                  <a:pt x="8146" y="1050"/>
                  <a:pt x="8155" y="1075"/>
                  <a:pt x="8163" y="1100"/>
                </a:cubicBezTo>
                <a:cubicBezTo>
                  <a:pt x="8167" y="1133"/>
                  <a:pt x="8171" y="1165"/>
                  <a:pt x="8175" y="1198"/>
                </a:cubicBezTo>
                <a:cubicBezTo>
                  <a:pt x="8178" y="1236"/>
                  <a:pt x="8180" y="1273"/>
                  <a:pt x="8183" y="1311"/>
                </a:cubicBezTo>
                <a:lnTo>
                  <a:pt x="8183" y="1442"/>
                </a:lnTo>
                <a:lnTo>
                  <a:pt x="8183" y="1582"/>
                </a:lnTo>
                <a:cubicBezTo>
                  <a:pt x="8180" y="1633"/>
                  <a:pt x="8178" y="1683"/>
                  <a:pt x="8175" y="1734"/>
                </a:cubicBezTo>
                <a:cubicBezTo>
                  <a:pt x="8171" y="1786"/>
                  <a:pt x="8167" y="1837"/>
                  <a:pt x="8163" y="1889"/>
                </a:cubicBezTo>
                <a:cubicBezTo>
                  <a:pt x="8157" y="1942"/>
                  <a:pt x="8152" y="1994"/>
                  <a:pt x="8146" y="2047"/>
                </a:cubicBezTo>
                <a:cubicBezTo>
                  <a:pt x="8138" y="2100"/>
                  <a:pt x="8129" y="2152"/>
                  <a:pt x="8121" y="2205"/>
                </a:cubicBezTo>
                <a:cubicBezTo>
                  <a:pt x="8117" y="2256"/>
                  <a:pt x="8112" y="2306"/>
                  <a:pt x="8108" y="2357"/>
                </a:cubicBezTo>
                <a:cubicBezTo>
                  <a:pt x="8100" y="2404"/>
                  <a:pt x="8091" y="2450"/>
                  <a:pt x="8083" y="2497"/>
                </a:cubicBezTo>
                <a:cubicBezTo>
                  <a:pt x="8076" y="2541"/>
                  <a:pt x="8070" y="2584"/>
                  <a:pt x="8063" y="2628"/>
                </a:cubicBezTo>
                <a:cubicBezTo>
                  <a:pt x="8055" y="2666"/>
                  <a:pt x="8046" y="2703"/>
                  <a:pt x="8038" y="2741"/>
                </a:cubicBezTo>
                <a:lnTo>
                  <a:pt x="8017" y="2834"/>
                </a:lnTo>
                <a:cubicBezTo>
                  <a:pt x="8011" y="2859"/>
                  <a:pt x="8006" y="2883"/>
                  <a:pt x="8000" y="2908"/>
                </a:cubicBezTo>
                <a:lnTo>
                  <a:pt x="7700" y="3754"/>
                </a:lnTo>
                <a:lnTo>
                  <a:pt x="7942" y="3737"/>
                </a:lnTo>
                <a:lnTo>
                  <a:pt x="8167" y="3695"/>
                </a:lnTo>
                <a:lnTo>
                  <a:pt x="8379" y="3635"/>
                </a:lnTo>
                <a:lnTo>
                  <a:pt x="8583" y="3558"/>
                </a:lnTo>
                <a:lnTo>
                  <a:pt x="8767" y="3471"/>
                </a:lnTo>
                <a:lnTo>
                  <a:pt x="8933" y="3376"/>
                </a:lnTo>
                <a:lnTo>
                  <a:pt x="9092" y="3278"/>
                </a:lnTo>
                <a:lnTo>
                  <a:pt x="9238" y="3185"/>
                </a:lnTo>
                <a:lnTo>
                  <a:pt x="9250" y="3230"/>
                </a:lnTo>
                <a:cubicBezTo>
                  <a:pt x="9206" y="3279"/>
                  <a:pt x="9161" y="3327"/>
                  <a:pt x="9117" y="3376"/>
                </a:cubicBezTo>
                <a:cubicBezTo>
                  <a:pt x="9063" y="3423"/>
                  <a:pt x="9008" y="3469"/>
                  <a:pt x="8954" y="3516"/>
                </a:cubicBezTo>
                <a:lnTo>
                  <a:pt x="8758" y="3641"/>
                </a:lnTo>
                <a:lnTo>
                  <a:pt x="8538" y="3754"/>
                </a:lnTo>
                <a:lnTo>
                  <a:pt x="8304" y="3856"/>
                </a:lnTo>
                <a:lnTo>
                  <a:pt x="8054" y="3945"/>
                </a:lnTo>
                <a:lnTo>
                  <a:pt x="7796" y="4014"/>
                </a:lnTo>
                <a:lnTo>
                  <a:pt x="7533" y="4064"/>
                </a:lnTo>
                <a:lnTo>
                  <a:pt x="7479" y="4184"/>
                </a:lnTo>
                <a:cubicBezTo>
                  <a:pt x="7454" y="4231"/>
                  <a:pt x="7429" y="4277"/>
                  <a:pt x="7404" y="4324"/>
                </a:cubicBezTo>
                <a:lnTo>
                  <a:pt x="7321" y="4470"/>
                </a:lnTo>
                <a:lnTo>
                  <a:pt x="7213" y="4628"/>
                </a:lnTo>
                <a:cubicBezTo>
                  <a:pt x="7175" y="4683"/>
                  <a:pt x="7138" y="4739"/>
                  <a:pt x="7100" y="4794"/>
                </a:cubicBezTo>
                <a:cubicBezTo>
                  <a:pt x="7060" y="4849"/>
                  <a:pt x="7019" y="4903"/>
                  <a:pt x="6979" y="4958"/>
                </a:cubicBezTo>
                <a:lnTo>
                  <a:pt x="6850" y="5113"/>
                </a:lnTo>
                <a:lnTo>
                  <a:pt x="6721" y="5265"/>
                </a:lnTo>
                <a:cubicBezTo>
                  <a:pt x="6681" y="5312"/>
                  <a:pt x="6640" y="5358"/>
                  <a:pt x="6600" y="5405"/>
                </a:cubicBezTo>
                <a:lnTo>
                  <a:pt x="6471" y="5530"/>
                </a:lnTo>
                <a:lnTo>
                  <a:pt x="6358" y="5641"/>
                </a:lnTo>
                <a:lnTo>
                  <a:pt x="6250" y="5721"/>
                </a:lnTo>
                <a:cubicBezTo>
                  <a:pt x="6256" y="5741"/>
                  <a:pt x="6261" y="5761"/>
                  <a:pt x="6267" y="5781"/>
                </a:cubicBezTo>
                <a:cubicBezTo>
                  <a:pt x="6277" y="5785"/>
                  <a:pt x="6286" y="5789"/>
                  <a:pt x="6296" y="5793"/>
                </a:cubicBezTo>
                <a:lnTo>
                  <a:pt x="6479" y="5754"/>
                </a:lnTo>
                <a:lnTo>
                  <a:pt x="6663" y="5736"/>
                </a:lnTo>
                <a:lnTo>
                  <a:pt x="6858" y="5736"/>
                </a:lnTo>
                <a:lnTo>
                  <a:pt x="7046" y="5742"/>
                </a:lnTo>
                <a:lnTo>
                  <a:pt x="7246" y="5748"/>
                </a:lnTo>
                <a:lnTo>
                  <a:pt x="7425" y="5748"/>
                </a:lnTo>
                <a:lnTo>
                  <a:pt x="7600" y="5733"/>
                </a:lnTo>
                <a:lnTo>
                  <a:pt x="7950" y="5673"/>
                </a:lnTo>
                <a:lnTo>
                  <a:pt x="8275" y="5596"/>
                </a:lnTo>
                <a:lnTo>
                  <a:pt x="8579" y="5504"/>
                </a:lnTo>
                <a:lnTo>
                  <a:pt x="8858" y="5390"/>
                </a:lnTo>
                <a:lnTo>
                  <a:pt x="9117" y="5265"/>
                </a:lnTo>
                <a:lnTo>
                  <a:pt x="9350" y="5119"/>
                </a:lnTo>
                <a:lnTo>
                  <a:pt x="9563" y="4967"/>
                </a:lnTo>
                <a:lnTo>
                  <a:pt x="9758" y="4794"/>
                </a:lnTo>
                <a:lnTo>
                  <a:pt x="9933" y="4610"/>
                </a:lnTo>
                <a:cubicBezTo>
                  <a:pt x="9955" y="4623"/>
                  <a:pt x="9978" y="4635"/>
                  <a:pt x="10000" y="4648"/>
                </a:cubicBezTo>
                <a:lnTo>
                  <a:pt x="10000" y="4660"/>
                </a:lnTo>
                <a:cubicBezTo>
                  <a:pt x="9968" y="4716"/>
                  <a:pt x="9936" y="4771"/>
                  <a:pt x="9904" y="4827"/>
                </a:cubicBezTo>
                <a:lnTo>
                  <a:pt x="9767" y="5000"/>
                </a:lnTo>
                <a:lnTo>
                  <a:pt x="9600" y="5173"/>
                </a:lnTo>
                <a:lnTo>
                  <a:pt x="9404" y="5343"/>
                </a:lnTo>
                <a:lnTo>
                  <a:pt x="9183" y="5504"/>
                </a:lnTo>
                <a:lnTo>
                  <a:pt x="8950" y="5662"/>
                </a:lnTo>
                <a:lnTo>
                  <a:pt x="8704" y="5802"/>
                </a:lnTo>
                <a:lnTo>
                  <a:pt x="8463" y="5927"/>
                </a:lnTo>
                <a:lnTo>
                  <a:pt x="8229" y="6025"/>
                </a:lnTo>
                <a:lnTo>
                  <a:pt x="8000" y="6105"/>
                </a:lnTo>
                <a:lnTo>
                  <a:pt x="7879" y="6132"/>
                </a:lnTo>
                <a:lnTo>
                  <a:pt x="7729" y="6153"/>
                </a:lnTo>
                <a:lnTo>
                  <a:pt x="7563" y="6177"/>
                </a:lnTo>
                <a:lnTo>
                  <a:pt x="7388" y="6198"/>
                </a:lnTo>
                <a:lnTo>
                  <a:pt x="7204" y="6219"/>
                </a:lnTo>
                <a:lnTo>
                  <a:pt x="7017" y="6240"/>
                </a:lnTo>
                <a:lnTo>
                  <a:pt x="6842" y="6263"/>
                </a:lnTo>
                <a:lnTo>
                  <a:pt x="6675" y="6290"/>
                </a:lnTo>
                <a:lnTo>
                  <a:pt x="6517" y="6329"/>
                </a:lnTo>
                <a:lnTo>
                  <a:pt x="6388" y="6365"/>
                </a:lnTo>
                <a:cubicBezTo>
                  <a:pt x="6355" y="6382"/>
                  <a:pt x="6321" y="6398"/>
                  <a:pt x="6288" y="6415"/>
                </a:cubicBezTo>
                <a:lnTo>
                  <a:pt x="6213" y="6475"/>
                </a:lnTo>
                <a:cubicBezTo>
                  <a:pt x="6173" y="6533"/>
                  <a:pt x="6132" y="6590"/>
                  <a:pt x="6092" y="6648"/>
                </a:cubicBezTo>
                <a:cubicBezTo>
                  <a:pt x="6064" y="6711"/>
                  <a:pt x="6036" y="6773"/>
                  <a:pt x="6008" y="6836"/>
                </a:cubicBezTo>
                <a:cubicBezTo>
                  <a:pt x="5986" y="6901"/>
                  <a:pt x="5964" y="6967"/>
                  <a:pt x="5942" y="7032"/>
                </a:cubicBezTo>
                <a:cubicBezTo>
                  <a:pt x="5929" y="7099"/>
                  <a:pt x="5917" y="7165"/>
                  <a:pt x="5904" y="7232"/>
                </a:cubicBezTo>
                <a:cubicBezTo>
                  <a:pt x="5899" y="7302"/>
                  <a:pt x="5893" y="7373"/>
                  <a:pt x="5888" y="7443"/>
                </a:cubicBezTo>
                <a:cubicBezTo>
                  <a:pt x="5885" y="7514"/>
                  <a:pt x="5882" y="7584"/>
                  <a:pt x="5879" y="7655"/>
                </a:cubicBezTo>
                <a:cubicBezTo>
                  <a:pt x="5882" y="7726"/>
                  <a:pt x="5885" y="7796"/>
                  <a:pt x="5888" y="7867"/>
                </a:cubicBezTo>
                <a:cubicBezTo>
                  <a:pt x="5893" y="7939"/>
                  <a:pt x="5899" y="8012"/>
                  <a:pt x="5904" y="8084"/>
                </a:cubicBezTo>
                <a:cubicBezTo>
                  <a:pt x="5911" y="8156"/>
                  <a:pt x="5918" y="8227"/>
                  <a:pt x="5925" y="8299"/>
                </a:cubicBezTo>
                <a:cubicBezTo>
                  <a:pt x="5933" y="8369"/>
                  <a:pt x="5942" y="8440"/>
                  <a:pt x="5950" y="8510"/>
                </a:cubicBezTo>
                <a:cubicBezTo>
                  <a:pt x="5951" y="8613"/>
                  <a:pt x="5953" y="8717"/>
                  <a:pt x="5954" y="8820"/>
                </a:cubicBezTo>
                <a:cubicBezTo>
                  <a:pt x="5947" y="8923"/>
                  <a:pt x="5940" y="9027"/>
                  <a:pt x="5933" y="9130"/>
                </a:cubicBezTo>
                <a:cubicBezTo>
                  <a:pt x="5921" y="9229"/>
                  <a:pt x="5908" y="9329"/>
                  <a:pt x="5896" y="9428"/>
                </a:cubicBezTo>
                <a:cubicBezTo>
                  <a:pt x="5881" y="9525"/>
                  <a:pt x="5865" y="9623"/>
                  <a:pt x="5850" y="9720"/>
                </a:cubicBezTo>
                <a:cubicBezTo>
                  <a:pt x="5819" y="10051"/>
                  <a:pt x="5825" y="10355"/>
                  <a:pt x="5794" y="10686"/>
                </a:cubicBezTo>
                <a:lnTo>
                  <a:pt x="4117" y="10686"/>
                </a:lnTo>
                <a:lnTo>
                  <a:pt x="4309" y="10293"/>
                </a:lnTo>
                <a:lnTo>
                  <a:pt x="4546" y="9848"/>
                </a:lnTo>
                <a:cubicBezTo>
                  <a:pt x="4574" y="9794"/>
                  <a:pt x="4601" y="9741"/>
                  <a:pt x="4629" y="9687"/>
                </a:cubicBezTo>
                <a:cubicBezTo>
                  <a:pt x="4653" y="9627"/>
                  <a:pt x="4676" y="9568"/>
                  <a:pt x="4700" y="9508"/>
                </a:cubicBezTo>
                <a:cubicBezTo>
                  <a:pt x="4722" y="9442"/>
                  <a:pt x="4745" y="9375"/>
                  <a:pt x="4767" y="9309"/>
                </a:cubicBezTo>
                <a:cubicBezTo>
                  <a:pt x="4788" y="9238"/>
                  <a:pt x="4808" y="9168"/>
                  <a:pt x="4829" y="9097"/>
                </a:cubicBezTo>
                <a:cubicBezTo>
                  <a:pt x="4846" y="9021"/>
                  <a:pt x="4862" y="8944"/>
                  <a:pt x="4879" y="8868"/>
                </a:cubicBezTo>
                <a:cubicBezTo>
                  <a:pt x="4892" y="8790"/>
                  <a:pt x="4904" y="8713"/>
                  <a:pt x="4917" y="8635"/>
                </a:cubicBezTo>
                <a:cubicBezTo>
                  <a:pt x="4929" y="8554"/>
                  <a:pt x="4942" y="8472"/>
                  <a:pt x="4954" y="8391"/>
                </a:cubicBezTo>
                <a:cubicBezTo>
                  <a:pt x="4962" y="8309"/>
                  <a:pt x="4971" y="8226"/>
                  <a:pt x="4979" y="8144"/>
                </a:cubicBezTo>
                <a:cubicBezTo>
                  <a:pt x="4986" y="8058"/>
                  <a:pt x="4993" y="7973"/>
                  <a:pt x="5000" y="7887"/>
                </a:cubicBezTo>
                <a:lnTo>
                  <a:pt x="5000" y="7634"/>
                </a:lnTo>
                <a:lnTo>
                  <a:pt x="5000" y="7384"/>
                </a:lnTo>
                <a:cubicBezTo>
                  <a:pt x="4993" y="7300"/>
                  <a:pt x="4986" y="7217"/>
                  <a:pt x="4979" y="7133"/>
                </a:cubicBezTo>
                <a:cubicBezTo>
                  <a:pt x="4969" y="7053"/>
                  <a:pt x="4960" y="6972"/>
                  <a:pt x="4950" y="6892"/>
                </a:cubicBezTo>
                <a:cubicBezTo>
                  <a:pt x="4938" y="6814"/>
                  <a:pt x="4925" y="6735"/>
                  <a:pt x="4913" y="6657"/>
                </a:cubicBezTo>
                <a:cubicBezTo>
                  <a:pt x="4895" y="6581"/>
                  <a:pt x="4876" y="6506"/>
                  <a:pt x="4858" y="6430"/>
                </a:cubicBezTo>
                <a:cubicBezTo>
                  <a:pt x="4833" y="6360"/>
                  <a:pt x="4808" y="6289"/>
                  <a:pt x="4783" y="6219"/>
                </a:cubicBezTo>
                <a:cubicBezTo>
                  <a:pt x="4755" y="6152"/>
                  <a:pt x="4728" y="6086"/>
                  <a:pt x="4700" y="6019"/>
                </a:cubicBezTo>
                <a:cubicBezTo>
                  <a:pt x="4667" y="5959"/>
                  <a:pt x="4633" y="5900"/>
                  <a:pt x="4600" y="5840"/>
                </a:cubicBezTo>
                <a:cubicBezTo>
                  <a:pt x="4563" y="5787"/>
                  <a:pt x="4525" y="5735"/>
                  <a:pt x="4488" y="5682"/>
                </a:cubicBezTo>
                <a:cubicBezTo>
                  <a:pt x="4445" y="5635"/>
                  <a:pt x="4401" y="5589"/>
                  <a:pt x="4358" y="5542"/>
                </a:cubicBezTo>
                <a:cubicBezTo>
                  <a:pt x="4310" y="5504"/>
                  <a:pt x="4261" y="5467"/>
                  <a:pt x="4213" y="5429"/>
                </a:cubicBezTo>
                <a:lnTo>
                  <a:pt x="4046" y="5343"/>
                </a:lnTo>
                <a:lnTo>
                  <a:pt x="3904" y="5292"/>
                </a:lnTo>
                <a:lnTo>
                  <a:pt x="3746" y="5271"/>
                </a:lnTo>
                <a:lnTo>
                  <a:pt x="3583" y="5271"/>
                </a:lnTo>
                <a:lnTo>
                  <a:pt x="3413" y="5286"/>
                </a:lnTo>
                <a:lnTo>
                  <a:pt x="3246" y="5310"/>
                </a:lnTo>
                <a:lnTo>
                  <a:pt x="3079" y="5343"/>
                </a:lnTo>
                <a:lnTo>
                  <a:pt x="2913" y="5369"/>
                </a:lnTo>
                <a:lnTo>
                  <a:pt x="2750" y="5396"/>
                </a:lnTo>
                <a:lnTo>
                  <a:pt x="2600" y="5411"/>
                </a:lnTo>
                <a:lnTo>
                  <a:pt x="2258" y="5423"/>
                </a:lnTo>
                <a:lnTo>
                  <a:pt x="1925" y="5411"/>
                </a:lnTo>
                <a:lnTo>
                  <a:pt x="1617" y="5384"/>
                </a:lnTo>
                <a:lnTo>
                  <a:pt x="1321" y="5346"/>
                </a:lnTo>
                <a:lnTo>
                  <a:pt x="1033" y="5298"/>
                </a:lnTo>
                <a:lnTo>
                  <a:pt x="758" y="5250"/>
                </a:lnTo>
                <a:lnTo>
                  <a:pt x="500" y="5197"/>
                </a:lnTo>
                <a:cubicBezTo>
                  <a:pt x="506" y="5177"/>
                  <a:pt x="511" y="5157"/>
                  <a:pt x="517" y="5137"/>
                </a:cubicBezTo>
                <a:lnTo>
                  <a:pt x="871" y="5173"/>
                </a:lnTo>
                <a:lnTo>
                  <a:pt x="1221" y="5197"/>
                </a:lnTo>
                <a:lnTo>
                  <a:pt x="1563" y="5206"/>
                </a:lnTo>
                <a:lnTo>
                  <a:pt x="1896" y="5197"/>
                </a:lnTo>
                <a:lnTo>
                  <a:pt x="2221" y="5164"/>
                </a:lnTo>
                <a:lnTo>
                  <a:pt x="2538" y="5113"/>
                </a:lnTo>
                <a:lnTo>
                  <a:pt x="2842" y="5045"/>
                </a:lnTo>
                <a:lnTo>
                  <a:pt x="3129" y="4946"/>
                </a:lnTo>
                <a:lnTo>
                  <a:pt x="3500" y="4815"/>
                </a:lnTo>
                <a:lnTo>
                  <a:pt x="2821" y="4389"/>
                </a:lnTo>
                <a:lnTo>
                  <a:pt x="2213" y="3912"/>
                </a:lnTo>
                <a:lnTo>
                  <a:pt x="1879" y="3939"/>
                </a:lnTo>
                <a:lnTo>
                  <a:pt x="1554" y="3939"/>
                </a:lnTo>
                <a:lnTo>
                  <a:pt x="1258" y="3912"/>
                </a:lnTo>
                <a:lnTo>
                  <a:pt x="979" y="3856"/>
                </a:lnTo>
                <a:lnTo>
                  <a:pt x="721" y="3775"/>
                </a:lnTo>
                <a:lnTo>
                  <a:pt x="496" y="3674"/>
                </a:lnTo>
                <a:lnTo>
                  <a:pt x="296" y="3549"/>
                </a:lnTo>
                <a:lnTo>
                  <a:pt x="129" y="3403"/>
                </a:lnTo>
                <a:lnTo>
                  <a:pt x="0" y="3245"/>
                </a:lnTo>
                <a:cubicBezTo>
                  <a:pt x="6" y="3236"/>
                  <a:pt x="11" y="3227"/>
                  <a:pt x="17" y="3218"/>
                </a:cubicBezTo>
                <a:lnTo>
                  <a:pt x="71" y="3245"/>
                </a:lnTo>
                <a:cubicBezTo>
                  <a:pt x="93" y="3280"/>
                  <a:pt x="116" y="3314"/>
                  <a:pt x="138" y="3349"/>
                </a:cubicBezTo>
                <a:lnTo>
                  <a:pt x="246" y="3439"/>
                </a:lnTo>
                <a:cubicBezTo>
                  <a:pt x="290" y="3469"/>
                  <a:pt x="335" y="3498"/>
                  <a:pt x="379" y="3528"/>
                </a:cubicBezTo>
                <a:lnTo>
                  <a:pt x="538" y="3597"/>
                </a:lnTo>
                <a:lnTo>
                  <a:pt x="721" y="3656"/>
                </a:lnTo>
                <a:lnTo>
                  <a:pt x="913" y="3701"/>
                </a:lnTo>
                <a:lnTo>
                  <a:pt x="1117" y="3728"/>
                </a:lnTo>
                <a:lnTo>
                  <a:pt x="1329" y="3737"/>
                </a:lnTo>
                <a:lnTo>
                  <a:pt x="1533" y="3734"/>
                </a:lnTo>
                <a:lnTo>
                  <a:pt x="1646" y="3722"/>
                </a:lnTo>
                <a:lnTo>
                  <a:pt x="1746" y="3722"/>
                </a:lnTo>
                <a:lnTo>
                  <a:pt x="1833" y="3710"/>
                </a:lnTo>
                <a:lnTo>
                  <a:pt x="1917" y="3695"/>
                </a:lnTo>
                <a:lnTo>
                  <a:pt x="1988" y="3662"/>
                </a:lnTo>
                <a:cubicBezTo>
                  <a:pt x="1921" y="3572"/>
                  <a:pt x="1855" y="3481"/>
                  <a:pt x="1788" y="3391"/>
                </a:cubicBezTo>
                <a:lnTo>
                  <a:pt x="1617" y="3126"/>
                </a:lnTo>
                <a:lnTo>
                  <a:pt x="1454" y="2849"/>
                </a:lnTo>
                <a:lnTo>
                  <a:pt x="1313" y="2563"/>
                </a:lnTo>
                <a:lnTo>
                  <a:pt x="1175" y="2253"/>
                </a:lnTo>
                <a:lnTo>
                  <a:pt x="1046" y="1919"/>
                </a:lnTo>
                <a:cubicBezTo>
                  <a:pt x="1042" y="1899"/>
                  <a:pt x="1037" y="1879"/>
                  <a:pt x="1033" y="1859"/>
                </a:cubicBezTo>
                <a:cubicBezTo>
                  <a:pt x="1022" y="1831"/>
                  <a:pt x="1011" y="1804"/>
                  <a:pt x="1000" y="1776"/>
                </a:cubicBezTo>
                <a:cubicBezTo>
                  <a:pt x="993" y="1745"/>
                  <a:pt x="986" y="1715"/>
                  <a:pt x="979" y="1684"/>
                </a:cubicBezTo>
                <a:cubicBezTo>
                  <a:pt x="969" y="1653"/>
                  <a:pt x="960" y="1622"/>
                  <a:pt x="950" y="1591"/>
                </a:cubicBezTo>
                <a:cubicBezTo>
                  <a:pt x="942" y="1557"/>
                  <a:pt x="933" y="1524"/>
                  <a:pt x="925" y="1490"/>
                </a:cubicBezTo>
                <a:cubicBezTo>
                  <a:pt x="922" y="1459"/>
                  <a:pt x="920" y="1428"/>
                  <a:pt x="917" y="1397"/>
                </a:cubicBezTo>
                <a:lnTo>
                  <a:pt x="917" y="1311"/>
                </a:lnTo>
                <a:cubicBezTo>
                  <a:pt x="922" y="1285"/>
                  <a:pt x="928" y="1260"/>
                  <a:pt x="933" y="1234"/>
                </a:cubicBezTo>
                <a:lnTo>
                  <a:pt x="963" y="1180"/>
                </a:lnTo>
                <a:lnTo>
                  <a:pt x="1000" y="1192"/>
                </a:lnTo>
                <a:cubicBezTo>
                  <a:pt x="1011" y="1293"/>
                  <a:pt x="1022" y="1395"/>
                  <a:pt x="1033" y="1496"/>
                </a:cubicBezTo>
                <a:cubicBezTo>
                  <a:pt x="1058" y="1597"/>
                  <a:pt x="1083" y="1699"/>
                  <a:pt x="1108" y="1800"/>
                </a:cubicBezTo>
                <a:cubicBezTo>
                  <a:pt x="1146" y="1899"/>
                  <a:pt x="1183" y="1999"/>
                  <a:pt x="1221" y="2098"/>
                </a:cubicBezTo>
                <a:cubicBezTo>
                  <a:pt x="1267" y="2189"/>
                  <a:pt x="1312" y="2281"/>
                  <a:pt x="1358" y="2372"/>
                </a:cubicBezTo>
                <a:lnTo>
                  <a:pt x="1508" y="2628"/>
                </a:lnTo>
                <a:lnTo>
                  <a:pt x="1646" y="2795"/>
                </a:lnTo>
                <a:cubicBezTo>
                  <a:pt x="1640" y="2797"/>
                  <a:pt x="1635" y="2799"/>
                  <a:pt x="1629" y="2801"/>
                </a:cubicBezTo>
                <a:lnTo>
                  <a:pt x="1629" y="2807"/>
                </a:lnTo>
                <a:lnTo>
                  <a:pt x="1638" y="2813"/>
                </a:lnTo>
                <a:cubicBezTo>
                  <a:pt x="1641" y="2814"/>
                  <a:pt x="1643" y="2815"/>
                  <a:pt x="1646" y="2816"/>
                </a:cubicBezTo>
                <a:cubicBezTo>
                  <a:pt x="1652" y="2818"/>
                  <a:pt x="1657" y="2820"/>
                  <a:pt x="1663" y="2822"/>
                </a:cubicBezTo>
                <a:cubicBezTo>
                  <a:pt x="1664" y="2826"/>
                  <a:pt x="1666" y="2830"/>
                  <a:pt x="1667" y="2834"/>
                </a:cubicBezTo>
                <a:cubicBezTo>
                  <a:pt x="1670" y="2836"/>
                  <a:pt x="1672" y="2838"/>
                  <a:pt x="1675" y="2840"/>
                </a:cubicBezTo>
                <a:cubicBezTo>
                  <a:pt x="1678" y="2843"/>
                  <a:pt x="1680" y="2846"/>
                  <a:pt x="1683" y="2849"/>
                </a:cubicBezTo>
                <a:lnTo>
                  <a:pt x="1683" y="2843"/>
                </a:lnTo>
                <a:cubicBezTo>
                  <a:pt x="1680" y="2842"/>
                  <a:pt x="1678" y="2841"/>
                  <a:pt x="1675" y="2840"/>
                </a:cubicBezTo>
                <a:lnTo>
                  <a:pt x="1675" y="2840"/>
                </a:lnTo>
                <a:cubicBezTo>
                  <a:pt x="1665" y="2825"/>
                  <a:pt x="1656" y="2810"/>
                  <a:pt x="1646" y="2795"/>
                </a:cubicBezTo>
                <a:lnTo>
                  <a:pt x="1746" y="2741"/>
                </a:lnTo>
                <a:cubicBezTo>
                  <a:pt x="1778" y="2710"/>
                  <a:pt x="1810" y="2680"/>
                  <a:pt x="1842" y="2649"/>
                </a:cubicBezTo>
                <a:cubicBezTo>
                  <a:pt x="1872" y="2613"/>
                  <a:pt x="1903" y="2578"/>
                  <a:pt x="1933" y="2542"/>
                </a:cubicBezTo>
                <a:cubicBezTo>
                  <a:pt x="1961" y="2498"/>
                  <a:pt x="1989" y="2455"/>
                  <a:pt x="2017" y="2411"/>
                </a:cubicBezTo>
                <a:cubicBezTo>
                  <a:pt x="2042" y="2362"/>
                  <a:pt x="2067" y="2314"/>
                  <a:pt x="2092" y="2265"/>
                </a:cubicBezTo>
                <a:cubicBezTo>
                  <a:pt x="2116" y="2214"/>
                  <a:pt x="2139" y="2164"/>
                  <a:pt x="2163" y="2113"/>
                </a:cubicBezTo>
                <a:cubicBezTo>
                  <a:pt x="2182" y="2060"/>
                  <a:pt x="2202" y="2008"/>
                  <a:pt x="2221" y="1955"/>
                </a:cubicBezTo>
                <a:cubicBezTo>
                  <a:pt x="2239" y="1904"/>
                  <a:pt x="2257" y="1854"/>
                  <a:pt x="2275" y="1803"/>
                </a:cubicBezTo>
                <a:cubicBezTo>
                  <a:pt x="2290" y="1754"/>
                  <a:pt x="2306" y="1706"/>
                  <a:pt x="2321" y="1657"/>
                </a:cubicBezTo>
                <a:cubicBezTo>
                  <a:pt x="2324" y="1722"/>
                  <a:pt x="2326" y="1788"/>
                  <a:pt x="2329" y="1853"/>
                </a:cubicBezTo>
                <a:cubicBezTo>
                  <a:pt x="2326" y="1913"/>
                  <a:pt x="2324" y="1972"/>
                  <a:pt x="2321" y="2032"/>
                </a:cubicBezTo>
                <a:cubicBezTo>
                  <a:pt x="2308" y="2088"/>
                  <a:pt x="2296" y="2143"/>
                  <a:pt x="2283" y="2199"/>
                </a:cubicBezTo>
                <a:cubicBezTo>
                  <a:pt x="2265" y="2255"/>
                  <a:pt x="2247" y="2310"/>
                  <a:pt x="2229" y="2366"/>
                </a:cubicBezTo>
                <a:cubicBezTo>
                  <a:pt x="2204" y="2419"/>
                  <a:pt x="2179" y="2471"/>
                  <a:pt x="2154" y="2524"/>
                </a:cubicBezTo>
                <a:lnTo>
                  <a:pt x="2046" y="2682"/>
                </a:lnTo>
                <a:lnTo>
                  <a:pt x="1796" y="3027"/>
                </a:lnTo>
                <a:lnTo>
                  <a:pt x="2054" y="3305"/>
                </a:lnTo>
                <a:lnTo>
                  <a:pt x="2333" y="3564"/>
                </a:lnTo>
                <a:lnTo>
                  <a:pt x="2638" y="3808"/>
                </a:lnTo>
                <a:lnTo>
                  <a:pt x="2963" y="4032"/>
                </a:lnTo>
                <a:lnTo>
                  <a:pt x="4129" y="4610"/>
                </a:lnTo>
                <a:cubicBezTo>
                  <a:pt x="4142" y="4603"/>
                  <a:pt x="4154" y="4596"/>
                  <a:pt x="4167" y="4589"/>
                </a:cubicBezTo>
                <a:cubicBezTo>
                  <a:pt x="4135" y="4504"/>
                  <a:pt x="4103" y="4418"/>
                  <a:pt x="4071" y="4333"/>
                </a:cubicBezTo>
                <a:cubicBezTo>
                  <a:pt x="4046" y="4241"/>
                  <a:pt x="4021" y="4150"/>
                  <a:pt x="3996" y="4058"/>
                </a:cubicBezTo>
                <a:cubicBezTo>
                  <a:pt x="3975" y="3959"/>
                  <a:pt x="3954" y="3859"/>
                  <a:pt x="3933" y="3760"/>
                </a:cubicBezTo>
                <a:cubicBezTo>
                  <a:pt x="3923" y="3659"/>
                  <a:pt x="3914" y="3557"/>
                  <a:pt x="3904" y="3456"/>
                </a:cubicBezTo>
                <a:cubicBezTo>
                  <a:pt x="3896" y="3350"/>
                  <a:pt x="3887" y="3244"/>
                  <a:pt x="3879" y="3138"/>
                </a:cubicBezTo>
                <a:lnTo>
                  <a:pt x="3879" y="2813"/>
                </a:lnTo>
                <a:cubicBezTo>
                  <a:pt x="3885" y="2704"/>
                  <a:pt x="3890" y="2594"/>
                  <a:pt x="3896" y="2485"/>
                </a:cubicBezTo>
                <a:cubicBezTo>
                  <a:pt x="3908" y="2377"/>
                  <a:pt x="3921" y="2268"/>
                  <a:pt x="3933" y="2160"/>
                </a:cubicBezTo>
                <a:cubicBezTo>
                  <a:pt x="3951" y="2052"/>
                  <a:pt x="3970" y="1944"/>
                  <a:pt x="3988" y="1836"/>
                </a:cubicBezTo>
                <a:cubicBezTo>
                  <a:pt x="4007" y="1732"/>
                  <a:pt x="4027" y="1627"/>
                  <a:pt x="4046" y="1523"/>
                </a:cubicBezTo>
                <a:cubicBezTo>
                  <a:pt x="4074" y="1422"/>
                  <a:pt x="4101" y="1320"/>
                  <a:pt x="4129" y="1219"/>
                </a:cubicBezTo>
                <a:cubicBezTo>
                  <a:pt x="4162" y="1124"/>
                  <a:pt x="4196" y="1028"/>
                  <a:pt x="4229" y="933"/>
                </a:cubicBezTo>
                <a:cubicBezTo>
                  <a:pt x="4264" y="843"/>
                  <a:pt x="4298" y="752"/>
                  <a:pt x="4333" y="662"/>
                </a:cubicBezTo>
                <a:cubicBezTo>
                  <a:pt x="4373" y="580"/>
                  <a:pt x="4414" y="499"/>
                  <a:pt x="4454" y="417"/>
                </a:cubicBezTo>
                <a:lnTo>
                  <a:pt x="4583" y="194"/>
                </a:lnTo>
                <a:lnTo>
                  <a:pt x="4738"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82" name="Google Shape;282;p8"/>
          <p:cNvSpPr/>
          <p:nvPr/>
        </p:nvSpPr>
        <p:spPr>
          <a:xfrm>
            <a:off x="0" y="4395729"/>
            <a:ext cx="6857993" cy="747771"/>
          </a:xfrm>
          <a:custGeom>
            <a:rect l="l" t="t" r="r" b="b"/>
            <a:pathLst>
              <a:path w="5998" h="654" extrusionOk="0">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83" name="Google Shape;283;p8"/>
          <p:cNvSpPr/>
          <p:nvPr/>
        </p:nvSpPr>
        <p:spPr>
          <a:xfrm>
            <a:off x="2286000" y="4395729"/>
            <a:ext cx="6857993" cy="747771"/>
          </a:xfrm>
          <a:custGeom>
            <a:rect l="l" t="t" r="r" b="b"/>
            <a:pathLst>
              <a:path w="5998" h="654" extrusionOk="0">
                <a:moveTo>
                  <a:pt x="2642" y="447"/>
                </a:moveTo>
                <a:lnTo>
                  <a:pt x="2642" y="460"/>
                </a:lnTo>
                <a:lnTo>
                  <a:pt x="2645" y="460"/>
                </a:lnTo>
                <a:lnTo>
                  <a:pt x="2645" y="447"/>
                </a:lnTo>
                <a:lnTo>
                  <a:pt x="2642" y="447"/>
                </a:lnTo>
                <a:close/>
                <a:moveTo>
                  <a:pt x="4805" y="443"/>
                </a:moveTo>
                <a:lnTo>
                  <a:pt x="4805" y="463"/>
                </a:lnTo>
                <a:lnTo>
                  <a:pt x="4811" y="463"/>
                </a:lnTo>
                <a:lnTo>
                  <a:pt x="4811" y="443"/>
                </a:lnTo>
                <a:lnTo>
                  <a:pt x="4805" y="443"/>
                </a:lnTo>
                <a:close/>
                <a:moveTo>
                  <a:pt x="1085" y="443"/>
                </a:moveTo>
                <a:lnTo>
                  <a:pt x="1085" y="463"/>
                </a:lnTo>
                <a:lnTo>
                  <a:pt x="1091" y="463"/>
                </a:lnTo>
                <a:lnTo>
                  <a:pt x="1091" y="443"/>
                </a:lnTo>
                <a:lnTo>
                  <a:pt x="1085" y="443"/>
                </a:lnTo>
                <a:close/>
                <a:moveTo>
                  <a:pt x="38" y="440"/>
                </a:moveTo>
                <a:lnTo>
                  <a:pt x="38" y="463"/>
                </a:lnTo>
                <a:lnTo>
                  <a:pt x="42" y="463"/>
                </a:lnTo>
                <a:lnTo>
                  <a:pt x="42" y="440"/>
                </a:lnTo>
                <a:lnTo>
                  <a:pt x="38" y="440"/>
                </a:lnTo>
                <a:close/>
                <a:moveTo>
                  <a:pt x="5774" y="434"/>
                </a:moveTo>
                <a:lnTo>
                  <a:pt x="5774" y="460"/>
                </a:lnTo>
                <a:lnTo>
                  <a:pt x="5778" y="460"/>
                </a:lnTo>
                <a:lnTo>
                  <a:pt x="5778" y="434"/>
                </a:lnTo>
                <a:lnTo>
                  <a:pt x="5774" y="434"/>
                </a:lnTo>
                <a:close/>
                <a:moveTo>
                  <a:pt x="2054" y="434"/>
                </a:moveTo>
                <a:lnTo>
                  <a:pt x="2054" y="460"/>
                </a:lnTo>
                <a:lnTo>
                  <a:pt x="2058" y="460"/>
                </a:lnTo>
                <a:lnTo>
                  <a:pt x="2058" y="434"/>
                </a:lnTo>
                <a:lnTo>
                  <a:pt x="2054" y="434"/>
                </a:lnTo>
                <a:close/>
                <a:moveTo>
                  <a:pt x="5362" y="431"/>
                </a:moveTo>
                <a:lnTo>
                  <a:pt x="5360" y="443"/>
                </a:lnTo>
                <a:lnTo>
                  <a:pt x="5360" y="452"/>
                </a:lnTo>
                <a:lnTo>
                  <a:pt x="5362" y="463"/>
                </a:lnTo>
                <a:lnTo>
                  <a:pt x="5365" y="463"/>
                </a:lnTo>
                <a:lnTo>
                  <a:pt x="5365" y="431"/>
                </a:lnTo>
                <a:lnTo>
                  <a:pt x="5362" y="431"/>
                </a:lnTo>
                <a:close/>
                <a:moveTo>
                  <a:pt x="1642" y="431"/>
                </a:moveTo>
                <a:lnTo>
                  <a:pt x="1640" y="443"/>
                </a:lnTo>
                <a:lnTo>
                  <a:pt x="1640" y="452"/>
                </a:lnTo>
                <a:lnTo>
                  <a:pt x="1642" y="463"/>
                </a:lnTo>
                <a:lnTo>
                  <a:pt x="1645" y="463"/>
                </a:lnTo>
                <a:lnTo>
                  <a:pt x="1645" y="431"/>
                </a:lnTo>
                <a:lnTo>
                  <a:pt x="1642" y="431"/>
                </a:lnTo>
                <a:close/>
                <a:moveTo>
                  <a:pt x="2551" y="427"/>
                </a:moveTo>
                <a:lnTo>
                  <a:pt x="2551" y="443"/>
                </a:lnTo>
                <a:lnTo>
                  <a:pt x="2554" y="443"/>
                </a:lnTo>
                <a:lnTo>
                  <a:pt x="2554" y="427"/>
                </a:lnTo>
                <a:lnTo>
                  <a:pt x="2551" y="427"/>
                </a:lnTo>
                <a:close/>
                <a:moveTo>
                  <a:pt x="4274" y="423"/>
                </a:moveTo>
                <a:lnTo>
                  <a:pt x="4274" y="443"/>
                </a:lnTo>
                <a:lnTo>
                  <a:pt x="4278" y="443"/>
                </a:lnTo>
                <a:lnTo>
                  <a:pt x="4278" y="423"/>
                </a:lnTo>
                <a:lnTo>
                  <a:pt x="4274" y="423"/>
                </a:lnTo>
                <a:close/>
                <a:moveTo>
                  <a:pt x="554" y="423"/>
                </a:moveTo>
                <a:lnTo>
                  <a:pt x="554" y="443"/>
                </a:lnTo>
                <a:lnTo>
                  <a:pt x="558" y="443"/>
                </a:lnTo>
                <a:lnTo>
                  <a:pt x="558" y="423"/>
                </a:lnTo>
                <a:lnTo>
                  <a:pt x="554" y="423"/>
                </a:lnTo>
                <a:close/>
                <a:moveTo>
                  <a:pt x="5365" y="416"/>
                </a:moveTo>
                <a:lnTo>
                  <a:pt x="5365" y="427"/>
                </a:lnTo>
                <a:lnTo>
                  <a:pt x="5371" y="427"/>
                </a:lnTo>
                <a:lnTo>
                  <a:pt x="5371" y="416"/>
                </a:lnTo>
                <a:lnTo>
                  <a:pt x="5365" y="416"/>
                </a:lnTo>
                <a:close/>
                <a:moveTo>
                  <a:pt x="1645" y="416"/>
                </a:moveTo>
                <a:lnTo>
                  <a:pt x="1645" y="427"/>
                </a:lnTo>
                <a:lnTo>
                  <a:pt x="1651" y="427"/>
                </a:lnTo>
                <a:lnTo>
                  <a:pt x="1651" y="416"/>
                </a:lnTo>
                <a:lnTo>
                  <a:pt x="1645" y="416"/>
                </a:lnTo>
                <a:close/>
                <a:moveTo>
                  <a:pt x="4478" y="407"/>
                </a:moveTo>
                <a:lnTo>
                  <a:pt x="4478" y="420"/>
                </a:lnTo>
                <a:lnTo>
                  <a:pt x="4482" y="420"/>
                </a:lnTo>
                <a:lnTo>
                  <a:pt x="4482" y="407"/>
                </a:lnTo>
                <a:lnTo>
                  <a:pt x="4478" y="407"/>
                </a:lnTo>
                <a:close/>
                <a:moveTo>
                  <a:pt x="758" y="407"/>
                </a:moveTo>
                <a:lnTo>
                  <a:pt x="758" y="420"/>
                </a:lnTo>
                <a:lnTo>
                  <a:pt x="762" y="420"/>
                </a:lnTo>
                <a:lnTo>
                  <a:pt x="762" y="407"/>
                </a:lnTo>
                <a:lnTo>
                  <a:pt x="758" y="407"/>
                </a:lnTo>
                <a:close/>
                <a:moveTo>
                  <a:pt x="5365" y="380"/>
                </a:moveTo>
                <a:lnTo>
                  <a:pt x="5365" y="407"/>
                </a:lnTo>
                <a:lnTo>
                  <a:pt x="5371" y="407"/>
                </a:lnTo>
                <a:lnTo>
                  <a:pt x="5371" y="380"/>
                </a:lnTo>
                <a:lnTo>
                  <a:pt x="5365" y="380"/>
                </a:lnTo>
                <a:close/>
                <a:moveTo>
                  <a:pt x="1645" y="380"/>
                </a:moveTo>
                <a:lnTo>
                  <a:pt x="1645" y="407"/>
                </a:lnTo>
                <a:lnTo>
                  <a:pt x="1651" y="407"/>
                </a:lnTo>
                <a:lnTo>
                  <a:pt x="1651" y="380"/>
                </a:lnTo>
                <a:lnTo>
                  <a:pt x="1645" y="380"/>
                </a:lnTo>
                <a:close/>
                <a:moveTo>
                  <a:pt x="5505" y="371"/>
                </a:moveTo>
                <a:lnTo>
                  <a:pt x="5505" y="385"/>
                </a:lnTo>
                <a:lnTo>
                  <a:pt x="5503" y="400"/>
                </a:lnTo>
                <a:lnTo>
                  <a:pt x="5505" y="412"/>
                </a:lnTo>
                <a:lnTo>
                  <a:pt x="5511" y="423"/>
                </a:lnTo>
                <a:lnTo>
                  <a:pt x="5511" y="411"/>
                </a:lnTo>
                <a:lnTo>
                  <a:pt x="5511" y="394"/>
                </a:lnTo>
                <a:lnTo>
                  <a:pt x="5511" y="381"/>
                </a:lnTo>
                <a:lnTo>
                  <a:pt x="5505" y="371"/>
                </a:lnTo>
                <a:close/>
                <a:moveTo>
                  <a:pt x="1785" y="371"/>
                </a:moveTo>
                <a:lnTo>
                  <a:pt x="1785" y="385"/>
                </a:lnTo>
                <a:lnTo>
                  <a:pt x="1783" y="400"/>
                </a:lnTo>
                <a:lnTo>
                  <a:pt x="1785" y="412"/>
                </a:lnTo>
                <a:lnTo>
                  <a:pt x="1791" y="423"/>
                </a:lnTo>
                <a:lnTo>
                  <a:pt x="1791" y="411"/>
                </a:lnTo>
                <a:lnTo>
                  <a:pt x="1791" y="394"/>
                </a:lnTo>
                <a:lnTo>
                  <a:pt x="1791" y="381"/>
                </a:lnTo>
                <a:lnTo>
                  <a:pt x="1785" y="371"/>
                </a:lnTo>
                <a:close/>
                <a:moveTo>
                  <a:pt x="2351" y="367"/>
                </a:moveTo>
                <a:lnTo>
                  <a:pt x="2349" y="380"/>
                </a:lnTo>
                <a:lnTo>
                  <a:pt x="2349" y="396"/>
                </a:lnTo>
                <a:lnTo>
                  <a:pt x="2351" y="409"/>
                </a:lnTo>
                <a:lnTo>
                  <a:pt x="2354" y="420"/>
                </a:lnTo>
                <a:lnTo>
                  <a:pt x="2354" y="405"/>
                </a:lnTo>
                <a:lnTo>
                  <a:pt x="2354" y="391"/>
                </a:lnTo>
                <a:lnTo>
                  <a:pt x="2354" y="376"/>
                </a:lnTo>
                <a:lnTo>
                  <a:pt x="2351" y="367"/>
                </a:lnTo>
                <a:close/>
                <a:moveTo>
                  <a:pt x="2305" y="363"/>
                </a:moveTo>
                <a:lnTo>
                  <a:pt x="2305" y="374"/>
                </a:lnTo>
                <a:lnTo>
                  <a:pt x="2311" y="374"/>
                </a:lnTo>
                <a:lnTo>
                  <a:pt x="2311" y="363"/>
                </a:lnTo>
                <a:lnTo>
                  <a:pt x="2305" y="363"/>
                </a:lnTo>
                <a:close/>
                <a:moveTo>
                  <a:pt x="5511" y="360"/>
                </a:moveTo>
                <a:lnTo>
                  <a:pt x="5511" y="367"/>
                </a:lnTo>
                <a:lnTo>
                  <a:pt x="5514" y="367"/>
                </a:lnTo>
                <a:lnTo>
                  <a:pt x="5514" y="360"/>
                </a:lnTo>
                <a:lnTo>
                  <a:pt x="5511" y="360"/>
                </a:lnTo>
                <a:close/>
                <a:moveTo>
                  <a:pt x="5218" y="360"/>
                </a:moveTo>
                <a:lnTo>
                  <a:pt x="5218" y="387"/>
                </a:lnTo>
                <a:lnTo>
                  <a:pt x="5222" y="387"/>
                </a:lnTo>
                <a:lnTo>
                  <a:pt x="5222" y="360"/>
                </a:lnTo>
                <a:lnTo>
                  <a:pt x="5218" y="360"/>
                </a:lnTo>
                <a:close/>
                <a:moveTo>
                  <a:pt x="4374" y="360"/>
                </a:moveTo>
                <a:lnTo>
                  <a:pt x="4374" y="383"/>
                </a:lnTo>
                <a:lnTo>
                  <a:pt x="4378" y="383"/>
                </a:lnTo>
                <a:lnTo>
                  <a:pt x="4378" y="360"/>
                </a:lnTo>
                <a:lnTo>
                  <a:pt x="4374" y="360"/>
                </a:lnTo>
                <a:close/>
                <a:moveTo>
                  <a:pt x="3485" y="360"/>
                </a:moveTo>
                <a:lnTo>
                  <a:pt x="3485" y="367"/>
                </a:lnTo>
                <a:lnTo>
                  <a:pt x="3491" y="367"/>
                </a:lnTo>
                <a:lnTo>
                  <a:pt x="3491" y="360"/>
                </a:lnTo>
                <a:lnTo>
                  <a:pt x="3485" y="360"/>
                </a:lnTo>
                <a:close/>
                <a:moveTo>
                  <a:pt x="1791" y="360"/>
                </a:moveTo>
                <a:lnTo>
                  <a:pt x="1791" y="367"/>
                </a:lnTo>
                <a:lnTo>
                  <a:pt x="1794" y="367"/>
                </a:lnTo>
                <a:lnTo>
                  <a:pt x="1794" y="360"/>
                </a:lnTo>
                <a:lnTo>
                  <a:pt x="1791" y="360"/>
                </a:lnTo>
                <a:close/>
                <a:moveTo>
                  <a:pt x="1498" y="360"/>
                </a:moveTo>
                <a:lnTo>
                  <a:pt x="1498" y="387"/>
                </a:lnTo>
                <a:lnTo>
                  <a:pt x="1502" y="387"/>
                </a:lnTo>
                <a:lnTo>
                  <a:pt x="1502" y="360"/>
                </a:lnTo>
                <a:lnTo>
                  <a:pt x="1498" y="360"/>
                </a:lnTo>
                <a:close/>
                <a:moveTo>
                  <a:pt x="654" y="360"/>
                </a:moveTo>
                <a:lnTo>
                  <a:pt x="654" y="383"/>
                </a:lnTo>
                <a:lnTo>
                  <a:pt x="658" y="383"/>
                </a:lnTo>
                <a:lnTo>
                  <a:pt x="658" y="360"/>
                </a:lnTo>
                <a:lnTo>
                  <a:pt x="654" y="360"/>
                </a:lnTo>
                <a:close/>
                <a:moveTo>
                  <a:pt x="5971" y="356"/>
                </a:moveTo>
                <a:lnTo>
                  <a:pt x="5971" y="380"/>
                </a:lnTo>
                <a:lnTo>
                  <a:pt x="5974" y="380"/>
                </a:lnTo>
                <a:lnTo>
                  <a:pt x="5974" y="356"/>
                </a:lnTo>
                <a:lnTo>
                  <a:pt x="5971" y="356"/>
                </a:lnTo>
                <a:close/>
                <a:moveTo>
                  <a:pt x="4898" y="356"/>
                </a:moveTo>
                <a:lnTo>
                  <a:pt x="4898" y="383"/>
                </a:lnTo>
                <a:lnTo>
                  <a:pt x="4902" y="383"/>
                </a:lnTo>
                <a:lnTo>
                  <a:pt x="4902" y="356"/>
                </a:lnTo>
                <a:lnTo>
                  <a:pt x="4898" y="356"/>
                </a:lnTo>
                <a:close/>
                <a:moveTo>
                  <a:pt x="4665" y="356"/>
                </a:moveTo>
                <a:lnTo>
                  <a:pt x="4665" y="374"/>
                </a:lnTo>
                <a:lnTo>
                  <a:pt x="4671" y="374"/>
                </a:lnTo>
                <a:lnTo>
                  <a:pt x="4671" y="356"/>
                </a:lnTo>
                <a:lnTo>
                  <a:pt x="4665" y="356"/>
                </a:lnTo>
                <a:close/>
                <a:moveTo>
                  <a:pt x="2251" y="356"/>
                </a:moveTo>
                <a:lnTo>
                  <a:pt x="2251" y="380"/>
                </a:lnTo>
                <a:lnTo>
                  <a:pt x="2254" y="380"/>
                </a:lnTo>
                <a:lnTo>
                  <a:pt x="2254" y="356"/>
                </a:lnTo>
                <a:lnTo>
                  <a:pt x="2251" y="356"/>
                </a:lnTo>
                <a:close/>
                <a:moveTo>
                  <a:pt x="1178" y="356"/>
                </a:moveTo>
                <a:lnTo>
                  <a:pt x="1178" y="383"/>
                </a:lnTo>
                <a:lnTo>
                  <a:pt x="1182" y="383"/>
                </a:lnTo>
                <a:lnTo>
                  <a:pt x="1182" y="356"/>
                </a:lnTo>
                <a:lnTo>
                  <a:pt x="1178" y="356"/>
                </a:lnTo>
                <a:close/>
                <a:moveTo>
                  <a:pt x="945" y="356"/>
                </a:moveTo>
                <a:lnTo>
                  <a:pt x="945" y="374"/>
                </a:lnTo>
                <a:lnTo>
                  <a:pt x="951" y="374"/>
                </a:lnTo>
                <a:lnTo>
                  <a:pt x="951" y="356"/>
                </a:lnTo>
                <a:lnTo>
                  <a:pt x="945" y="356"/>
                </a:lnTo>
                <a:close/>
                <a:moveTo>
                  <a:pt x="5771" y="347"/>
                </a:moveTo>
                <a:lnTo>
                  <a:pt x="5769" y="361"/>
                </a:lnTo>
                <a:lnTo>
                  <a:pt x="5769" y="381"/>
                </a:lnTo>
                <a:lnTo>
                  <a:pt x="5769" y="403"/>
                </a:lnTo>
                <a:lnTo>
                  <a:pt x="5771" y="421"/>
                </a:lnTo>
                <a:lnTo>
                  <a:pt x="5774" y="431"/>
                </a:lnTo>
                <a:lnTo>
                  <a:pt x="5774" y="416"/>
                </a:lnTo>
                <a:lnTo>
                  <a:pt x="5774" y="396"/>
                </a:lnTo>
                <a:lnTo>
                  <a:pt x="5774" y="376"/>
                </a:lnTo>
                <a:lnTo>
                  <a:pt x="5774" y="358"/>
                </a:lnTo>
                <a:lnTo>
                  <a:pt x="5771" y="347"/>
                </a:lnTo>
                <a:close/>
                <a:moveTo>
                  <a:pt x="4778" y="347"/>
                </a:moveTo>
                <a:lnTo>
                  <a:pt x="4782" y="354"/>
                </a:lnTo>
                <a:lnTo>
                  <a:pt x="4783" y="361"/>
                </a:lnTo>
                <a:lnTo>
                  <a:pt x="4787" y="369"/>
                </a:lnTo>
                <a:lnTo>
                  <a:pt x="4791" y="374"/>
                </a:lnTo>
                <a:lnTo>
                  <a:pt x="4791" y="391"/>
                </a:lnTo>
                <a:lnTo>
                  <a:pt x="4794" y="391"/>
                </a:lnTo>
                <a:lnTo>
                  <a:pt x="4796" y="403"/>
                </a:lnTo>
                <a:lnTo>
                  <a:pt x="4798" y="414"/>
                </a:lnTo>
                <a:lnTo>
                  <a:pt x="4802" y="423"/>
                </a:lnTo>
                <a:lnTo>
                  <a:pt x="4803" y="420"/>
                </a:lnTo>
                <a:lnTo>
                  <a:pt x="4807" y="416"/>
                </a:lnTo>
                <a:lnTo>
                  <a:pt x="4807" y="414"/>
                </a:lnTo>
                <a:lnTo>
                  <a:pt x="4809" y="409"/>
                </a:lnTo>
                <a:lnTo>
                  <a:pt x="4811" y="403"/>
                </a:lnTo>
                <a:lnTo>
                  <a:pt x="4805" y="403"/>
                </a:lnTo>
                <a:lnTo>
                  <a:pt x="4802" y="383"/>
                </a:lnTo>
                <a:lnTo>
                  <a:pt x="4798" y="383"/>
                </a:lnTo>
                <a:lnTo>
                  <a:pt x="4798" y="367"/>
                </a:lnTo>
                <a:lnTo>
                  <a:pt x="4791" y="363"/>
                </a:lnTo>
                <a:lnTo>
                  <a:pt x="4791" y="356"/>
                </a:lnTo>
                <a:lnTo>
                  <a:pt x="4778" y="347"/>
                </a:lnTo>
                <a:close/>
                <a:moveTo>
                  <a:pt x="2051" y="347"/>
                </a:moveTo>
                <a:lnTo>
                  <a:pt x="2049" y="361"/>
                </a:lnTo>
                <a:lnTo>
                  <a:pt x="2049" y="381"/>
                </a:lnTo>
                <a:lnTo>
                  <a:pt x="2049" y="403"/>
                </a:lnTo>
                <a:lnTo>
                  <a:pt x="2051" y="421"/>
                </a:lnTo>
                <a:lnTo>
                  <a:pt x="2054" y="431"/>
                </a:lnTo>
                <a:lnTo>
                  <a:pt x="2054" y="416"/>
                </a:lnTo>
                <a:lnTo>
                  <a:pt x="2054" y="396"/>
                </a:lnTo>
                <a:lnTo>
                  <a:pt x="2054" y="376"/>
                </a:lnTo>
                <a:lnTo>
                  <a:pt x="2054" y="358"/>
                </a:lnTo>
                <a:lnTo>
                  <a:pt x="2051" y="347"/>
                </a:lnTo>
                <a:close/>
                <a:moveTo>
                  <a:pt x="1058" y="347"/>
                </a:moveTo>
                <a:lnTo>
                  <a:pt x="1062" y="354"/>
                </a:lnTo>
                <a:lnTo>
                  <a:pt x="1063" y="361"/>
                </a:lnTo>
                <a:lnTo>
                  <a:pt x="1067" y="369"/>
                </a:lnTo>
                <a:lnTo>
                  <a:pt x="1071" y="374"/>
                </a:lnTo>
                <a:lnTo>
                  <a:pt x="1071" y="391"/>
                </a:lnTo>
                <a:lnTo>
                  <a:pt x="1074" y="391"/>
                </a:lnTo>
                <a:lnTo>
                  <a:pt x="1076" y="403"/>
                </a:lnTo>
                <a:lnTo>
                  <a:pt x="1078" y="414"/>
                </a:lnTo>
                <a:lnTo>
                  <a:pt x="1082" y="423"/>
                </a:lnTo>
                <a:lnTo>
                  <a:pt x="1085" y="420"/>
                </a:lnTo>
                <a:lnTo>
                  <a:pt x="1087" y="416"/>
                </a:lnTo>
                <a:lnTo>
                  <a:pt x="1087" y="414"/>
                </a:lnTo>
                <a:lnTo>
                  <a:pt x="1089" y="409"/>
                </a:lnTo>
                <a:lnTo>
                  <a:pt x="1091" y="403"/>
                </a:lnTo>
                <a:lnTo>
                  <a:pt x="1085" y="403"/>
                </a:lnTo>
                <a:lnTo>
                  <a:pt x="1082" y="383"/>
                </a:lnTo>
                <a:lnTo>
                  <a:pt x="1078" y="383"/>
                </a:lnTo>
                <a:lnTo>
                  <a:pt x="1078" y="367"/>
                </a:lnTo>
                <a:lnTo>
                  <a:pt x="1071" y="363"/>
                </a:lnTo>
                <a:lnTo>
                  <a:pt x="1071" y="356"/>
                </a:lnTo>
                <a:lnTo>
                  <a:pt x="1058" y="347"/>
                </a:lnTo>
                <a:close/>
                <a:moveTo>
                  <a:pt x="5002" y="343"/>
                </a:moveTo>
                <a:lnTo>
                  <a:pt x="4998" y="356"/>
                </a:lnTo>
                <a:lnTo>
                  <a:pt x="4994" y="356"/>
                </a:lnTo>
                <a:lnTo>
                  <a:pt x="4998" y="411"/>
                </a:lnTo>
                <a:lnTo>
                  <a:pt x="5002" y="411"/>
                </a:lnTo>
                <a:lnTo>
                  <a:pt x="5002" y="440"/>
                </a:lnTo>
                <a:lnTo>
                  <a:pt x="5005" y="440"/>
                </a:lnTo>
                <a:lnTo>
                  <a:pt x="5007" y="425"/>
                </a:lnTo>
                <a:lnTo>
                  <a:pt x="5007" y="407"/>
                </a:lnTo>
                <a:lnTo>
                  <a:pt x="5007" y="387"/>
                </a:lnTo>
                <a:lnTo>
                  <a:pt x="5007" y="367"/>
                </a:lnTo>
                <a:lnTo>
                  <a:pt x="5005" y="352"/>
                </a:lnTo>
                <a:lnTo>
                  <a:pt x="5002" y="343"/>
                </a:lnTo>
                <a:close/>
                <a:moveTo>
                  <a:pt x="4958" y="343"/>
                </a:moveTo>
                <a:lnTo>
                  <a:pt x="4958" y="351"/>
                </a:lnTo>
                <a:lnTo>
                  <a:pt x="4951" y="356"/>
                </a:lnTo>
                <a:lnTo>
                  <a:pt x="4954" y="400"/>
                </a:lnTo>
                <a:lnTo>
                  <a:pt x="4958" y="400"/>
                </a:lnTo>
                <a:lnTo>
                  <a:pt x="4960" y="411"/>
                </a:lnTo>
                <a:lnTo>
                  <a:pt x="4958" y="421"/>
                </a:lnTo>
                <a:lnTo>
                  <a:pt x="4958" y="431"/>
                </a:lnTo>
                <a:lnTo>
                  <a:pt x="4962" y="440"/>
                </a:lnTo>
                <a:lnTo>
                  <a:pt x="4962" y="425"/>
                </a:lnTo>
                <a:lnTo>
                  <a:pt x="4963" y="407"/>
                </a:lnTo>
                <a:lnTo>
                  <a:pt x="4963" y="387"/>
                </a:lnTo>
                <a:lnTo>
                  <a:pt x="4963" y="367"/>
                </a:lnTo>
                <a:lnTo>
                  <a:pt x="4962" y="352"/>
                </a:lnTo>
                <a:lnTo>
                  <a:pt x="4958" y="343"/>
                </a:lnTo>
                <a:close/>
                <a:moveTo>
                  <a:pt x="3162" y="343"/>
                </a:moveTo>
                <a:lnTo>
                  <a:pt x="3154" y="380"/>
                </a:lnTo>
                <a:lnTo>
                  <a:pt x="3151" y="380"/>
                </a:lnTo>
                <a:lnTo>
                  <a:pt x="3151" y="391"/>
                </a:lnTo>
                <a:lnTo>
                  <a:pt x="3145" y="391"/>
                </a:lnTo>
                <a:lnTo>
                  <a:pt x="3145" y="396"/>
                </a:lnTo>
                <a:lnTo>
                  <a:pt x="3151" y="396"/>
                </a:lnTo>
                <a:lnTo>
                  <a:pt x="3151" y="420"/>
                </a:lnTo>
                <a:lnTo>
                  <a:pt x="3154" y="420"/>
                </a:lnTo>
                <a:lnTo>
                  <a:pt x="3154" y="463"/>
                </a:lnTo>
                <a:lnTo>
                  <a:pt x="3158" y="463"/>
                </a:lnTo>
                <a:lnTo>
                  <a:pt x="3158" y="460"/>
                </a:lnTo>
                <a:lnTo>
                  <a:pt x="3162" y="449"/>
                </a:lnTo>
                <a:lnTo>
                  <a:pt x="3163" y="436"/>
                </a:lnTo>
                <a:lnTo>
                  <a:pt x="3162" y="418"/>
                </a:lnTo>
                <a:lnTo>
                  <a:pt x="3162" y="401"/>
                </a:lnTo>
                <a:lnTo>
                  <a:pt x="3160" y="385"/>
                </a:lnTo>
                <a:lnTo>
                  <a:pt x="3162" y="371"/>
                </a:lnTo>
                <a:lnTo>
                  <a:pt x="3165" y="371"/>
                </a:lnTo>
                <a:lnTo>
                  <a:pt x="3165" y="343"/>
                </a:lnTo>
                <a:lnTo>
                  <a:pt x="3162" y="343"/>
                </a:lnTo>
                <a:close/>
                <a:moveTo>
                  <a:pt x="1282" y="343"/>
                </a:moveTo>
                <a:lnTo>
                  <a:pt x="1278" y="356"/>
                </a:lnTo>
                <a:lnTo>
                  <a:pt x="1274" y="356"/>
                </a:lnTo>
                <a:lnTo>
                  <a:pt x="1278" y="411"/>
                </a:lnTo>
                <a:lnTo>
                  <a:pt x="1282" y="411"/>
                </a:lnTo>
                <a:lnTo>
                  <a:pt x="1282" y="440"/>
                </a:lnTo>
                <a:lnTo>
                  <a:pt x="1285" y="440"/>
                </a:lnTo>
                <a:lnTo>
                  <a:pt x="1287" y="425"/>
                </a:lnTo>
                <a:lnTo>
                  <a:pt x="1287" y="407"/>
                </a:lnTo>
                <a:lnTo>
                  <a:pt x="1287" y="387"/>
                </a:lnTo>
                <a:lnTo>
                  <a:pt x="1287" y="367"/>
                </a:lnTo>
                <a:lnTo>
                  <a:pt x="1285" y="352"/>
                </a:lnTo>
                <a:lnTo>
                  <a:pt x="1282" y="343"/>
                </a:lnTo>
                <a:close/>
                <a:moveTo>
                  <a:pt x="1238" y="343"/>
                </a:moveTo>
                <a:lnTo>
                  <a:pt x="1238" y="351"/>
                </a:lnTo>
                <a:lnTo>
                  <a:pt x="1231" y="356"/>
                </a:lnTo>
                <a:lnTo>
                  <a:pt x="1234" y="400"/>
                </a:lnTo>
                <a:lnTo>
                  <a:pt x="1238" y="400"/>
                </a:lnTo>
                <a:lnTo>
                  <a:pt x="1240" y="411"/>
                </a:lnTo>
                <a:lnTo>
                  <a:pt x="1238" y="421"/>
                </a:lnTo>
                <a:lnTo>
                  <a:pt x="1238" y="431"/>
                </a:lnTo>
                <a:lnTo>
                  <a:pt x="1242" y="440"/>
                </a:lnTo>
                <a:lnTo>
                  <a:pt x="1242" y="425"/>
                </a:lnTo>
                <a:lnTo>
                  <a:pt x="1243" y="407"/>
                </a:lnTo>
                <a:lnTo>
                  <a:pt x="1243" y="387"/>
                </a:lnTo>
                <a:lnTo>
                  <a:pt x="1243" y="367"/>
                </a:lnTo>
                <a:lnTo>
                  <a:pt x="1242" y="352"/>
                </a:lnTo>
                <a:lnTo>
                  <a:pt x="1238" y="343"/>
                </a:lnTo>
                <a:close/>
                <a:moveTo>
                  <a:pt x="3911" y="340"/>
                </a:moveTo>
                <a:lnTo>
                  <a:pt x="3909" y="351"/>
                </a:lnTo>
                <a:lnTo>
                  <a:pt x="3909" y="363"/>
                </a:lnTo>
                <a:lnTo>
                  <a:pt x="3911" y="374"/>
                </a:lnTo>
                <a:lnTo>
                  <a:pt x="3914" y="383"/>
                </a:lnTo>
                <a:lnTo>
                  <a:pt x="3914" y="367"/>
                </a:lnTo>
                <a:lnTo>
                  <a:pt x="3914" y="352"/>
                </a:lnTo>
                <a:lnTo>
                  <a:pt x="3918" y="340"/>
                </a:lnTo>
                <a:lnTo>
                  <a:pt x="3911" y="340"/>
                </a:lnTo>
                <a:close/>
                <a:moveTo>
                  <a:pt x="3671" y="340"/>
                </a:moveTo>
                <a:lnTo>
                  <a:pt x="3671" y="343"/>
                </a:lnTo>
                <a:lnTo>
                  <a:pt x="3673" y="351"/>
                </a:lnTo>
                <a:lnTo>
                  <a:pt x="3673" y="361"/>
                </a:lnTo>
                <a:lnTo>
                  <a:pt x="3673" y="372"/>
                </a:lnTo>
                <a:lnTo>
                  <a:pt x="3674" y="383"/>
                </a:lnTo>
                <a:lnTo>
                  <a:pt x="3678" y="383"/>
                </a:lnTo>
                <a:lnTo>
                  <a:pt x="3678" y="451"/>
                </a:lnTo>
                <a:lnTo>
                  <a:pt x="3682" y="451"/>
                </a:lnTo>
                <a:lnTo>
                  <a:pt x="3678" y="463"/>
                </a:lnTo>
                <a:lnTo>
                  <a:pt x="3685" y="463"/>
                </a:lnTo>
                <a:lnTo>
                  <a:pt x="3694" y="340"/>
                </a:lnTo>
                <a:lnTo>
                  <a:pt x="3671" y="340"/>
                </a:lnTo>
                <a:close/>
                <a:moveTo>
                  <a:pt x="2638" y="340"/>
                </a:moveTo>
                <a:lnTo>
                  <a:pt x="2642" y="380"/>
                </a:lnTo>
                <a:lnTo>
                  <a:pt x="2645" y="380"/>
                </a:lnTo>
                <a:lnTo>
                  <a:pt x="2645" y="360"/>
                </a:lnTo>
                <a:lnTo>
                  <a:pt x="2642" y="360"/>
                </a:lnTo>
                <a:lnTo>
                  <a:pt x="2643" y="354"/>
                </a:lnTo>
                <a:lnTo>
                  <a:pt x="2645" y="351"/>
                </a:lnTo>
                <a:lnTo>
                  <a:pt x="2645" y="349"/>
                </a:lnTo>
                <a:lnTo>
                  <a:pt x="2643" y="345"/>
                </a:lnTo>
                <a:lnTo>
                  <a:pt x="2642" y="343"/>
                </a:lnTo>
                <a:lnTo>
                  <a:pt x="2638" y="340"/>
                </a:lnTo>
                <a:close/>
                <a:moveTo>
                  <a:pt x="2311" y="340"/>
                </a:moveTo>
                <a:lnTo>
                  <a:pt x="2311" y="356"/>
                </a:lnTo>
                <a:lnTo>
                  <a:pt x="2314" y="356"/>
                </a:lnTo>
                <a:lnTo>
                  <a:pt x="2314" y="340"/>
                </a:lnTo>
                <a:lnTo>
                  <a:pt x="2311" y="340"/>
                </a:lnTo>
                <a:close/>
                <a:moveTo>
                  <a:pt x="191" y="340"/>
                </a:moveTo>
                <a:lnTo>
                  <a:pt x="189" y="351"/>
                </a:lnTo>
                <a:lnTo>
                  <a:pt x="189" y="363"/>
                </a:lnTo>
                <a:lnTo>
                  <a:pt x="191" y="374"/>
                </a:lnTo>
                <a:lnTo>
                  <a:pt x="194" y="383"/>
                </a:lnTo>
                <a:lnTo>
                  <a:pt x="194" y="367"/>
                </a:lnTo>
                <a:lnTo>
                  <a:pt x="194" y="352"/>
                </a:lnTo>
                <a:lnTo>
                  <a:pt x="198" y="340"/>
                </a:lnTo>
                <a:lnTo>
                  <a:pt x="191" y="340"/>
                </a:lnTo>
                <a:close/>
                <a:moveTo>
                  <a:pt x="62" y="331"/>
                </a:moveTo>
                <a:lnTo>
                  <a:pt x="62" y="356"/>
                </a:lnTo>
                <a:lnTo>
                  <a:pt x="65" y="356"/>
                </a:lnTo>
                <a:lnTo>
                  <a:pt x="65" y="331"/>
                </a:lnTo>
                <a:lnTo>
                  <a:pt x="62" y="331"/>
                </a:lnTo>
                <a:close/>
                <a:moveTo>
                  <a:pt x="4594" y="327"/>
                </a:moveTo>
                <a:lnTo>
                  <a:pt x="4594" y="351"/>
                </a:lnTo>
                <a:lnTo>
                  <a:pt x="4598" y="351"/>
                </a:lnTo>
                <a:lnTo>
                  <a:pt x="4598" y="327"/>
                </a:lnTo>
                <a:lnTo>
                  <a:pt x="4594" y="327"/>
                </a:lnTo>
                <a:close/>
                <a:moveTo>
                  <a:pt x="4551" y="327"/>
                </a:moveTo>
                <a:lnTo>
                  <a:pt x="4551" y="338"/>
                </a:lnTo>
                <a:lnTo>
                  <a:pt x="4554" y="351"/>
                </a:lnTo>
                <a:lnTo>
                  <a:pt x="4558" y="360"/>
                </a:lnTo>
                <a:lnTo>
                  <a:pt x="4558" y="345"/>
                </a:lnTo>
                <a:lnTo>
                  <a:pt x="4556" y="334"/>
                </a:lnTo>
                <a:lnTo>
                  <a:pt x="4551" y="327"/>
                </a:lnTo>
                <a:close/>
                <a:moveTo>
                  <a:pt x="3251" y="327"/>
                </a:moveTo>
                <a:lnTo>
                  <a:pt x="3249" y="340"/>
                </a:lnTo>
                <a:lnTo>
                  <a:pt x="3249" y="356"/>
                </a:lnTo>
                <a:lnTo>
                  <a:pt x="3251" y="369"/>
                </a:lnTo>
                <a:lnTo>
                  <a:pt x="3254" y="380"/>
                </a:lnTo>
                <a:lnTo>
                  <a:pt x="3254" y="365"/>
                </a:lnTo>
                <a:lnTo>
                  <a:pt x="3254" y="351"/>
                </a:lnTo>
                <a:lnTo>
                  <a:pt x="3254" y="336"/>
                </a:lnTo>
                <a:lnTo>
                  <a:pt x="3251" y="327"/>
                </a:lnTo>
                <a:close/>
                <a:moveTo>
                  <a:pt x="874" y="327"/>
                </a:moveTo>
                <a:lnTo>
                  <a:pt x="874" y="351"/>
                </a:lnTo>
                <a:lnTo>
                  <a:pt x="878" y="351"/>
                </a:lnTo>
                <a:lnTo>
                  <a:pt x="878" y="327"/>
                </a:lnTo>
                <a:lnTo>
                  <a:pt x="874" y="327"/>
                </a:lnTo>
                <a:close/>
                <a:moveTo>
                  <a:pt x="831" y="327"/>
                </a:moveTo>
                <a:lnTo>
                  <a:pt x="831" y="338"/>
                </a:lnTo>
                <a:lnTo>
                  <a:pt x="834" y="351"/>
                </a:lnTo>
                <a:lnTo>
                  <a:pt x="838" y="360"/>
                </a:lnTo>
                <a:lnTo>
                  <a:pt x="838" y="345"/>
                </a:lnTo>
                <a:lnTo>
                  <a:pt x="836" y="334"/>
                </a:lnTo>
                <a:lnTo>
                  <a:pt x="831" y="327"/>
                </a:lnTo>
                <a:close/>
                <a:moveTo>
                  <a:pt x="5445" y="314"/>
                </a:moveTo>
                <a:lnTo>
                  <a:pt x="5445" y="327"/>
                </a:lnTo>
                <a:lnTo>
                  <a:pt x="5445" y="345"/>
                </a:lnTo>
                <a:lnTo>
                  <a:pt x="5445" y="363"/>
                </a:lnTo>
                <a:lnTo>
                  <a:pt x="5445" y="380"/>
                </a:lnTo>
                <a:lnTo>
                  <a:pt x="5447" y="394"/>
                </a:lnTo>
                <a:lnTo>
                  <a:pt x="5451" y="403"/>
                </a:lnTo>
                <a:lnTo>
                  <a:pt x="5451" y="391"/>
                </a:lnTo>
                <a:lnTo>
                  <a:pt x="5451" y="374"/>
                </a:lnTo>
                <a:lnTo>
                  <a:pt x="5451" y="356"/>
                </a:lnTo>
                <a:lnTo>
                  <a:pt x="5451" y="338"/>
                </a:lnTo>
                <a:lnTo>
                  <a:pt x="5449" y="323"/>
                </a:lnTo>
                <a:lnTo>
                  <a:pt x="5445" y="314"/>
                </a:lnTo>
                <a:close/>
                <a:moveTo>
                  <a:pt x="3914" y="314"/>
                </a:moveTo>
                <a:lnTo>
                  <a:pt x="3914" y="334"/>
                </a:lnTo>
                <a:lnTo>
                  <a:pt x="3918" y="334"/>
                </a:lnTo>
                <a:lnTo>
                  <a:pt x="3918" y="314"/>
                </a:lnTo>
                <a:lnTo>
                  <a:pt x="3914" y="314"/>
                </a:lnTo>
                <a:close/>
                <a:moveTo>
                  <a:pt x="1725" y="314"/>
                </a:moveTo>
                <a:lnTo>
                  <a:pt x="1725" y="327"/>
                </a:lnTo>
                <a:lnTo>
                  <a:pt x="1725" y="345"/>
                </a:lnTo>
                <a:lnTo>
                  <a:pt x="1725" y="363"/>
                </a:lnTo>
                <a:lnTo>
                  <a:pt x="1725" y="380"/>
                </a:lnTo>
                <a:lnTo>
                  <a:pt x="1727" y="394"/>
                </a:lnTo>
                <a:lnTo>
                  <a:pt x="1731" y="403"/>
                </a:lnTo>
                <a:lnTo>
                  <a:pt x="1731" y="391"/>
                </a:lnTo>
                <a:lnTo>
                  <a:pt x="1731" y="374"/>
                </a:lnTo>
                <a:lnTo>
                  <a:pt x="1731" y="356"/>
                </a:lnTo>
                <a:lnTo>
                  <a:pt x="1731" y="338"/>
                </a:lnTo>
                <a:lnTo>
                  <a:pt x="1729" y="323"/>
                </a:lnTo>
                <a:lnTo>
                  <a:pt x="1725" y="314"/>
                </a:lnTo>
                <a:close/>
                <a:moveTo>
                  <a:pt x="194" y="314"/>
                </a:moveTo>
                <a:lnTo>
                  <a:pt x="194" y="334"/>
                </a:lnTo>
                <a:lnTo>
                  <a:pt x="198" y="334"/>
                </a:lnTo>
                <a:lnTo>
                  <a:pt x="198" y="314"/>
                </a:lnTo>
                <a:lnTo>
                  <a:pt x="194" y="314"/>
                </a:lnTo>
                <a:close/>
                <a:moveTo>
                  <a:pt x="4598" y="311"/>
                </a:moveTo>
                <a:lnTo>
                  <a:pt x="4598" y="323"/>
                </a:lnTo>
                <a:lnTo>
                  <a:pt x="4602" y="323"/>
                </a:lnTo>
                <a:lnTo>
                  <a:pt x="4602" y="311"/>
                </a:lnTo>
                <a:lnTo>
                  <a:pt x="4598" y="311"/>
                </a:lnTo>
                <a:close/>
                <a:moveTo>
                  <a:pt x="4142" y="311"/>
                </a:moveTo>
                <a:lnTo>
                  <a:pt x="4142" y="334"/>
                </a:lnTo>
                <a:lnTo>
                  <a:pt x="4145" y="334"/>
                </a:lnTo>
                <a:lnTo>
                  <a:pt x="4145" y="311"/>
                </a:lnTo>
                <a:lnTo>
                  <a:pt x="4142" y="311"/>
                </a:lnTo>
                <a:close/>
                <a:moveTo>
                  <a:pt x="878" y="311"/>
                </a:moveTo>
                <a:lnTo>
                  <a:pt x="878" y="323"/>
                </a:lnTo>
                <a:lnTo>
                  <a:pt x="882" y="323"/>
                </a:lnTo>
                <a:lnTo>
                  <a:pt x="882" y="311"/>
                </a:lnTo>
                <a:lnTo>
                  <a:pt x="878" y="311"/>
                </a:lnTo>
                <a:close/>
                <a:moveTo>
                  <a:pt x="422" y="311"/>
                </a:moveTo>
                <a:lnTo>
                  <a:pt x="422" y="334"/>
                </a:lnTo>
                <a:lnTo>
                  <a:pt x="425" y="334"/>
                </a:lnTo>
                <a:lnTo>
                  <a:pt x="425" y="311"/>
                </a:lnTo>
                <a:lnTo>
                  <a:pt x="422" y="311"/>
                </a:lnTo>
                <a:close/>
                <a:moveTo>
                  <a:pt x="4891" y="307"/>
                </a:moveTo>
                <a:lnTo>
                  <a:pt x="4891" y="314"/>
                </a:lnTo>
                <a:lnTo>
                  <a:pt x="4894" y="314"/>
                </a:lnTo>
                <a:lnTo>
                  <a:pt x="4894" y="307"/>
                </a:lnTo>
                <a:lnTo>
                  <a:pt x="4891" y="307"/>
                </a:lnTo>
                <a:close/>
                <a:moveTo>
                  <a:pt x="4374" y="307"/>
                </a:moveTo>
                <a:lnTo>
                  <a:pt x="4374" y="320"/>
                </a:lnTo>
                <a:lnTo>
                  <a:pt x="4373" y="332"/>
                </a:lnTo>
                <a:lnTo>
                  <a:pt x="4374" y="343"/>
                </a:lnTo>
                <a:lnTo>
                  <a:pt x="4378" y="351"/>
                </a:lnTo>
                <a:lnTo>
                  <a:pt x="4378" y="340"/>
                </a:lnTo>
                <a:lnTo>
                  <a:pt x="4378" y="327"/>
                </a:lnTo>
                <a:lnTo>
                  <a:pt x="4378" y="316"/>
                </a:lnTo>
                <a:lnTo>
                  <a:pt x="4374" y="307"/>
                </a:lnTo>
                <a:close/>
                <a:moveTo>
                  <a:pt x="3491" y="307"/>
                </a:moveTo>
                <a:lnTo>
                  <a:pt x="3489" y="320"/>
                </a:lnTo>
                <a:lnTo>
                  <a:pt x="3491" y="334"/>
                </a:lnTo>
                <a:lnTo>
                  <a:pt x="3494" y="343"/>
                </a:lnTo>
                <a:lnTo>
                  <a:pt x="3494" y="331"/>
                </a:lnTo>
                <a:lnTo>
                  <a:pt x="3494" y="316"/>
                </a:lnTo>
                <a:lnTo>
                  <a:pt x="3491" y="307"/>
                </a:lnTo>
                <a:close/>
                <a:moveTo>
                  <a:pt x="3334" y="307"/>
                </a:moveTo>
                <a:lnTo>
                  <a:pt x="3333" y="334"/>
                </a:lnTo>
                <a:lnTo>
                  <a:pt x="3331" y="363"/>
                </a:lnTo>
                <a:lnTo>
                  <a:pt x="3331" y="392"/>
                </a:lnTo>
                <a:lnTo>
                  <a:pt x="3334" y="420"/>
                </a:lnTo>
                <a:lnTo>
                  <a:pt x="3334" y="432"/>
                </a:lnTo>
                <a:lnTo>
                  <a:pt x="3334" y="445"/>
                </a:lnTo>
                <a:lnTo>
                  <a:pt x="3338" y="456"/>
                </a:lnTo>
                <a:lnTo>
                  <a:pt x="3338" y="431"/>
                </a:lnTo>
                <a:lnTo>
                  <a:pt x="3342" y="431"/>
                </a:lnTo>
                <a:lnTo>
                  <a:pt x="3342" y="427"/>
                </a:lnTo>
                <a:lnTo>
                  <a:pt x="3338" y="427"/>
                </a:lnTo>
                <a:lnTo>
                  <a:pt x="3342" y="411"/>
                </a:lnTo>
                <a:lnTo>
                  <a:pt x="3338" y="411"/>
                </a:lnTo>
                <a:lnTo>
                  <a:pt x="3338" y="343"/>
                </a:lnTo>
                <a:lnTo>
                  <a:pt x="3338" y="329"/>
                </a:lnTo>
                <a:lnTo>
                  <a:pt x="3338" y="316"/>
                </a:lnTo>
                <a:lnTo>
                  <a:pt x="3334" y="307"/>
                </a:lnTo>
                <a:close/>
                <a:moveTo>
                  <a:pt x="2454" y="307"/>
                </a:moveTo>
                <a:lnTo>
                  <a:pt x="2454" y="334"/>
                </a:lnTo>
                <a:lnTo>
                  <a:pt x="2458" y="334"/>
                </a:lnTo>
                <a:lnTo>
                  <a:pt x="2458" y="307"/>
                </a:lnTo>
                <a:lnTo>
                  <a:pt x="2454" y="307"/>
                </a:lnTo>
                <a:close/>
                <a:moveTo>
                  <a:pt x="1171" y="307"/>
                </a:moveTo>
                <a:lnTo>
                  <a:pt x="1171" y="314"/>
                </a:lnTo>
                <a:lnTo>
                  <a:pt x="1174" y="314"/>
                </a:lnTo>
                <a:lnTo>
                  <a:pt x="1174" y="307"/>
                </a:lnTo>
                <a:lnTo>
                  <a:pt x="1171" y="307"/>
                </a:lnTo>
                <a:close/>
                <a:moveTo>
                  <a:pt x="654" y="307"/>
                </a:moveTo>
                <a:lnTo>
                  <a:pt x="654" y="320"/>
                </a:lnTo>
                <a:lnTo>
                  <a:pt x="653" y="332"/>
                </a:lnTo>
                <a:lnTo>
                  <a:pt x="654" y="343"/>
                </a:lnTo>
                <a:lnTo>
                  <a:pt x="658" y="351"/>
                </a:lnTo>
                <a:lnTo>
                  <a:pt x="658" y="340"/>
                </a:lnTo>
                <a:lnTo>
                  <a:pt x="658" y="327"/>
                </a:lnTo>
                <a:lnTo>
                  <a:pt x="658" y="316"/>
                </a:lnTo>
                <a:lnTo>
                  <a:pt x="654" y="307"/>
                </a:lnTo>
                <a:close/>
                <a:moveTo>
                  <a:pt x="5245" y="303"/>
                </a:moveTo>
                <a:lnTo>
                  <a:pt x="5245" y="363"/>
                </a:lnTo>
                <a:lnTo>
                  <a:pt x="5251" y="363"/>
                </a:lnTo>
                <a:lnTo>
                  <a:pt x="5251" y="367"/>
                </a:lnTo>
                <a:lnTo>
                  <a:pt x="5245" y="367"/>
                </a:lnTo>
                <a:lnTo>
                  <a:pt x="5245" y="380"/>
                </a:lnTo>
                <a:lnTo>
                  <a:pt x="5247" y="394"/>
                </a:lnTo>
                <a:lnTo>
                  <a:pt x="5251" y="403"/>
                </a:lnTo>
                <a:lnTo>
                  <a:pt x="5251" y="416"/>
                </a:lnTo>
                <a:lnTo>
                  <a:pt x="5251" y="429"/>
                </a:lnTo>
                <a:lnTo>
                  <a:pt x="5254" y="440"/>
                </a:lnTo>
                <a:lnTo>
                  <a:pt x="5254" y="414"/>
                </a:lnTo>
                <a:lnTo>
                  <a:pt x="5254" y="387"/>
                </a:lnTo>
                <a:lnTo>
                  <a:pt x="5254" y="361"/>
                </a:lnTo>
                <a:lnTo>
                  <a:pt x="5251" y="340"/>
                </a:lnTo>
                <a:lnTo>
                  <a:pt x="5249" y="325"/>
                </a:lnTo>
                <a:lnTo>
                  <a:pt x="5249" y="312"/>
                </a:lnTo>
                <a:lnTo>
                  <a:pt x="5245" y="303"/>
                </a:lnTo>
                <a:close/>
                <a:moveTo>
                  <a:pt x="1525" y="303"/>
                </a:moveTo>
                <a:lnTo>
                  <a:pt x="1525" y="363"/>
                </a:lnTo>
                <a:lnTo>
                  <a:pt x="1531" y="363"/>
                </a:lnTo>
                <a:lnTo>
                  <a:pt x="1531" y="367"/>
                </a:lnTo>
                <a:lnTo>
                  <a:pt x="1525" y="367"/>
                </a:lnTo>
                <a:lnTo>
                  <a:pt x="1525" y="380"/>
                </a:lnTo>
                <a:lnTo>
                  <a:pt x="1527" y="394"/>
                </a:lnTo>
                <a:lnTo>
                  <a:pt x="1531" y="403"/>
                </a:lnTo>
                <a:lnTo>
                  <a:pt x="1531" y="416"/>
                </a:lnTo>
                <a:lnTo>
                  <a:pt x="1531" y="429"/>
                </a:lnTo>
                <a:lnTo>
                  <a:pt x="1534" y="440"/>
                </a:lnTo>
                <a:lnTo>
                  <a:pt x="1534" y="414"/>
                </a:lnTo>
                <a:lnTo>
                  <a:pt x="1534" y="387"/>
                </a:lnTo>
                <a:lnTo>
                  <a:pt x="1534" y="361"/>
                </a:lnTo>
                <a:lnTo>
                  <a:pt x="1531" y="340"/>
                </a:lnTo>
                <a:lnTo>
                  <a:pt x="1529" y="325"/>
                </a:lnTo>
                <a:lnTo>
                  <a:pt x="1529" y="312"/>
                </a:lnTo>
                <a:lnTo>
                  <a:pt x="1525" y="303"/>
                </a:lnTo>
                <a:close/>
                <a:moveTo>
                  <a:pt x="5791" y="300"/>
                </a:moveTo>
                <a:lnTo>
                  <a:pt x="5791" y="307"/>
                </a:lnTo>
                <a:lnTo>
                  <a:pt x="5794" y="307"/>
                </a:lnTo>
                <a:lnTo>
                  <a:pt x="5794" y="300"/>
                </a:lnTo>
                <a:lnTo>
                  <a:pt x="5791" y="300"/>
                </a:lnTo>
                <a:close/>
                <a:moveTo>
                  <a:pt x="4682" y="300"/>
                </a:moveTo>
                <a:lnTo>
                  <a:pt x="4694" y="374"/>
                </a:lnTo>
                <a:lnTo>
                  <a:pt x="4694" y="389"/>
                </a:lnTo>
                <a:lnTo>
                  <a:pt x="4694" y="401"/>
                </a:lnTo>
                <a:lnTo>
                  <a:pt x="4698" y="411"/>
                </a:lnTo>
                <a:lnTo>
                  <a:pt x="4698" y="340"/>
                </a:lnTo>
                <a:lnTo>
                  <a:pt x="4691" y="334"/>
                </a:lnTo>
                <a:lnTo>
                  <a:pt x="4691" y="327"/>
                </a:lnTo>
                <a:lnTo>
                  <a:pt x="4698" y="327"/>
                </a:lnTo>
                <a:lnTo>
                  <a:pt x="4698" y="311"/>
                </a:lnTo>
                <a:lnTo>
                  <a:pt x="4694" y="311"/>
                </a:lnTo>
                <a:lnTo>
                  <a:pt x="4694" y="307"/>
                </a:lnTo>
                <a:lnTo>
                  <a:pt x="4698" y="307"/>
                </a:lnTo>
                <a:lnTo>
                  <a:pt x="4698" y="300"/>
                </a:lnTo>
                <a:lnTo>
                  <a:pt x="4682" y="300"/>
                </a:lnTo>
                <a:close/>
                <a:moveTo>
                  <a:pt x="2071" y="300"/>
                </a:moveTo>
                <a:lnTo>
                  <a:pt x="2071" y="307"/>
                </a:lnTo>
                <a:lnTo>
                  <a:pt x="2074" y="307"/>
                </a:lnTo>
                <a:lnTo>
                  <a:pt x="2074" y="300"/>
                </a:lnTo>
                <a:lnTo>
                  <a:pt x="2071" y="300"/>
                </a:lnTo>
                <a:close/>
                <a:moveTo>
                  <a:pt x="962" y="300"/>
                </a:moveTo>
                <a:lnTo>
                  <a:pt x="974" y="374"/>
                </a:lnTo>
                <a:lnTo>
                  <a:pt x="974" y="389"/>
                </a:lnTo>
                <a:lnTo>
                  <a:pt x="974" y="401"/>
                </a:lnTo>
                <a:lnTo>
                  <a:pt x="978" y="411"/>
                </a:lnTo>
                <a:lnTo>
                  <a:pt x="978" y="340"/>
                </a:lnTo>
                <a:lnTo>
                  <a:pt x="971" y="334"/>
                </a:lnTo>
                <a:lnTo>
                  <a:pt x="971" y="327"/>
                </a:lnTo>
                <a:lnTo>
                  <a:pt x="978" y="327"/>
                </a:lnTo>
                <a:lnTo>
                  <a:pt x="978" y="311"/>
                </a:lnTo>
                <a:lnTo>
                  <a:pt x="974" y="311"/>
                </a:lnTo>
                <a:lnTo>
                  <a:pt x="974" y="307"/>
                </a:lnTo>
                <a:lnTo>
                  <a:pt x="978" y="307"/>
                </a:lnTo>
                <a:lnTo>
                  <a:pt x="978" y="300"/>
                </a:lnTo>
                <a:lnTo>
                  <a:pt x="962" y="300"/>
                </a:lnTo>
                <a:close/>
                <a:moveTo>
                  <a:pt x="5378" y="296"/>
                </a:moveTo>
                <a:lnTo>
                  <a:pt x="5378" y="311"/>
                </a:lnTo>
                <a:lnTo>
                  <a:pt x="5378" y="325"/>
                </a:lnTo>
                <a:lnTo>
                  <a:pt x="5382" y="334"/>
                </a:lnTo>
                <a:lnTo>
                  <a:pt x="5383" y="320"/>
                </a:lnTo>
                <a:lnTo>
                  <a:pt x="5382" y="305"/>
                </a:lnTo>
                <a:lnTo>
                  <a:pt x="5378" y="296"/>
                </a:lnTo>
                <a:close/>
                <a:moveTo>
                  <a:pt x="3038" y="296"/>
                </a:moveTo>
                <a:lnTo>
                  <a:pt x="3022" y="298"/>
                </a:lnTo>
                <a:lnTo>
                  <a:pt x="3002" y="300"/>
                </a:lnTo>
                <a:lnTo>
                  <a:pt x="2998" y="316"/>
                </a:lnTo>
                <a:lnTo>
                  <a:pt x="2996" y="336"/>
                </a:lnTo>
                <a:lnTo>
                  <a:pt x="2996" y="358"/>
                </a:lnTo>
                <a:lnTo>
                  <a:pt x="2998" y="380"/>
                </a:lnTo>
                <a:lnTo>
                  <a:pt x="3002" y="380"/>
                </a:lnTo>
                <a:lnTo>
                  <a:pt x="3002" y="391"/>
                </a:lnTo>
                <a:lnTo>
                  <a:pt x="3005" y="391"/>
                </a:lnTo>
                <a:lnTo>
                  <a:pt x="3014" y="331"/>
                </a:lnTo>
                <a:lnTo>
                  <a:pt x="3025" y="331"/>
                </a:lnTo>
                <a:lnTo>
                  <a:pt x="3023" y="343"/>
                </a:lnTo>
                <a:lnTo>
                  <a:pt x="3022" y="358"/>
                </a:lnTo>
                <a:lnTo>
                  <a:pt x="3022" y="372"/>
                </a:lnTo>
                <a:lnTo>
                  <a:pt x="3025" y="383"/>
                </a:lnTo>
                <a:lnTo>
                  <a:pt x="3027" y="351"/>
                </a:lnTo>
                <a:lnTo>
                  <a:pt x="3033" y="321"/>
                </a:lnTo>
                <a:lnTo>
                  <a:pt x="3038" y="296"/>
                </a:lnTo>
                <a:close/>
                <a:moveTo>
                  <a:pt x="1658" y="296"/>
                </a:moveTo>
                <a:lnTo>
                  <a:pt x="1658" y="311"/>
                </a:lnTo>
                <a:lnTo>
                  <a:pt x="1658" y="325"/>
                </a:lnTo>
                <a:lnTo>
                  <a:pt x="1662" y="334"/>
                </a:lnTo>
                <a:lnTo>
                  <a:pt x="1663" y="320"/>
                </a:lnTo>
                <a:lnTo>
                  <a:pt x="1662" y="305"/>
                </a:lnTo>
                <a:lnTo>
                  <a:pt x="1658" y="296"/>
                </a:lnTo>
                <a:close/>
                <a:moveTo>
                  <a:pt x="2902" y="283"/>
                </a:moveTo>
                <a:lnTo>
                  <a:pt x="2894" y="360"/>
                </a:lnTo>
                <a:lnTo>
                  <a:pt x="2898" y="360"/>
                </a:lnTo>
                <a:lnTo>
                  <a:pt x="2898" y="356"/>
                </a:lnTo>
                <a:lnTo>
                  <a:pt x="2902" y="349"/>
                </a:lnTo>
                <a:lnTo>
                  <a:pt x="2903" y="336"/>
                </a:lnTo>
                <a:lnTo>
                  <a:pt x="2905" y="320"/>
                </a:lnTo>
                <a:lnTo>
                  <a:pt x="2905" y="303"/>
                </a:lnTo>
                <a:lnTo>
                  <a:pt x="2905" y="291"/>
                </a:lnTo>
                <a:lnTo>
                  <a:pt x="2902" y="283"/>
                </a:lnTo>
                <a:close/>
                <a:moveTo>
                  <a:pt x="5785" y="280"/>
                </a:moveTo>
                <a:lnTo>
                  <a:pt x="5785" y="287"/>
                </a:lnTo>
                <a:lnTo>
                  <a:pt x="5791" y="287"/>
                </a:lnTo>
                <a:lnTo>
                  <a:pt x="5791" y="280"/>
                </a:lnTo>
                <a:lnTo>
                  <a:pt x="5785" y="280"/>
                </a:lnTo>
                <a:close/>
                <a:moveTo>
                  <a:pt x="2065" y="280"/>
                </a:moveTo>
                <a:lnTo>
                  <a:pt x="2065" y="287"/>
                </a:lnTo>
                <a:lnTo>
                  <a:pt x="2071" y="287"/>
                </a:lnTo>
                <a:lnTo>
                  <a:pt x="2071" y="280"/>
                </a:lnTo>
                <a:lnTo>
                  <a:pt x="2065" y="280"/>
                </a:lnTo>
                <a:close/>
                <a:moveTo>
                  <a:pt x="3831" y="274"/>
                </a:moveTo>
                <a:lnTo>
                  <a:pt x="3831" y="343"/>
                </a:lnTo>
                <a:lnTo>
                  <a:pt x="3834" y="343"/>
                </a:lnTo>
                <a:lnTo>
                  <a:pt x="3834" y="356"/>
                </a:lnTo>
                <a:lnTo>
                  <a:pt x="3838" y="356"/>
                </a:lnTo>
                <a:lnTo>
                  <a:pt x="3838" y="374"/>
                </a:lnTo>
                <a:lnTo>
                  <a:pt x="3842" y="374"/>
                </a:lnTo>
                <a:lnTo>
                  <a:pt x="3842" y="400"/>
                </a:lnTo>
                <a:lnTo>
                  <a:pt x="3845" y="400"/>
                </a:lnTo>
                <a:lnTo>
                  <a:pt x="3847" y="378"/>
                </a:lnTo>
                <a:lnTo>
                  <a:pt x="3845" y="354"/>
                </a:lnTo>
                <a:lnTo>
                  <a:pt x="3845" y="329"/>
                </a:lnTo>
                <a:lnTo>
                  <a:pt x="3842" y="307"/>
                </a:lnTo>
                <a:lnTo>
                  <a:pt x="3838" y="287"/>
                </a:lnTo>
                <a:lnTo>
                  <a:pt x="3831" y="274"/>
                </a:lnTo>
                <a:close/>
                <a:moveTo>
                  <a:pt x="3342" y="274"/>
                </a:moveTo>
                <a:lnTo>
                  <a:pt x="3343" y="283"/>
                </a:lnTo>
                <a:lnTo>
                  <a:pt x="3345" y="298"/>
                </a:lnTo>
                <a:lnTo>
                  <a:pt x="3349" y="312"/>
                </a:lnTo>
                <a:lnTo>
                  <a:pt x="3351" y="325"/>
                </a:lnTo>
                <a:lnTo>
                  <a:pt x="3354" y="331"/>
                </a:lnTo>
                <a:lnTo>
                  <a:pt x="3351" y="274"/>
                </a:lnTo>
                <a:lnTo>
                  <a:pt x="3342" y="274"/>
                </a:lnTo>
                <a:close/>
                <a:moveTo>
                  <a:pt x="2905" y="271"/>
                </a:moveTo>
                <a:lnTo>
                  <a:pt x="2905" y="280"/>
                </a:lnTo>
                <a:lnTo>
                  <a:pt x="2911" y="280"/>
                </a:lnTo>
                <a:lnTo>
                  <a:pt x="2911" y="271"/>
                </a:lnTo>
                <a:lnTo>
                  <a:pt x="2905" y="271"/>
                </a:lnTo>
                <a:close/>
                <a:moveTo>
                  <a:pt x="5782" y="267"/>
                </a:moveTo>
                <a:lnTo>
                  <a:pt x="5782" y="274"/>
                </a:lnTo>
                <a:lnTo>
                  <a:pt x="5785" y="274"/>
                </a:lnTo>
                <a:lnTo>
                  <a:pt x="5785" y="267"/>
                </a:lnTo>
                <a:lnTo>
                  <a:pt x="5782" y="267"/>
                </a:lnTo>
                <a:close/>
                <a:moveTo>
                  <a:pt x="2062" y="267"/>
                </a:moveTo>
                <a:lnTo>
                  <a:pt x="2062" y="274"/>
                </a:lnTo>
                <a:lnTo>
                  <a:pt x="2065" y="274"/>
                </a:lnTo>
                <a:lnTo>
                  <a:pt x="2065" y="267"/>
                </a:lnTo>
                <a:lnTo>
                  <a:pt x="2062" y="267"/>
                </a:lnTo>
                <a:close/>
                <a:moveTo>
                  <a:pt x="5754" y="263"/>
                </a:moveTo>
                <a:lnTo>
                  <a:pt x="5754" y="271"/>
                </a:lnTo>
                <a:lnTo>
                  <a:pt x="5758" y="271"/>
                </a:lnTo>
                <a:lnTo>
                  <a:pt x="5758" y="263"/>
                </a:lnTo>
                <a:lnTo>
                  <a:pt x="5754" y="263"/>
                </a:lnTo>
                <a:close/>
                <a:moveTo>
                  <a:pt x="2334" y="263"/>
                </a:moveTo>
                <a:lnTo>
                  <a:pt x="2333" y="280"/>
                </a:lnTo>
                <a:lnTo>
                  <a:pt x="2333" y="294"/>
                </a:lnTo>
                <a:lnTo>
                  <a:pt x="2338" y="311"/>
                </a:lnTo>
                <a:lnTo>
                  <a:pt x="2338" y="327"/>
                </a:lnTo>
                <a:lnTo>
                  <a:pt x="2342" y="327"/>
                </a:lnTo>
                <a:lnTo>
                  <a:pt x="2342" y="311"/>
                </a:lnTo>
                <a:lnTo>
                  <a:pt x="2340" y="292"/>
                </a:lnTo>
                <a:lnTo>
                  <a:pt x="2338" y="274"/>
                </a:lnTo>
                <a:lnTo>
                  <a:pt x="2334" y="263"/>
                </a:lnTo>
                <a:close/>
                <a:moveTo>
                  <a:pt x="2034" y="263"/>
                </a:moveTo>
                <a:lnTo>
                  <a:pt x="2034" y="271"/>
                </a:lnTo>
                <a:lnTo>
                  <a:pt x="2038" y="271"/>
                </a:lnTo>
                <a:lnTo>
                  <a:pt x="2038" y="263"/>
                </a:lnTo>
                <a:lnTo>
                  <a:pt x="2034" y="263"/>
                </a:lnTo>
                <a:close/>
                <a:moveTo>
                  <a:pt x="3431" y="247"/>
                </a:moveTo>
                <a:lnTo>
                  <a:pt x="3429" y="280"/>
                </a:lnTo>
                <a:lnTo>
                  <a:pt x="3425" y="312"/>
                </a:lnTo>
                <a:lnTo>
                  <a:pt x="3425" y="345"/>
                </a:lnTo>
                <a:lnTo>
                  <a:pt x="3431" y="374"/>
                </a:lnTo>
                <a:lnTo>
                  <a:pt x="3431" y="407"/>
                </a:lnTo>
                <a:lnTo>
                  <a:pt x="3434" y="407"/>
                </a:lnTo>
                <a:lnTo>
                  <a:pt x="3436" y="381"/>
                </a:lnTo>
                <a:lnTo>
                  <a:pt x="3438" y="352"/>
                </a:lnTo>
                <a:lnTo>
                  <a:pt x="3440" y="323"/>
                </a:lnTo>
                <a:lnTo>
                  <a:pt x="3438" y="296"/>
                </a:lnTo>
                <a:lnTo>
                  <a:pt x="3434" y="271"/>
                </a:lnTo>
                <a:lnTo>
                  <a:pt x="3434" y="247"/>
                </a:lnTo>
                <a:lnTo>
                  <a:pt x="3431" y="247"/>
                </a:lnTo>
                <a:close/>
                <a:moveTo>
                  <a:pt x="4234" y="243"/>
                </a:moveTo>
                <a:lnTo>
                  <a:pt x="4234" y="251"/>
                </a:lnTo>
                <a:lnTo>
                  <a:pt x="4238" y="251"/>
                </a:lnTo>
                <a:lnTo>
                  <a:pt x="4238" y="243"/>
                </a:lnTo>
                <a:lnTo>
                  <a:pt x="4234" y="243"/>
                </a:lnTo>
                <a:close/>
                <a:moveTo>
                  <a:pt x="4022" y="243"/>
                </a:moveTo>
                <a:lnTo>
                  <a:pt x="4022" y="256"/>
                </a:lnTo>
                <a:lnTo>
                  <a:pt x="4020" y="271"/>
                </a:lnTo>
                <a:lnTo>
                  <a:pt x="4020" y="285"/>
                </a:lnTo>
                <a:lnTo>
                  <a:pt x="4022" y="298"/>
                </a:lnTo>
                <a:lnTo>
                  <a:pt x="4025" y="307"/>
                </a:lnTo>
                <a:lnTo>
                  <a:pt x="4027" y="294"/>
                </a:lnTo>
                <a:lnTo>
                  <a:pt x="4027" y="280"/>
                </a:lnTo>
                <a:lnTo>
                  <a:pt x="4027" y="265"/>
                </a:lnTo>
                <a:lnTo>
                  <a:pt x="4025" y="252"/>
                </a:lnTo>
                <a:lnTo>
                  <a:pt x="4022" y="243"/>
                </a:lnTo>
                <a:close/>
                <a:moveTo>
                  <a:pt x="514" y="243"/>
                </a:moveTo>
                <a:lnTo>
                  <a:pt x="514" y="251"/>
                </a:lnTo>
                <a:lnTo>
                  <a:pt x="518" y="251"/>
                </a:lnTo>
                <a:lnTo>
                  <a:pt x="518" y="243"/>
                </a:lnTo>
                <a:lnTo>
                  <a:pt x="514" y="243"/>
                </a:lnTo>
                <a:close/>
                <a:moveTo>
                  <a:pt x="302" y="243"/>
                </a:moveTo>
                <a:lnTo>
                  <a:pt x="302" y="256"/>
                </a:lnTo>
                <a:lnTo>
                  <a:pt x="300" y="271"/>
                </a:lnTo>
                <a:lnTo>
                  <a:pt x="300" y="285"/>
                </a:lnTo>
                <a:lnTo>
                  <a:pt x="302" y="298"/>
                </a:lnTo>
                <a:lnTo>
                  <a:pt x="305" y="307"/>
                </a:lnTo>
                <a:lnTo>
                  <a:pt x="307" y="294"/>
                </a:lnTo>
                <a:lnTo>
                  <a:pt x="307" y="280"/>
                </a:lnTo>
                <a:lnTo>
                  <a:pt x="307" y="265"/>
                </a:lnTo>
                <a:lnTo>
                  <a:pt x="305" y="252"/>
                </a:lnTo>
                <a:lnTo>
                  <a:pt x="302" y="243"/>
                </a:lnTo>
                <a:close/>
                <a:moveTo>
                  <a:pt x="4618" y="240"/>
                </a:moveTo>
                <a:lnTo>
                  <a:pt x="4618" y="254"/>
                </a:lnTo>
                <a:lnTo>
                  <a:pt x="4616" y="274"/>
                </a:lnTo>
                <a:lnTo>
                  <a:pt x="4616" y="294"/>
                </a:lnTo>
                <a:lnTo>
                  <a:pt x="4618" y="312"/>
                </a:lnTo>
                <a:lnTo>
                  <a:pt x="4622" y="323"/>
                </a:lnTo>
                <a:lnTo>
                  <a:pt x="4622" y="309"/>
                </a:lnTo>
                <a:lnTo>
                  <a:pt x="4623" y="289"/>
                </a:lnTo>
                <a:lnTo>
                  <a:pt x="4623" y="267"/>
                </a:lnTo>
                <a:lnTo>
                  <a:pt x="4622" y="249"/>
                </a:lnTo>
                <a:lnTo>
                  <a:pt x="4618" y="240"/>
                </a:lnTo>
                <a:close/>
                <a:moveTo>
                  <a:pt x="898" y="240"/>
                </a:moveTo>
                <a:lnTo>
                  <a:pt x="898" y="254"/>
                </a:lnTo>
                <a:lnTo>
                  <a:pt x="896" y="274"/>
                </a:lnTo>
                <a:lnTo>
                  <a:pt x="896" y="294"/>
                </a:lnTo>
                <a:lnTo>
                  <a:pt x="898" y="312"/>
                </a:lnTo>
                <a:lnTo>
                  <a:pt x="902" y="323"/>
                </a:lnTo>
                <a:lnTo>
                  <a:pt x="902" y="309"/>
                </a:lnTo>
                <a:lnTo>
                  <a:pt x="903" y="289"/>
                </a:lnTo>
                <a:lnTo>
                  <a:pt x="903" y="267"/>
                </a:lnTo>
                <a:lnTo>
                  <a:pt x="902" y="249"/>
                </a:lnTo>
                <a:lnTo>
                  <a:pt x="898" y="240"/>
                </a:lnTo>
                <a:close/>
                <a:moveTo>
                  <a:pt x="3065" y="231"/>
                </a:moveTo>
                <a:lnTo>
                  <a:pt x="3062" y="258"/>
                </a:lnTo>
                <a:lnTo>
                  <a:pt x="3054" y="283"/>
                </a:lnTo>
                <a:lnTo>
                  <a:pt x="3054" y="314"/>
                </a:lnTo>
                <a:lnTo>
                  <a:pt x="3051" y="314"/>
                </a:lnTo>
                <a:lnTo>
                  <a:pt x="3049" y="329"/>
                </a:lnTo>
                <a:lnTo>
                  <a:pt x="3047" y="349"/>
                </a:lnTo>
                <a:lnTo>
                  <a:pt x="3049" y="371"/>
                </a:lnTo>
                <a:lnTo>
                  <a:pt x="3051" y="392"/>
                </a:lnTo>
                <a:lnTo>
                  <a:pt x="3053" y="412"/>
                </a:lnTo>
                <a:lnTo>
                  <a:pt x="3054" y="423"/>
                </a:lnTo>
                <a:lnTo>
                  <a:pt x="3054" y="434"/>
                </a:lnTo>
                <a:lnTo>
                  <a:pt x="3054" y="445"/>
                </a:lnTo>
                <a:lnTo>
                  <a:pt x="3054" y="454"/>
                </a:lnTo>
                <a:lnTo>
                  <a:pt x="3058" y="463"/>
                </a:lnTo>
                <a:lnTo>
                  <a:pt x="3062" y="380"/>
                </a:lnTo>
                <a:lnTo>
                  <a:pt x="3065" y="380"/>
                </a:lnTo>
                <a:lnTo>
                  <a:pt x="3065" y="291"/>
                </a:lnTo>
                <a:lnTo>
                  <a:pt x="3067" y="278"/>
                </a:lnTo>
                <a:lnTo>
                  <a:pt x="3067" y="263"/>
                </a:lnTo>
                <a:lnTo>
                  <a:pt x="3069" y="251"/>
                </a:lnTo>
                <a:lnTo>
                  <a:pt x="3069" y="238"/>
                </a:lnTo>
                <a:lnTo>
                  <a:pt x="3065" y="231"/>
                </a:lnTo>
                <a:close/>
                <a:moveTo>
                  <a:pt x="4205" y="223"/>
                </a:moveTo>
                <a:lnTo>
                  <a:pt x="4203" y="234"/>
                </a:lnTo>
                <a:lnTo>
                  <a:pt x="4200" y="252"/>
                </a:lnTo>
                <a:lnTo>
                  <a:pt x="4198" y="272"/>
                </a:lnTo>
                <a:lnTo>
                  <a:pt x="4196" y="294"/>
                </a:lnTo>
                <a:lnTo>
                  <a:pt x="4196" y="311"/>
                </a:lnTo>
                <a:lnTo>
                  <a:pt x="4198" y="320"/>
                </a:lnTo>
                <a:lnTo>
                  <a:pt x="4202" y="298"/>
                </a:lnTo>
                <a:lnTo>
                  <a:pt x="4205" y="278"/>
                </a:lnTo>
                <a:lnTo>
                  <a:pt x="4209" y="260"/>
                </a:lnTo>
                <a:lnTo>
                  <a:pt x="4205" y="240"/>
                </a:lnTo>
                <a:lnTo>
                  <a:pt x="4205" y="234"/>
                </a:lnTo>
                <a:lnTo>
                  <a:pt x="4205" y="231"/>
                </a:lnTo>
                <a:lnTo>
                  <a:pt x="4207" y="229"/>
                </a:lnTo>
                <a:lnTo>
                  <a:pt x="4209" y="225"/>
                </a:lnTo>
                <a:lnTo>
                  <a:pt x="4211" y="223"/>
                </a:lnTo>
                <a:lnTo>
                  <a:pt x="4205" y="223"/>
                </a:lnTo>
                <a:close/>
                <a:moveTo>
                  <a:pt x="485" y="223"/>
                </a:moveTo>
                <a:lnTo>
                  <a:pt x="483" y="234"/>
                </a:lnTo>
                <a:lnTo>
                  <a:pt x="480" y="252"/>
                </a:lnTo>
                <a:lnTo>
                  <a:pt x="478" y="272"/>
                </a:lnTo>
                <a:lnTo>
                  <a:pt x="476" y="294"/>
                </a:lnTo>
                <a:lnTo>
                  <a:pt x="476" y="311"/>
                </a:lnTo>
                <a:lnTo>
                  <a:pt x="478" y="320"/>
                </a:lnTo>
                <a:lnTo>
                  <a:pt x="482" y="298"/>
                </a:lnTo>
                <a:lnTo>
                  <a:pt x="485" y="278"/>
                </a:lnTo>
                <a:lnTo>
                  <a:pt x="489" y="260"/>
                </a:lnTo>
                <a:lnTo>
                  <a:pt x="485" y="240"/>
                </a:lnTo>
                <a:lnTo>
                  <a:pt x="485" y="234"/>
                </a:lnTo>
                <a:lnTo>
                  <a:pt x="485" y="231"/>
                </a:lnTo>
                <a:lnTo>
                  <a:pt x="487" y="229"/>
                </a:lnTo>
                <a:lnTo>
                  <a:pt x="489" y="225"/>
                </a:lnTo>
                <a:lnTo>
                  <a:pt x="491" y="223"/>
                </a:lnTo>
                <a:lnTo>
                  <a:pt x="485" y="223"/>
                </a:lnTo>
                <a:close/>
                <a:moveTo>
                  <a:pt x="5758" y="220"/>
                </a:moveTo>
                <a:lnTo>
                  <a:pt x="5758" y="231"/>
                </a:lnTo>
                <a:lnTo>
                  <a:pt x="5762" y="231"/>
                </a:lnTo>
                <a:lnTo>
                  <a:pt x="5762" y="220"/>
                </a:lnTo>
                <a:lnTo>
                  <a:pt x="5758" y="220"/>
                </a:lnTo>
                <a:close/>
                <a:moveTo>
                  <a:pt x="2038" y="220"/>
                </a:moveTo>
                <a:lnTo>
                  <a:pt x="2038" y="231"/>
                </a:lnTo>
                <a:lnTo>
                  <a:pt x="2042" y="231"/>
                </a:lnTo>
                <a:lnTo>
                  <a:pt x="2042" y="220"/>
                </a:lnTo>
                <a:lnTo>
                  <a:pt x="2038" y="220"/>
                </a:lnTo>
                <a:close/>
                <a:moveTo>
                  <a:pt x="3438" y="214"/>
                </a:moveTo>
                <a:lnTo>
                  <a:pt x="3438" y="221"/>
                </a:lnTo>
                <a:lnTo>
                  <a:pt x="3438" y="229"/>
                </a:lnTo>
                <a:lnTo>
                  <a:pt x="3436" y="232"/>
                </a:lnTo>
                <a:lnTo>
                  <a:pt x="3434" y="238"/>
                </a:lnTo>
                <a:lnTo>
                  <a:pt x="3434" y="243"/>
                </a:lnTo>
                <a:lnTo>
                  <a:pt x="3442" y="243"/>
                </a:lnTo>
                <a:lnTo>
                  <a:pt x="3442" y="214"/>
                </a:lnTo>
                <a:lnTo>
                  <a:pt x="3438" y="214"/>
                </a:lnTo>
                <a:close/>
                <a:moveTo>
                  <a:pt x="2302" y="214"/>
                </a:moveTo>
                <a:lnTo>
                  <a:pt x="2302" y="231"/>
                </a:lnTo>
                <a:lnTo>
                  <a:pt x="2302" y="251"/>
                </a:lnTo>
                <a:lnTo>
                  <a:pt x="2300" y="276"/>
                </a:lnTo>
                <a:lnTo>
                  <a:pt x="2302" y="298"/>
                </a:lnTo>
                <a:lnTo>
                  <a:pt x="2303" y="316"/>
                </a:lnTo>
                <a:lnTo>
                  <a:pt x="2305" y="327"/>
                </a:lnTo>
                <a:lnTo>
                  <a:pt x="2311" y="300"/>
                </a:lnTo>
                <a:lnTo>
                  <a:pt x="2314" y="300"/>
                </a:lnTo>
                <a:lnTo>
                  <a:pt x="2316" y="283"/>
                </a:lnTo>
                <a:lnTo>
                  <a:pt x="2314" y="261"/>
                </a:lnTo>
                <a:lnTo>
                  <a:pt x="2313" y="241"/>
                </a:lnTo>
                <a:lnTo>
                  <a:pt x="2307" y="225"/>
                </a:lnTo>
                <a:lnTo>
                  <a:pt x="2302" y="214"/>
                </a:lnTo>
                <a:close/>
                <a:moveTo>
                  <a:pt x="4434" y="211"/>
                </a:moveTo>
                <a:lnTo>
                  <a:pt x="4431" y="236"/>
                </a:lnTo>
                <a:lnTo>
                  <a:pt x="4431" y="265"/>
                </a:lnTo>
                <a:lnTo>
                  <a:pt x="4431" y="296"/>
                </a:lnTo>
                <a:lnTo>
                  <a:pt x="4433" y="327"/>
                </a:lnTo>
                <a:lnTo>
                  <a:pt x="4433" y="354"/>
                </a:lnTo>
                <a:lnTo>
                  <a:pt x="4431" y="374"/>
                </a:lnTo>
                <a:lnTo>
                  <a:pt x="4431" y="385"/>
                </a:lnTo>
                <a:lnTo>
                  <a:pt x="4433" y="398"/>
                </a:lnTo>
                <a:lnTo>
                  <a:pt x="4436" y="412"/>
                </a:lnTo>
                <a:lnTo>
                  <a:pt x="4438" y="420"/>
                </a:lnTo>
                <a:lnTo>
                  <a:pt x="4440" y="383"/>
                </a:lnTo>
                <a:lnTo>
                  <a:pt x="4443" y="347"/>
                </a:lnTo>
                <a:lnTo>
                  <a:pt x="4445" y="312"/>
                </a:lnTo>
                <a:lnTo>
                  <a:pt x="4443" y="276"/>
                </a:lnTo>
                <a:lnTo>
                  <a:pt x="4438" y="243"/>
                </a:lnTo>
                <a:lnTo>
                  <a:pt x="4438" y="211"/>
                </a:lnTo>
                <a:lnTo>
                  <a:pt x="4434" y="211"/>
                </a:lnTo>
                <a:close/>
                <a:moveTo>
                  <a:pt x="714" y="211"/>
                </a:moveTo>
                <a:lnTo>
                  <a:pt x="711" y="236"/>
                </a:lnTo>
                <a:lnTo>
                  <a:pt x="711" y="265"/>
                </a:lnTo>
                <a:lnTo>
                  <a:pt x="711" y="296"/>
                </a:lnTo>
                <a:lnTo>
                  <a:pt x="713" y="327"/>
                </a:lnTo>
                <a:lnTo>
                  <a:pt x="713" y="354"/>
                </a:lnTo>
                <a:lnTo>
                  <a:pt x="711" y="374"/>
                </a:lnTo>
                <a:lnTo>
                  <a:pt x="711" y="385"/>
                </a:lnTo>
                <a:lnTo>
                  <a:pt x="713" y="398"/>
                </a:lnTo>
                <a:lnTo>
                  <a:pt x="716" y="412"/>
                </a:lnTo>
                <a:lnTo>
                  <a:pt x="718" y="420"/>
                </a:lnTo>
                <a:lnTo>
                  <a:pt x="720" y="383"/>
                </a:lnTo>
                <a:lnTo>
                  <a:pt x="723" y="347"/>
                </a:lnTo>
                <a:lnTo>
                  <a:pt x="725" y="312"/>
                </a:lnTo>
                <a:lnTo>
                  <a:pt x="723" y="276"/>
                </a:lnTo>
                <a:lnTo>
                  <a:pt x="718" y="243"/>
                </a:lnTo>
                <a:lnTo>
                  <a:pt x="718" y="211"/>
                </a:lnTo>
                <a:lnTo>
                  <a:pt x="714" y="211"/>
                </a:lnTo>
                <a:close/>
                <a:moveTo>
                  <a:pt x="5491" y="207"/>
                </a:moveTo>
                <a:lnTo>
                  <a:pt x="5494" y="278"/>
                </a:lnTo>
                <a:lnTo>
                  <a:pt x="5498" y="351"/>
                </a:lnTo>
                <a:lnTo>
                  <a:pt x="5505" y="351"/>
                </a:lnTo>
                <a:lnTo>
                  <a:pt x="5511" y="334"/>
                </a:lnTo>
                <a:lnTo>
                  <a:pt x="5514" y="334"/>
                </a:lnTo>
                <a:lnTo>
                  <a:pt x="5505" y="240"/>
                </a:lnTo>
                <a:lnTo>
                  <a:pt x="5502" y="240"/>
                </a:lnTo>
                <a:lnTo>
                  <a:pt x="5502" y="231"/>
                </a:lnTo>
                <a:lnTo>
                  <a:pt x="5498" y="231"/>
                </a:lnTo>
                <a:lnTo>
                  <a:pt x="5494" y="207"/>
                </a:lnTo>
                <a:lnTo>
                  <a:pt x="5491" y="207"/>
                </a:lnTo>
                <a:close/>
                <a:moveTo>
                  <a:pt x="1771" y="207"/>
                </a:moveTo>
                <a:lnTo>
                  <a:pt x="1774" y="278"/>
                </a:lnTo>
                <a:lnTo>
                  <a:pt x="1778" y="351"/>
                </a:lnTo>
                <a:lnTo>
                  <a:pt x="1785" y="351"/>
                </a:lnTo>
                <a:lnTo>
                  <a:pt x="1791" y="334"/>
                </a:lnTo>
                <a:lnTo>
                  <a:pt x="1794" y="334"/>
                </a:lnTo>
                <a:lnTo>
                  <a:pt x="1785" y="240"/>
                </a:lnTo>
                <a:lnTo>
                  <a:pt x="1782" y="240"/>
                </a:lnTo>
                <a:lnTo>
                  <a:pt x="1782" y="231"/>
                </a:lnTo>
                <a:lnTo>
                  <a:pt x="1778" y="231"/>
                </a:lnTo>
                <a:lnTo>
                  <a:pt x="1774" y="207"/>
                </a:lnTo>
                <a:lnTo>
                  <a:pt x="1771" y="207"/>
                </a:lnTo>
                <a:close/>
                <a:moveTo>
                  <a:pt x="5938" y="203"/>
                </a:moveTo>
                <a:lnTo>
                  <a:pt x="5938" y="214"/>
                </a:lnTo>
                <a:lnTo>
                  <a:pt x="5942" y="214"/>
                </a:lnTo>
                <a:lnTo>
                  <a:pt x="5942" y="203"/>
                </a:lnTo>
                <a:lnTo>
                  <a:pt x="5938" y="203"/>
                </a:lnTo>
                <a:close/>
                <a:moveTo>
                  <a:pt x="2218" y="203"/>
                </a:moveTo>
                <a:lnTo>
                  <a:pt x="2218" y="214"/>
                </a:lnTo>
                <a:lnTo>
                  <a:pt x="2222" y="214"/>
                </a:lnTo>
                <a:lnTo>
                  <a:pt x="2222" y="203"/>
                </a:lnTo>
                <a:lnTo>
                  <a:pt x="2218" y="203"/>
                </a:lnTo>
                <a:close/>
                <a:moveTo>
                  <a:pt x="2405" y="196"/>
                </a:moveTo>
                <a:lnTo>
                  <a:pt x="2400" y="232"/>
                </a:lnTo>
                <a:lnTo>
                  <a:pt x="2391" y="267"/>
                </a:lnTo>
                <a:lnTo>
                  <a:pt x="2387" y="285"/>
                </a:lnTo>
                <a:lnTo>
                  <a:pt x="2387" y="309"/>
                </a:lnTo>
                <a:lnTo>
                  <a:pt x="2391" y="332"/>
                </a:lnTo>
                <a:lnTo>
                  <a:pt x="2393" y="354"/>
                </a:lnTo>
                <a:lnTo>
                  <a:pt x="2394" y="371"/>
                </a:lnTo>
                <a:lnTo>
                  <a:pt x="2394" y="387"/>
                </a:lnTo>
                <a:lnTo>
                  <a:pt x="2394" y="405"/>
                </a:lnTo>
                <a:lnTo>
                  <a:pt x="2396" y="425"/>
                </a:lnTo>
                <a:lnTo>
                  <a:pt x="2398" y="441"/>
                </a:lnTo>
                <a:lnTo>
                  <a:pt x="2402" y="451"/>
                </a:lnTo>
                <a:lnTo>
                  <a:pt x="2403" y="405"/>
                </a:lnTo>
                <a:lnTo>
                  <a:pt x="2409" y="363"/>
                </a:lnTo>
                <a:lnTo>
                  <a:pt x="2413" y="318"/>
                </a:lnTo>
                <a:lnTo>
                  <a:pt x="2414" y="271"/>
                </a:lnTo>
                <a:lnTo>
                  <a:pt x="2414" y="254"/>
                </a:lnTo>
                <a:lnTo>
                  <a:pt x="2414" y="238"/>
                </a:lnTo>
                <a:lnTo>
                  <a:pt x="2414" y="220"/>
                </a:lnTo>
                <a:lnTo>
                  <a:pt x="2413" y="205"/>
                </a:lnTo>
                <a:lnTo>
                  <a:pt x="2405" y="196"/>
                </a:lnTo>
                <a:close/>
                <a:moveTo>
                  <a:pt x="5725" y="180"/>
                </a:moveTo>
                <a:lnTo>
                  <a:pt x="5718" y="271"/>
                </a:lnTo>
                <a:lnTo>
                  <a:pt x="5722" y="271"/>
                </a:lnTo>
                <a:lnTo>
                  <a:pt x="5722" y="269"/>
                </a:lnTo>
                <a:lnTo>
                  <a:pt x="5723" y="265"/>
                </a:lnTo>
                <a:lnTo>
                  <a:pt x="5723" y="263"/>
                </a:lnTo>
                <a:lnTo>
                  <a:pt x="5725" y="260"/>
                </a:lnTo>
                <a:lnTo>
                  <a:pt x="5727" y="258"/>
                </a:lnTo>
                <a:lnTo>
                  <a:pt x="5731" y="260"/>
                </a:lnTo>
                <a:lnTo>
                  <a:pt x="5731" y="263"/>
                </a:lnTo>
                <a:lnTo>
                  <a:pt x="5734" y="263"/>
                </a:lnTo>
                <a:lnTo>
                  <a:pt x="5725" y="296"/>
                </a:lnTo>
                <a:lnTo>
                  <a:pt x="5720" y="334"/>
                </a:lnTo>
                <a:lnTo>
                  <a:pt x="5718" y="374"/>
                </a:lnTo>
                <a:lnTo>
                  <a:pt x="5718" y="387"/>
                </a:lnTo>
                <a:lnTo>
                  <a:pt x="5718" y="400"/>
                </a:lnTo>
                <a:lnTo>
                  <a:pt x="5718" y="411"/>
                </a:lnTo>
                <a:lnTo>
                  <a:pt x="5722" y="420"/>
                </a:lnTo>
                <a:lnTo>
                  <a:pt x="5722" y="387"/>
                </a:lnTo>
                <a:lnTo>
                  <a:pt x="5725" y="387"/>
                </a:lnTo>
                <a:lnTo>
                  <a:pt x="5734" y="334"/>
                </a:lnTo>
                <a:lnTo>
                  <a:pt x="5742" y="331"/>
                </a:lnTo>
                <a:lnTo>
                  <a:pt x="5742" y="274"/>
                </a:lnTo>
                <a:lnTo>
                  <a:pt x="5745" y="274"/>
                </a:lnTo>
                <a:lnTo>
                  <a:pt x="5745" y="240"/>
                </a:lnTo>
                <a:lnTo>
                  <a:pt x="5747" y="238"/>
                </a:lnTo>
                <a:lnTo>
                  <a:pt x="5747" y="238"/>
                </a:lnTo>
                <a:lnTo>
                  <a:pt x="5749" y="236"/>
                </a:lnTo>
                <a:lnTo>
                  <a:pt x="5751" y="234"/>
                </a:lnTo>
                <a:lnTo>
                  <a:pt x="5751" y="231"/>
                </a:lnTo>
                <a:lnTo>
                  <a:pt x="5745" y="231"/>
                </a:lnTo>
                <a:lnTo>
                  <a:pt x="5742" y="212"/>
                </a:lnTo>
                <a:lnTo>
                  <a:pt x="5736" y="194"/>
                </a:lnTo>
                <a:lnTo>
                  <a:pt x="5725" y="180"/>
                </a:lnTo>
                <a:close/>
                <a:moveTo>
                  <a:pt x="2005" y="180"/>
                </a:moveTo>
                <a:lnTo>
                  <a:pt x="1998" y="271"/>
                </a:lnTo>
                <a:lnTo>
                  <a:pt x="2002" y="271"/>
                </a:lnTo>
                <a:lnTo>
                  <a:pt x="2002" y="269"/>
                </a:lnTo>
                <a:lnTo>
                  <a:pt x="2003" y="265"/>
                </a:lnTo>
                <a:lnTo>
                  <a:pt x="2003" y="263"/>
                </a:lnTo>
                <a:lnTo>
                  <a:pt x="2005" y="260"/>
                </a:lnTo>
                <a:lnTo>
                  <a:pt x="2007" y="258"/>
                </a:lnTo>
                <a:lnTo>
                  <a:pt x="2011" y="260"/>
                </a:lnTo>
                <a:lnTo>
                  <a:pt x="2011" y="263"/>
                </a:lnTo>
                <a:lnTo>
                  <a:pt x="2014" y="263"/>
                </a:lnTo>
                <a:lnTo>
                  <a:pt x="2005" y="296"/>
                </a:lnTo>
                <a:lnTo>
                  <a:pt x="2000" y="334"/>
                </a:lnTo>
                <a:lnTo>
                  <a:pt x="1998" y="374"/>
                </a:lnTo>
                <a:lnTo>
                  <a:pt x="1998" y="387"/>
                </a:lnTo>
                <a:lnTo>
                  <a:pt x="1998" y="400"/>
                </a:lnTo>
                <a:lnTo>
                  <a:pt x="1998" y="411"/>
                </a:lnTo>
                <a:lnTo>
                  <a:pt x="2002" y="420"/>
                </a:lnTo>
                <a:lnTo>
                  <a:pt x="2002" y="387"/>
                </a:lnTo>
                <a:lnTo>
                  <a:pt x="2005" y="387"/>
                </a:lnTo>
                <a:lnTo>
                  <a:pt x="2014" y="334"/>
                </a:lnTo>
                <a:lnTo>
                  <a:pt x="2022" y="331"/>
                </a:lnTo>
                <a:lnTo>
                  <a:pt x="2022" y="274"/>
                </a:lnTo>
                <a:lnTo>
                  <a:pt x="2025" y="274"/>
                </a:lnTo>
                <a:lnTo>
                  <a:pt x="2025" y="240"/>
                </a:lnTo>
                <a:lnTo>
                  <a:pt x="2027" y="238"/>
                </a:lnTo>
                <a:lnTo>
                  <a:pt x="2027" y="238"/>
                </a:lnTo>
                <a:lnTo>
                  <a:pt x="2029" y="236"/>
                </a:lnTo>
                <a:lnTo>
                  <a:pt x="2031" y="234"/>
                </a:lnTo>
                <a:lnTo>
                  <a:pt x="2031" y="231"/>
                </a:lnTo>
                <a:lnTo>
                  <a:pt x="2025" y="231"/>
                </a:lnTo>
                <a:lnTo>
                  <a:pt x="2022" y="212"/>
                </a:lnTo>
                <a:lnTo>
                  <a:pt x="2016" y="194"/>
                </a:lnTo>
                <a:lnTo>
                  <a:pt x="2005" y="180"/>
                </a:lnTo>
                <a:close/>
                <a:moveTo>
                  <a:pt x="5322" y="167"/>
                </a:moveTo>
                <a:lnTo>
                  <a:pt x="5322" y="220"/>
                </a:lnTo>
                <a:lnTo>
                  <a:pt x="5325" y="220"/>
                </a:lnTo>
                <a:lnTo>
                  <a:pt x="5322" y="231"/>
                </a:lnTo>
                <a:lnTo>
                  <a:pt x="5325" y="231"/>
                </a:lnTo>
                <a:lnTo>
                  <a:pt x="5325" y="300"/>
                </a:lnTo>
                <a:lnTo>
                  <a:pt x="5331" y="300"/>
                </a:lnTo>
                <a:lnTo>
                  <a:pt x="5331" y="314"/>
                </a:lnTo>
                <a:lnTo>
                  <a:pt x="5334" y="314"/>
                </a:lnTo>
                <a:lnTo>
                  <a:pt x="5334" y="331"/>
                </a:lnTo>
                <a:lnTo>
                  <a:pt x="5338" y="331"/>
                </a:lnTo>
                <a:lnTo>
                  <a:pt x="5338" y="360"/>
                </a:lnTo>
                <a:lnTo>
                  <a:pt x="5342" y="360"/>
                </a:lnTo>
                <a:lnTo>
                  <a:pt x="5342" y="334"/>
                </a:lnTo>
                <a:lnTo>
                  <a:pt x="5345" y="334"/>
                </a:lnTo>
                <a:lnTo>
                  <a:pt x="5347" y="334"/>
                </a:lnTo>
                <a:lnTo>
                  <a:pt x="5349" y="332"/>
                </a:lnTo>
                <a:lnTo>
                  <a:pt x="5349" y="332"/>
                </a:lnTo>
                <a:lnTo>
                  <a:pt x="5349" y="332"/>
                </a:lnTo>
                <a:lnTo>
                  <a:pt x="5351" y="332"/>
                </a:lnTo>
                <a:lnTo>
                  <a:pt x="5354" y="331"/>
                </a:lnTo>
                <a:lnTo>
                  <a:pt x="5351" y="354"/>
                </a:lnTo>
                <a:lnTo>
                  <a:pt x="5347" y="376"/>
                </a:lnTo>
                <a:lnTo>
                  <a:pt x="5345" y="403"/>
                </a:lnTo>
                <a:lnTo>
                  <a:pt x="5351" y="403"/>
                </a:lnTo>
                <a:lnTo>
                  <a:pt x="5351" y="372"/>
                </a:lnTo>
                <a:lnTo>
                  <a:pt x="5356" y="347"/>
                </a:lnTo>
                <a:lnTo>
                  <a:pt x="5362" y="323"/>
                </a:lnTo>
                <a:lnTo>
                  <a:pt x="5363" y="300"/>
                </a:lnTo>
                <a:lnTo>
                  <a:pt x="5358" y="278"/>
                </a:lnTo>
                <a:lnTo>
                  <a:pt x="5354" y="260"/>
                </a:lnTo>
                <a:lnTo>
                  <a:pt x="5362" y="260"/>
                </a:lnTo>
                <a:lnTo>
                  <a:pt x="5365" y="271"/>
                </a:lnTo>
                <a:lnTo>
                  <a:pt x="5371" y="271"/>
                </a:lnTo>
                <a:lnTo>
                  <a:pt x="5371" y="243"/>
                </a:lnTo>
                <a:lnTo>
                  <a:pt x="5373" y="241"/>
                </a:lnTo>
                <a:lnTo>
                  <a:pt x="5373" y="241"/>
                </a:lnTo>
                <a:lnTo>
                  <a:pt x="5373" y="240"/>
                </a:lnTo>
                <a:lnTo>
                  <a:pt x="5373" y="240"/>
                </a:lnTo>
                <a:lnTo>
                  <a:pt x="5373" y="238"/>
                </a:lnTo>
                <a:lnTo>
                  <a:pt x="5374" y="236"/>
                </a:lnTo>
                <a:lnTo>
                  <a:pt x="5365" y="225"/>
                </a:lnTo>
                <a:lnTo>
                  <a:pt x="5360" y="214"/>
                </a:lnTo>
                <a:lnTo>
                  <a:pt x="5354" y="203"/>
                </a:lnTo>
                <a:lnTo>
                  <a:pt x="5345" y="200"/>
                </a:lnTo>
                <a:lnTo>
                  <a:pt x="5345" y="191"/>
                </a:lnTo>
                <a:lnTo>
                  <a:pt x="5338" y="187"/>
                </a:lnTo>
                <a:lnTo>
                  <a:pt x="5325" y="167"/>
                </a:lnTo>
                <a:lnTo>
                  <a:pt x="5322" y="167"/>
                </a:lnTo>
                <a:close/>
                <a:moveTo>
                  <a:pt x="3725" y="167"/>
                </a:moveTo>
                <a:lnTo>
                  <a:pt x="3725" y="271"/>
                </a:lnTo>
                <a:lnTo>
                  <a:pt x="3731" y="271"/>
                </a:lnTo>
                <a:lnTo>
                  <a:pt x="3734" y="307"/>
                </a:lnTo>
                <a:lnTo>
                  <a:pt x="3742" y="307"/>
                </a:lnTo>
                <a:lnTo>
                  <a:pt x="3742" y="278"/>
                </a:lnTo>
                <a:lnTo>
                  <a:pt x="3740" y="249"/>
                </a:lnTo>
                <a:lnTo>
                  <a:pt x="3734" y="223"/>
                </a:lnTo>
                <a:lnTo>
                  <a:pt x="3733" y="209"/>
                </a:lnTo>
                <a:lnTo>
                  <a:pt x="3733" y="192"/>
                </a:lnTo>
                <a:lnTo>
                  <a:pt x="3731" y="178"/>
                </a:lnTo>
                <a:lnTo>
                  <a:pt x="3725" y="167"/>
                </a:lnTo>
                <a:close/>
                <a:moveTo>
                  <a:pt x="1602" y="167"/>
                </a:moveTo>
                <a:lnTo>
                  <a:pt x="1602" y="220"/>
                </a:lnTo>
                <a:lnTo>
                  <a:pt x="1605" y="220"/>
                </a:lnTo>
                <a:lnTo>
                  <a:pt x="1602" y="231"/>
                </a:lnTo>
                <a:lnTo>
                  <a:pt x="1605" y="231"/>
                </a:lnTo>
                <a:lnTo>
                  <a:pt x="1605" y="300"/>
                </a:lnTo>
                <a:lnTo>
                  <a:pt x="1611" y="300"/>
                </a:lnTo>
                <a:lnTo>
                  <a:pt x="1611" y="314"/>
                </a:lnTo>
                <a:lnTo>
                  <a:pt x="1614" y="314"/>
                </a:lnTo>
                <a:lnTo>
                  <a:pt x="1614" y="331"/>
                </a:lnTo>
                <a:lnTo>
                  <a:pt x="1618" y="331"/>
                </a:lnTo>
                <a:lnTo>
                  <a:pt x="1618" y="360"/>
                </a:lnTo>
                <a:lnTo>
                  <a:pt x="1622" y="360"/>
                </a:lnTo>
                <a:lnTo>
                  <a:pt x="1622" y="334"/>
                </a:lnTo>
                <a:lnTo>
                  <a:pt x="1625" y="334"/>
                </a:lnTo>
                <a:lnTo>
                  <a:pt x="1627" y="334"/>
                </a:lnTo>
                <a:lnTo>
                  <a:pt x="1629" y="332"/>
                </a:lnTo>
                <a:lnTo>
                  <a:pt x="1629" y="332"/>
                </a:lnTo>
                <a:lnTo>
                  <a:pt x="1629" y="332"/>
                </a:lnTo>
                <a:lnTo>
                  <a:pt x="1631" y="332"/>
                </a:lnTo>
                <a:lnTo>
                  <a:pt x="1634" y="331"/>
                </a:lnTo>
                <a:lnTo>
                  <a:pt x="1631" y="354"/>
                </a:lnTo>
                <a:lnTo>
                  <a:pt x="1627" y="376"/>
                </a:lnTo>
                <a:lnTo>
                  <a:pt x="1625" y="403"/>
                </a:lnTo>
                <a:lnTo>
                  <a:pt x="1631" y="403"/>
                </a:lnTo>
                <a:lnTo>
                  <a:pt x="1631" y="372"/>
                </a:lnTo>
                <a:lnTo>
                  <a:pt x="1636" y="347"/>
                </a:lnTo>
                <a:lnTo>
                  <a:pt x="1642" y="323"/>
                </a:lnTo>
                <a:lnTo>
                  <a:pt x="1643" y="300"/>
                </a:lnTo>
                <a:lnTo>
                  <a:pt x="1638" y="278"/>
                </a:lnTo>
                <a:lnTo>
                  <a:pt x="1634" y="260"/>
                </a:lnTo>
                <a:lnTo>
                  <a:pt x="1642" y="260"/>
                </a:lnTo>
                <a:lnTo>
                  <a:pt x="1645" y="271"/>
                </a:lnTo>
                <a:lnTo>
                  <a:pt x="1651" y="271"/>
                </a:lnTo>
                <a:lnTo>
                  <a:pt x="1651" y="243"/>
                </a:lnTo>
                <a:lnTo>
                  <a:pt x="1653" y="241"/>
                </a:lnTo>
                <a:lnTo>
                  <a:pt x="1653" y="241"/>
                </a:lnTo>
                <a:lnTo>
                  <a:pt x="1653" y="240"/>
                </a:lnTo>
                <a:lnTo>
                  <a:pt x="1653" y="240"/>
                </a:lnTo>
                <a:lnTo>
                  <a:pt x="1653" y="238"/>
                </a:lnTo>
                <a:lnTo>
                  <a:pt x="1654" y="236"/>
                </a:lnTo>
                <a:lnTo>
                  <a:pt x="1645" y="225"/>
                </a:lnTo>
                <a:lnTo>
                  <a:pt x="1640" y="214"/>
                </a:lnTo>
                <a:lnTo>
                  <a:pt x="1634" y="203"/>
                </a:lnTo>
                <a:lnTo>
                  <a:pt x="1625" y="200"/>
                </a:lnTo>
                <a:lnTo>
                  <a:pt x="1625" y="191"/>
                </a:lnTo>
                <a:lnTo>
                  <a:pt x="1618" y="187"/>
                </a:lnTo>
                <a:lnTo>
                  <a:pt x="1605" y="167"/>
                </a:lnTo>
                <a:lnTo>
                  <a:pt x="1602" y="167"/>
                </a:lnTo>
                <a:close/>
                <a:moveTo>
                  <a:pt x="2398" y="154"/>
                </a:moveTo>
                <a:lnTo>
                  <a:pt x="2398" y="160"/>
                </a:lnTo>
                <a:lnTo>
                  <a:pt x="2385" y="171"/>
                </a:lnTo>
                <a:lnTo>
                  <a:pt x="2373" y="189"/>
                </a:lnTo>
                <a:lnTo>
                  <a:pt x="2360" y="211"/>
                </a:lnTo>
                <a:lnTo>
                  <a:pt x="2351" y="234"/>
                </a:lnTo>
                <a:lnTo>
                  <a:pt x="2345" y="254"/>
                </a:lnTo>
                <a:lnTo>
                  <a:pt x="2351" y="254"/>
                </a:lnTo>
                <a:lnTo>
                  <a:pt x="2351" y="267"/>
                </a:lnTo>
                <a:lnTo>
                  <a:pt x="2354" y="267"/>
                </a:lnTo>
                <a:lnTo>
                  <a:pt x="2354" y="263"/>
                </a:lnTo>
                <a:lnTo>
                  <a:pt x="2356" y="260"/>
                </a:lnTo>
                <a:lnTo>
                  <a:pt x="2356" y="258"/>
                </a:lnTo>
                <a:lnTo>
                  <a:pt x="2358" y="258"/>
                </a:lnTo>
                <a:lnTo>
                  <a:pt x="2362" y="256"/>
                </a:lnTo>
                <a:lnTo>
                  <a:pt x="2365" y="254"/>
                </a:lnTo>
                <a:lnTo>
                  <a:pt x="2362" y="274"/>
                </a:lnTo>
                <a:lnTo>
                  <a:pt x="2358" y="274"/>
                </a:lnTo>
                <a:lnTo>
                  <a:pt x="2358" y="285"/>
                </a:lnTo>
                <a:lnTo>
                  <a:pt x="2360" y="296"/>
                </a:lnTo>
                <a:lnTo>
                  <a:pt x="2363" y="311"/>
                </a:lnTo>
                <a:lnTo>
                  <a:pt x="2367" y="321"/>
                </a:lnTo>
                <a:lnTo>
                  <a:pt x="2371" y="327"/>
                </a:lnTo>
                <a:lnTo>
                  <a:pt x="2373" y="291"/>
                </a:lnTo>
                <a:lnTo>
                  <a:pt x="2380" y="256"/>
                </a:lnTo>
                <a:lnTo>
                  <a:pt x="2389" y="223"/>
                </a:lnTo>
                <a:lnTo>
                  <a:pt x="2398" y="191"/>
                </a:lnTo>
                <a:lnTo>
                  <a:pt x="2411" y="187"/>
                </a:lnTo>
                <a:lnTo>
                  <a:pt x="2407" y="171"/>
                </a:lnTo>
                <a:lnTo>
                  <a:pt x="2402" y="154"/>
                </a:lnTo>
                <a:lnTo>
                  <a:pt x="2398" y="154"/>
                </a:lnTo>
                <a:close/>
                <a:moveTo>
                  <a:pt x="5705" y="151"/>
                </a:moveTo>
                <a:lnTo>
                  <a:pt x="5702" y="176"/>
                </a:lnTo>
                <a:lnTo>
                  <a:pt x="5698" y="176"/>
                </a:lnTo>
                <a:lnTo>
                  <a:pt x="5694" y="267"/>
                </a:lnTo>
                <a:lnTo>
                  <a:pt x="5698" y="267"/>
                </a:lnTo>
                <a:lnTo>
                  <a:pt x="5700" y="278"/>
                </a:lnTo>
                <a:lnTo>
                  <a:pt x="5698" y="289"/>
                </a:lnTo>
                <a:lnTo>
                  <a:pt x="5698" y="300"/>
                </a:lnTo>
                <a:lnTo>
                  <a:pt x="5702" y="307"/>
                </a:lnTo>
                <a:lnTo>
                  <a:pt x="5703" y="283"/>
                </a:lnTo>
                <a:lnTo>
                  <a:pt x="5705" y="261"/>
                </a:lnTo>
                <a:lnTo>
                  <a:pt x="5711" y="243"/>
                </a:lnTo>
                <a:lnTo>
                  <a:pt x="5711" y="207"/>
                </a:lnTo>
                <a:lnTo>
                  <a:pt x="5714" y="207"/>
                </a:lnTo>
                <a:lnTo>
                  <a:pt x="5714" y="176"/>
                </a:lnTo>
                <a:lnTo>
                  <a:pt x="5718" y="176"/>
                </a:lnTo>
                <a:lnTo>
                  <a:pt x="5718" y="171"/>
                </a:lnTo>
                <a:lnTo>
                  <a:pt x="5714" y="171"/>
                </a:lnTo>
                <a:lnTo>
                  <a:pt x="5714" y="169"/>
                </a:lnTo>
                <a:lnTo>
                  <a:pt x="5714" y="167"/>
                </a:lnTo>
                <a:lnTo>
                  <a:pt x="5714" y="165"/>
                </a:lnTo>
                <a:lnTo>
                  <a:pt x="5716" y="165"/>
                </a:lnTo>
                <a:lnTo>
                  <a:pt x="5716" y="163"/>
                </a:lnTo>
                <a:lnTo>
                  <a:pt x="5718" y="163"/>
                </a:lnTo>
                <a:lnTo>
                  <a:pt x="5714" y="151"/>
                </a:lnTo>
                <a:lnTo>
                  <a:pt x="5705" y="151"/>
                </a:lnTo>
                <a:close/>
                <a:moveTo>
                  <a:pt x="1985" y="151"/>
                </a:moveTo>
                <a:lnTo>
                  <a:pt x="1982" y="176"/>
                </a:lnTo>
                <a:lnTo>
                  <a:pt x="1978" y="176"/>
                </a:lnTo>
                <a:lnTo>
                  <a:pt x="1974" y="267"/>
                </a:lnTo>
                <a:lnTo>
                  <a:pt x="1978" y="267"/>
                </a:lnTo>
                <a:lnTo>
                  <a:pt x="1980" y="278"/>
                </a:lnTo>
                <a:lnTo>
                  <a:pt x="1978" y="289"/>
                </a:lnTo>
                <a:lnTo>
                  <a:pt x="1978" y="300"/>
                </a:lnTo>
                <a:lnTo>
                  <a:pt x="1982" y="307"/>
                </a:lnTo>
                <a:lnTo>
                  <a:pt x="1983" y="283"/>
                </a:lnTo>
                <a:lnTo>
                  <a:pt x="1985" y="261"/>
                </a:lnTo>
                <a:lnTo>
                  <a:pt x="1991" y="243"/>
                </a:lnTo>
                <a:lnTo>
                  <a:pt x="1991" y="207"/>
                </a:lnTo>
                <a:lnTo>
                  <a:pt x="1994" y="207"/>
                </a:lnTo>
                <a:lnTo>
                  <a:pt x="1994" y="176"/>
                </a:lnTo>
                <a:lnTo>
                  <a:pt x="1998" y="176"/>
                </a:lnTo>
                <a:lnTo>
                  <a:pt x="1998" y="171"/>
                </a:lnTo>
                <a:lnTo>
                  <a:pt x="1994" y="171"/>
                </a:lnTo>
                <a:lnTo>
                  <a:pt x="1994" y="169"/>
                </a:lnTo>
                <a:lnTo>
                  <a:pt x="1994" y="167"/>
                </a:lnTo>
                <a:lnTo>
                  <a:pt x="1994" y="165"/>
                </a:lnTo>
                <a:lnTo>
                  <a:pt x="1996" y="165"/>
                </a:lnTo>
                <a:lnTo>
                  <a:pt x="1996" y="163"/>
                </a:lnTo>
                <a:lnTo>
                  <a:pt x="1998" y="163"/>
                </a:lnTo>
                <a:lnTo>
                  <a:pt x="1994" y="151"/>
                </a:lnTo>
                <a:lnTo>
                  <a:pt x="1985" y="151"/>
                </a:lnTo>
                <a:close/>
                <a:moveTo>
                  <a:pt x="5774" y="127"/>
                </a:moveTo>
                <a:lnTo>
                  <a:pt x="5773" y="140"/>
                </a:lnTo>
                <a:lnTo>
                  <a:pt x="5769" y="156"/>
                </a:lnTo>
                <a:lnTo>
                  <a:pt x="5765" y="174"/>
                </a:lnTo>
                <a:lnTo>
                  <a:pt x="5763" y="191"/>
                </a:lnTo>
                <a:lnTo>
                  <a:pt x="5763" y="205"/>
                </a:lnTo>
                <a:lnTo>
                  <a:pt x="5765" y="214"/>
                </a:lnTo>
                <a:lnTo>
                  <a:pt x="5767" y="201"/>
                </a:lnTo>
                <a:lnTo>
                  <a:pt x="5769" y="183"/>
                </a:lnTo>
                <a:lnTo>
                  <a:pt x="5773" y="165"/>
                </a:lnTo>
                <a:lnTo>
                  <a:pt x="5774" y="149"/>
                </a:lnTo>
                <a:lnTo>
                  <a:pt x="5776" y="134"/>
                </a:lnTo>
                <a:lnTo>
                  <a:pt x="5774" y="127"/>
                </a:lnTo>
                <a:close/>
                <a:moveTo>
                  <a:pt x="2054" y="127"/>
                </a:moveTo>
                <a:lnTo>
                  <a:pt x="2053" y="140"/>
                </a:lnTo>
                <a:lnTo>
                  <a:pt x="2049" y="156"/>
                </a:lnTo>
                <a:lnTo>
                  <a:pt x="2045" y="174"/>
                </a:lnTo>
                <a:lnTo>
                  <a:pt x="2043" y="191"/>
                </a:lnTo>
                <a:lnTo>
                  <a:pt x="2043" y="205"/>
                </a:lnTo>
                <a:lnTo>
                  <a:pt x="2045" y="214"/>
                </a:lnTo>
                <a:lnTo>
                  <a:pt x="2047" y="201"/>
                </a:lnTo>
                <a:lnTo>
                  <a:pt x="2049" y="183"/>
                </a:lnTo>
                <a:lnTo>
                  <a:pt x="2053" y="165"/>
                </a:lnTo>
                <a:lnTo>
                  <a:pt x="2054" y="149"/>
                </a:lnTo>
                <a:lnTo>
                  <a:pt x="2056" y="134"/>
                </a:lnTo>
                <a:lnTo>
                  <a:pt x="2054" y="127"/>
                </a:lnTo>
                <a:close/>
                <a:moveTo>
                  <a:pt x="5722" y="123"/>
                </a:moveTo>
                <a:lnTo>
                  <a:pt x="5718" y="131"/>
                </a:lnTo>
                <a:lnTo>
                  <a:pt x="5720" y="131"/>
                </a:lnTo>
                <a:lnTo>
                  <a:pt x="5722" y="129"/>
                </a:lnTo>
                <a:lnTo>
                  <a:pt x="5723" y="127"/>
                </a:lnTo>
                <a:lnTo>
                  <a:pt x="5725" y="125"/>
                </a:lnTo>
                <a:lnTo>
                  <a:pt x="5727" y="125"/>
                </a:lnTo>
                <a:lnTo>
                  <a:pt x="5725" y="123"/>
                </a:lnTo>
                <a:lnTo>
                  <a:pt x="5722" y="123"/>
                </a:lnTo>
                <a:close/>
                <a:moveTo>
                  <a:pt x="2002" y="123"/>
                </a:moveTo>
                <a:lnTo>
                  <a:pt x="1998" y="131"/>
                </a:lnTo>
                <a:lnTo>
                  <a:pt x="2000" y="131"/>
                </a:lnTo>
                <a:lnTo>
                  <a:pt x="2002" y="129"/>
                </a:lnTo>
                <a:lnTo>
                  <a:pt x="2003" y="127"/>
                </a:lnTo>
                <a:lnTo>
                  <a:pt x="2005" y="125"/>
                </a:lnTo>
                <a:lnTo>
                  <a:pt x="2007" y="125"/>
                </a:lnTo>
                <a:lnTo>
                  <a:pt x="2005" y="123"/>
                </a:lnTo>
                <a:lnTo>
                  <a:pt x="2002" y="123"/>
                </a:lnTo>
                <a:close/>
                <a:moveTo>
                  <a:pt x="5682" y="120"/>
                </a:moveTo>
                <a:lnTo>
                  <a:pt x="5682" y="131"/>
                </a:lnTo>
                <a:lnTo>
                  <a:pt x="5683" y="145"/>
                </a:lnTo>
                <a:lnTo>
                  <a:pt x="5685" y="160"/>
                </a:lnTo>
                <a:lnTo>
                  <a:pt x="5691" y="167"/>
                </a:lnTo>
                <a:lnTo>
                  <a:pt x="5698" y="131"/>
                </a:lnTo>
                <a:lnTo>
                  <a:pt x="5691" y="127"/>
                </a:lnTo>
                <a:lnTo>
                  <a:pt x="5691" y="120"/>
                </a:lnTo>
                <a:lnTo>
                  <a:pt x="5682" y="120"/>
                </a:lnTo>
                <a:close/>
                <a:moveTo>
                  <a:pt x="1962" y="120"/>
                </a:moveTo>
                <a:lnTo>
                  <a:pt x="1962" y="131"/>
                </a:lnTo>
                <a:lnTo>
                  <a:pt x="1963" y="145"/>
                </a:lnTo>
                <a:lnTo>
                  <a:pt x="1965" y="160"/>
                </a:lnTo>
                <a:lnTo>
                  <a:pt x="1971" y="167"/>
                </a:lnTo>
                <a:lnTo>
                  <a:pt x="1978" y="131"/>
                </a:lnTo>
                <a:lnTo>
                  <a:pt x="1971" y="127"/>
                </a:lnTo>
                <a:lnTo>
                  <a:pt x="1971" y="120"/>
                </a:lnTo>
                <a:lnTo>
                  <a:pt x="1962" y="120"/>
                </a:lnTo>
                <a:close/>
                <a:moveTo>
                  <a:pt x="2551" y="76"/>
                </a:moveTo>
                <a:lnTo>
                  <a:pt x="2551" y="80"/>
                </a:lnTo>
                <a:lnTo>
                  <a:pt x="2545" y="89"/>
                </a:lnTo>
                <a:lnTo>
                  <a:pt x="2543" y="100"/>
                </a:lnTo>
                <a:lnTo>
                  <a:pt x="2543" y="111"/>
                </a:lnTo>
                <a:lnTo>
                  <a:pt x="2542" y="123"/>
                </a:lnTo>
                <a:lnTo>
                  <a:pt x="2538" y="123"/>
                </a:lnTo>
                <a:lnTo>
                  <a:pt x="2534" y="171"/>
                </a:lnTo>
                <a:lnTo>
                  <a:pt x="2531" y="171"/>
                </a:lnTo>
                <a:lnTo>
                  <a:pt x="2531" y="207"/>
                </a:lnTo>
                <a:lnTo>
                  <a:pt x="2525" y="207"/>
                </a:lnTo>
                <a:lnTo>
                  <a:pt x="2525" y="251"/>
                </a:lnTo>
                <a:lnTo>
                  <a:pt x="2522" y="251"/>
                </a:lnTo>
                <a:lnTo>
                  <a:pt x="2520" y="265"/>
                </a:lnTo>
                <a:lnTo>
                  <a:pt x="2520" y="283"/>
                </a:lnTo>
                <a:lnTo>
                  <a:pt x="2522" y="301"/>
                </a:lnTo>
                <a:lnTo>
                  <a:pt x="2525" y="311"/>
                </a:lnTo>
                <a:lnTo>
                  <a:pt x="2527" y="292"/>
                </a:lnTo>
                <a:lnTo>
                  <a:pt x="2533" y="276"/>
                </a:lnTo>
                <a:lnTo>
                  <a:pt x="2538" y="263"/>
                </a:lnTo>
                <a:lnTo>
                  <a:pt x="2542" y="247"/>
                </a:lnTo>
                <a:lnTo>
                  <a:pt x="2551" y="247"/>
                </a:lnTo>
                <a:lnTo>
                  <a:pt x="2547" y="261"/>
                </a:lnTo>
                <a:lnTo>
                  <a:pt x="2543" y="272"/>
                </a:lnTo>
                <a:lnTo>
                  <a:pt x="2538" y="283"/>
                </a:lnTo>
                <a:lnTo>
                  <a:pt x="2538" y="296"/>
                </a:lnTo>
                <a:lnTo>
                  <a:pt x="2534" y="296"/>
                </a:lnTo>
                <a:lnTo>
                  <a:pt x="2538" y="303"/>
                </a:lnTo>
                <a:lnTo>
                  <a:pt x="2534" y="303"/>
                </a:lnTo>
                <a:lnTo>
                  <a:pt x="2531" y="334"/>
                </a:lnTo>
                <a:lnTo>
                  <a:pt x="2525" y="334"/>
                </a:lnTo>
                <a:lnTo>
                  <a:pt x="2525" y="347"/>
                </a:lnTo>
                <a:lnTo>
                  <a:pt x="2525" y="360"/>
                </a:lnTo>
                <a:lnTo>
                  <a:pt x="2527" y="372"/>
                </a:lnTo>
                <a:lnTo>
                  <a:pt x="2531" y="380"/>
                </a:lnTo>
                <a:lnTo>
                  <a:pt x="2533" y="343"/>
                </a:lnTo>
                <a:lnTo>
                  <a:pt x="2540" y="309"/>
                </a:lnTo>
                <a:lnTo>
                  <a:pt x="2551" y="280"/>
                </a:lnTo>
                <a:lnTo>
                  <a:pt x="2554" y="251"/>
                </a:lnTo>
                <a:lnTo>
                  <a:pt x="2558" y="251"/>
                </a:lnTo>
                <a:lnTo>
                  <a:pt x="2560" y="249"/>
                </a:lnTo>
                <a:lnTo>
                  <a:pt x="2560" y="249"/>
                </a:lnTo>
                <a:lnTo>
                  <a:pt x="2560" y="249"/>
                </a:lnTo>
                <a:lnTo>
                  <a:pt x="2562" y="249"/>
                </a:lnTo>
                <a:lnTo>
                  <a:pt x="2563" y="249"/>
                </a:lnTo>
                <a:lnTo>
                  <a:pt x="2565" y="247"/>
                </a:lnTo>
                <a:lnTo>
                  <a:pt x="2562" y="269"/>
                </a:lnTo>
                <a:lnTo>
                  <a:pt x="2554" y="287"/>
                </a:lnTo>
                <a:lnTo>
                  <a:pt x="2554" y="307"/>
                </a:lnTo>
                <a:lnTo>
                  <a:pt x="2551" y="307"/>
                </a:lnTo>
                <a:lnTo>
                  <a:pt x="2551" y="407"/>
                </a:lnTo>
                <a:lnTo>
                  <a:pt x="2554" y="407"/>
                </a:lnTo>
                <a:lnTo>
                  <a:pt x="2554" y="403"/>
                </a:lnTo>
                <a:lnTo>
                  <a:pt x="2558" y="392"/>
                </a:lnTo>
                <a:lnTo>
                  <a:pt x="2560" y="380"/>
                </a:lnTo>
                <a:lnTo>
                  <a:pt x="2560" y="365"/>
                </a:lnTo>
                <a:lnTo>
                  <a:pt x="2562" y="351"/>
                </a:lnTo>
                <a:lnTo>
                  <a:pt x="2565" y="351"/>
                </a:lnTo>
                <a:lnTo>
                  <a:pt x="2565" y="334"/>
                </a:lnTo>
                <a:lnTo>
                  <a:pt x="2571" y="334"/>
                </a:lnTo>
                <a:lnTo>
                  <a:pt x="2574" y="300"/>
                </a:lnTo>
                <a:lnTo>
                  <a:pt x="2578" y="300"/>
                </a:lnTo>
                <a:lnTo>
                  <a:pt x="2578" y="247"/>
                </a:lnTo>
                <a:lnTo>
                  <a:pt x="2578" y="212"/>
                </a:lnTo>
                <a:lnTo>
                  <a:pt x="2576" y="180"/>
                </a:lnTo>
                <a:lnTo>
                  <a:pt x="2571" y="151"/>
                </a:lnTo>
                <a:lnTo>
                  <a:pt x="2571" y="131"/>
                </a:lnTo>
                <a:lnTo>
                  <a:pt x="2565" y="131"/>
                </a:lnTo>
                <a:lnTo>
                  <a:pt x="2565" y="120"/>
                </a:lnTo>
                <a:lnTo>
                  <a:pt x="2562" y="120"/>
                </a:lnTo>
                <a:lnTo>
                  <a:pt x="2562" y="103"/>
                </a:lnTo>
                <a:lnTo>
                  <a:pt x="2558" y="103"/>
                </a:lnTo>
                <a:lnTo>
                  <a:pt x="2554" y="76"/>
                </a:lnTo>
                <a:lnTo>
                  <a:pt x="2551" y="76"/>
                </a:lnTo>
                <a:close/>
                <a:moveTo>
                  <a:pt x="3725" y="0"/>
                </a:moveTo>
                <a:lnTo>
                  <a:pt x="3738" y="0"/>
                </a:lnTo>
                <a:lnTo>
                  <a:pt x="3738" y="3"/>
                </a:lnTo>
                <a:lnTo>
                  <a:pt x="3734" y="12"/>
                </a:lnTo>
                <a:lnTo>
                  <a:pt x="3734" y="25"/>
                </a:lnTo>
                <a:lnTo>
                  <a:pt x="3734" y="40"/>
                </a:lnTo>
                <a:lnTo>
                  <a:pt x="3731" y="40"/>
                </a:lnTo>
                <a:lnTo>
                  <a:pt x="3731" y="123"/>
                </a:lnTo>
                <a:lnTo>
                  <a:pt x="3725" y="123"/>
                </a:lnTo>
                <a:lnTo>
                  <a:pt x="3725" y="127"/>
                </a:lnTo>
                <a:lnTo>
                  <a:pt x="3731" y="127"/>
                </a:lnTo>
                <a:lnTo>
                  <a:pt x="3731" y="140"/>
                </a:lnTo>
                <a:lnTo>
                  <a:pt x="3725" y="140"/>
                </a:lnTo>
                <a:lnTo>
                  <a:pt x="3725" y="143"/>
                </a:lnTo>
                <a:lnTo>
                  <a:pt x="3734" y="147"/>
                </a:lnTo>
                <a:lnTo>
                  <a:pt x="3734" y="167"/>
                </a:lnTo>
                <a:lnTo>
                  <a:pt x="3738" y="167"/>
                </a:lnTo>
                <a:lnTo>
                  <a:pt x="3738" y="183"/>
                </a:lnTo>
                <a:lnTo>
                  <a:pt x="3742" y="183"/>
                </a:lnTo>
                <a:lnTo>
                  <a:pt x="3742" y="203"/>
                </a:lnTo>
                <a:lnTo>
                  <a:pt x="3745" y="203"/>
                </a:lnTo>
                <a:lnTo>
                  <a:pt x="3751" y="247"/>
                </a:lnTo>
                <a:lnTo>
                  <a:pt x="3754" y="247"/>
                </a:lnTo>
                <a:lnTo>
                  <a:pt x="3754" y="254"/>
                </a:lnTo>
                <a:lnTo>
                  <a:pt x="3762" y="260"/>
                </a:lnTo>
                <a:lnTo>
                  <a:pt x="3762" y="274"/>
                </a:lnTo>
                <a:lnTo>
                  <a:pt x="3765" y="274"/>
                </a:lnTo>
                <a:lnTo>
                  <a:pt x="3758" y="180"/>
                </a:lnTo>
                <a:lnTo>
                  <a:pt x="3753" y="165"/>
                </a:lnTo>
                <a:lnTo>
                  <a:pt x="3751" y="147"/>
                </a:lnTo>
                <a:lnTo>
                  <a:pt x="3754" y="147"/>
                </a:lnTo>
                <a:lnTo>
                  <a:pt x="3754" y="151"/>
                </a:lnTo>
                <a:lnTo>
                  <a:pt x="3765" y="147"/>
                </a:lnTo>
                <a:lnTo>
                  <a:pt x="3765" y="151"/>
                </a:lnTo>
                <a:lnTo>
                  <a:pt x="3771" y="151"/>
                </a:lnTo>
                <a:lnTo>
                  <a:pt x="3771" y="163"/>
                </a:lnTo>
                <a:lnTo>
                  <a:pt x="3774" y="163"/>
                </a:lnTo>
                <a:lnTo>
                  <a:pt x="3771" y="123"/>
                </a:lnTo>
                <a:lnTo>
                  <a:pt x="3782" y="123"/>
                </a:lnTo>
                <a:lnTo>
                  <a:pt x="3785" y="147"/>
                </a:lnTo>
                <a:lnTo>
                  <a:pt x="3791" y="167"/>
                </a:lnTo>
                <a:lnTo>
                  <a:pt x="3791" y="203"/>
                </a:lnTo>
                <a:lnTo>
                  <a:pt x="3794" y="203"/>
                </a:lnTo>
                <a:lnTo>
                  <a:pt x="3794" y="231"/>
                </a:lnTo>
                <a:lnTo>
                  <a:pt x="3798" y="231"/>
                </a:lnTo>
                <a:lnTo>
                  <a:pt x="3798" y="240"/>
                </a:lnTo>
                <a:lnTo>
                  <a:pt x="3802" y="240"/>
                </a:lnTo>
                <a:lnTo>
                  <a:pt x="3805" y="263"/>
                </a:lnTo>
                <a:lnTo>
                  <a:pt x="3811" y="263"/>
                </a:lnTo>
                <a:lnTo>
                  <a:pt x="3811" y="231"/>
                </a:lnTo>
                <a:lnTo>
                  <a:pt x="3813" y="201"/>
                </a:lnTo>
                <a:lnTo>
                  <a:pt x="3818" y="176"/>
                </a:lnTo>
                <a:lnTo>
                  <a:pt x="3822" y="176"/>
                </a:lnTo>
                <a:lnTo>
                  <a:pt x="3822" y="180"/>
                </a:lnTo>
                <a:lnTo>
                  <a:pt x="3825" y="180"/>
                </a:lnTo>
                <a:lnTo>
                  <a:pt x="3825" y="183"/>
                </a:lnTo>
                <a:lnTo>
                  <a:pt x="3822" y="191"/>
                </a:lnTo>
                <a:lnTo>
                  <a:pt x="3831" y="187"/>
                </a:lnTo>
                <a:lnTo>
                  <a:pt x="3831" y="254"/>
                </a:lnTo>
                <a:lnTo>
                  <a:pt x="3838" y="265"/>
                </a:lnTo>
                <a:lnTo>
                  <a:pt x="3845" y="281"/>
                </a:lnTo>
                <a:lnTo>
                  <a:pt x="3851" y="300"/>
                </a:lnTo>
                <a:lnTo>
                  <a:pt x="3854" y="320"/>
                </a:lnTo>
                <a:lnTo>
                  <a:pt x="3858" y="334"/>
                </a:lnTo>
                <a:lnTo>
                  <a:pt x="3860" y="334"/>
                </a:lnTo>
                <a:lnTo>
                  <a:pt x="3860" y="334"/>
                </a:lnTo>
                <a:lnTo>
                  <a:pt x="3860" y="334"/>
                </a:lnTo>
                <a:lnTo>
                  <a:pt x="3860" y="334"/>
                </a:lnTo>
                <a:lnTo>
                  <a:pt x="3862" y="332"/>
                </a:lnTo>
                <a:lnTo>
                  <a:pt x="3862" y="331"/>
                </a:lnTo>
                <a:lnTo>
                  <a:pt x="3865" y="331"/>
                </a:lnTo>
                <a:lnTo>
                  <a:pt x="3862" y="314"/>
                </a:lnTo>
                <a:lnTo>
                  <a:pt x="3863" y="294"/>
                </a:lnTo>
                <a:lnTo>
                  <a:pt x="3863" y="269"/>
                </a:lnTo>
                <a:lnTo>
                  <a:pt x="3863" y="245"/>
                </a:lnTo>
                <a:lnTo>
                  <a:pt x="3865" y="223"/>
                </a:lnTo>
                <a:lnTo>
                  <a:pt x="3871" y="223"/>
                </a:lnTo>
                <a:lnTo>
                  <a:pt x="3865" y="214"/>
                </a:lnTo>
                <a:lnTo>
                  <a:pt x="3871" y="214"/>
                </a:lnTo>
                <a:lnTo>
                  <a:pt x="3871" y="180"/>
                </a:lnTo>
                <a:lnTo>
                  <a:pt x="3874" y="180"/>
                </a:lnTo>
                <a:lnTo>
                  <a:pt x="3874" y="154"/>
                </a:lnTo>
                <a:lnTo>
                  <a:pt x="3882" y="132"/>
                </a:lnTo>
                <a:lnTo>
                  <a:pt x="3885" y="107"/>
                </a:lnTo>
                <a:lnTo>
                  <a:pt x="3894" y="107"/>
                </a:lnTo>
                <a:lnTo>
                  <a:pt x="3885" y="167"/>
                </a:lnTo>
                <a:lnTo>
                  <a:pt x="3882" y="167"/>
                </a:lnTo>
                <a:lnTo>
                  <a:pt x="3882" y="203"/>
                </a:lnTo>
                <a:lnTo>
                  <a:pt x="3878" y="203"/>
                </a:lnTo>
                <a:lnTo>
                  <a:pt x="3882" y="211"/>
                </a:lnTo>
                <a:lnTo>
                  <a:pt x="3882" y="214"/>
                </a:lnTo>
                <a:lnTo>
                  <a:pt x="3880" y="218"/>
                </a:lnTo>
                <a:lnTo>
                  <a:pt x="3878" y="218"/>
                </a:lnTo>
                <a:lnTo>
                  <a:pt x="3878" y="220"/>
                </a:lnTo>
                <a:lnTo>
                  <a:pt x="3882" y="260"/>
                </a:lnTo>
                <a:lnTo>
                  <a:pt x="3882" y="323"/>
                </a:lnTo>
                <a:lnTo>
                  <a:pt x="3885" y="323"/>
                </a:lnTo>
                <a:lnTo>
                  <a:pt x="3887" y="336"/>
                </a:lnTo>
                <a:lnTo>
                  <a:pt x="3887" y="349"/>
                </a:lnTo>
                <a:lnTo>
                  <a:pt x="3891" y="360"/>
                </a:lnTo>
                <a:lnTo>
                  <a:pt x="3894" y="327"/>
                </a:lnTo>
                <a:lnTo>
                  <a:pt x="3898" y="327"/>
                </a:lnTo>
                <a:lnTo>
                  <a:pt x="3898" y="320"/>
                </a:lnTo>
                <a:lnTo>
                  <a:pt x="3902" y="320"/>
                </a:lnTo>
                <a:lnTo>
                  <a:pt x="3905" y="300"/>
                </a:lnTo>
                <a:lnTo>
                  <a:pt x="3922" y="287"/>
                </a:lnTo>
                <a:lnTo>
                  <a:pt x="3923" y="256"/>
                </a:lnTo>
                <a:lnTo>
                  <a:pt x="3925" y="221"/>
                </a:lnTo>
                <a:lnTo>
                  <a:pt x="3931" y="185"/>
                </a:lnTo>
                <a:lnTo>
                  <a:pt x="3938" y="154"/>
                </a:lnTo>
                <a:lnTo>
                  <a:pt x="3940" y="143"/>
                </a:lnTo>
                <a:lnTo>
                  <a:pt x="3940" y="132"/>
                </a:lnTo>
                <a:lnTo>
                  <a:pt x="3943" y="123"/>
                </a:lnTo>
                <a:lnTo>
                  <a:pt x="3951" y="114"/>
                </a:lnTo>
                <a:lnTo>
                  <a:pt x="3951" y="111"/>
                </a:lnTo>
                <a:lnTo>
                  <a:pt x="3954" y="111"/>
                </a:lnTo>
                <a:lnTo>
                  <a:pt x="3954" y="131"/>
                </a:lnTo>
                <a:lnTo>
                  <a:pt x="3951" y="131"/>
                </a:lnTo>
                <a:lnTo>
                  <a:pt x="3942" y="191"/>
                </a:lnTo>
                <a:lnTo>
                  <a:pt x="3938" y="211"/>
                </a:lnTo>
                <a:lnTo>
                  <a:pt x="3936" y="238"/>
                </a:lnTo>
                <a:lnTo>
                  <a:pt x="3936" y="271"/>
                </a:lnTo>
                <a:lnTo>
                  <a:pt x="3936" y="305"/>
                </a:lnTo>
                <a:lnTo>
                  <a:pt x="3936" y="338"/>
                </a:lnTo>
                <a:lnTo>
                  <a:pt x="3938" y="365"/>
                </a:lnTo>
                <a:lnTo>
                  <a:pt x="3942" y="383"/>
                </a:lnTo>
                <a:lnTo>
                  <a:pt x="3943" y="394"/>
                </a:lnTo>
                <a:lnTo>
                  <a:pt x="3942" y="407"/>
                </a:lnTo>
                <a:lnTo>
                  <a:pt x="3942" y="418"/>
                </a:lnTo>
                <a:lnTo>
                  <a:pt x="3945" y="427"/>
                </a:lnTo>
                <a:lnTo>
                  <a:pt x="3945" y="283"/>
                </a:lnTo>
                <a:lnTo>
                  <a:pt x="3942" y="283"/>
                </a:lnTo>
                <a:lnTo>
                  <a:pt x="3942" y="251"/>
                </a:lnTo>
                <a:lnTo>
                  <a:pt x="3954" y="254"/>
                </a:lnTo>
                <a:lnTo>
                  <a:pt x="3958" y="283"/>
                </a:lnTo>
                <a:lnTo>
                  <a:pt x="3962" y="283"/>
                </a:lnTo>
                <a:lnTo>
                  <a:pt x="3971" y="207"/>
                </a:lnTo>
                <a:lnTo>
                  <a:pt x="3974" y="207"/>
                </a:lnTo>
                <a:lnTo>
                  <a:pt x="3974" y="196"/>
                </a:lnTo>
                <a:lnTo>
                  <a:pt x="3978" y="196"/>
                </a:lnTo>
                <a:lnTo>
                  <a:pt x="3978" y="180"/>
                </a:lnTo>
                <a:lnTo>
                  <a:pt x="3982" y="180"/>
                </a:lnTo>
                <a:lnTo>
                  <a:pt x="3982" y="169"/>
                </a:lnTo>
                <a:lnTo>
                  <a:pt x="3978" y="156"/>
                </a:lnTo>
                <a:lnTo>
                  <a:pt x="3973" y="143"/>
                </a:lnTo>
                <a:lnTo>
                  <a:pt x="3971" y="131"/>
                </a:lnTo>
                <a:lnTo>
                  <a:pt x="3974" y="132"/>
                </a:lnTo>
                <a:lnTo>
                  <a:pt x="3978" y="132"/>
                </a:lnTo>
                <a:lnTo>
                  <a:pt x="3980" y="134"/>
                </a:lnTo>
                <a:lnTo>
                  <a:pt x="3980" y="136"/>
                </a:lnTo>
                <a:lnTo>
                  <a:pt x="3982" y="138"/>
                </a:lnTo>
                <a:lnTo>
                  <a:pt x="3982" y="143"/>
                </a:lnTo>
                <a:lnTo>
                  <a:pt x="3989" y="154"/>
                </a:lnTo>
                <a:lnTo>
                  <a:pt x="3993" y="171"/>
                </a:lnTo>
                <a:lnTo>
                  <a:pt x="3994" y="185"/>
                </a:lnTo>
                <a:lnTo>
                  <a:pt x="3996" y="200"/>
                </a:lnTo>
                <a:lnTo>
                  <a:pt x="4002" y="211"/>
                </a:lnTo>
                <a:lnTo>
                  <a:pt x="4002" y="203"/>
                </a:lnTo>
                <a:lnTo>
                  <a:pt x="4005" y="192"/>
                </a:lnTo>
                <a:lnTo>
                  <a:pt x="4005" y="180"/>
                </a:lnTo>
                <a:lnTo>
                  <a:pt x="4002" y="167"/>
                </a:lnTo>
                <a:lnTo>
                  <a:pt x="4014" y="167"/>
                </a:lnTo>
                <a:lnTo>
                  <a:pt x="4014" y="151"/>
                </a:lnTo>
                <a:lnTo>
                  <a:pt x="4025" y="151"/>
                </a:lnTo>
                <a:lnTo>
                  <a:pt x="4022" y="200"/>
                </a:lnTo>
                <a:lnTo>
                  <a:pt x="4031" y="203"/>
                </a:lnTo>
                <a:lnTo>
                  <a:pt x="4031" y="220"/>
                </a:lnTo>
                <a:lnTo>
                  <a:pt x="4034" y="220"/>
                </a:lnTo>
                <a:lnTo>
                  <a:pt x="4038" y="236"/>
                </a:lnTo>
                <a:lnTo>
                  <a:pt x="4042" y="236"/>
                </a:lnTo>
                <a:lnTo>
                  <a:pt x="4051" y="271"/>
                </a:lnTo>
                <a:lnTo>
                  <a:pt x="4058" y="271"/>
                </a:lnTo>
                <a:lnTo>
                  <a:pt x="4062" y="307"/>
                </a:lnTo>
                <a:lnTo>
                  <a:pt x="4065" y="307"/>
                </a:lnTo>
                <a:lnTo>
                  <a:pt x="4065" y="303"/>
                </a:lnTo>
                <a:lnTo>
                  <a:pt x="4074" y="289"/>
                </a:lnTo>
                <a:lnTo>
                  <a:pt x="4076" y="269"/>
                </a:lnTo>
                <a:lnTo>
                  <a:pt x="4076" y="245"/>
                </a:lnTo>
                <a:lnTo>
                  <a:pt x="4074" y="221"/>
                </a:lnTo>
                <a:lnTo>
                  <a:pt x="4073" y="198"/>
                </a:lnTo>
                <a:lnTo>
                  <a:pt x="4071" y="180"/>
                </a:lnTo>
                <a:lnTo>
                  <a:pt x="4074" y="180"/>
                </a:lnTo>
                <a:lnTo>
                  <a:pt x="4074" y="183"/>
                </a:lnTo>
                <a:lnTo>
                  <a:pt x="4076" y="185"/>
                </a:lnTo>
                <a:lnTo>
                  <a:pt x="4076" y="185"/>
                </a:lnTo>
                <a:lnTo>
                  <a:pt x="4076" y="183"/>
                </a:lnTo>
                <a:lnTo>
                  <a:pt x="4078" y="181"/>
                </a:lnTo>
                <a:lnTo>
                  <a:pt x="4078" y="178"/>
                </a:lnTo>
                <a:lnTo>
                  <a:pt x="4078" y="176"/>
                </a:lnTo>
                <a:lnTo>
                  <a:pt x="4078" y="176"/>
                </a:lnTo>
                <a:lnTo>
                  <a:pt x="4074" y="176"/>
                </a:lnTo>
                <a:lnTo>
                  <a:pt x="4065" y="123"/>
                </a:lnTo>
                <a:lnTo>
                  <a:pt x="4062" y="123"/>
                </a:lnTo>
                <a:lnTo>
                  <a:pt x="4062" y="100"/>
                </a:lnTo>
                <a:lnTo>
                  <a:pt x="4058" y="100"/>
                </a:lnTo>
                <a:lnTo>
                  <a:pt x="4054" y="80"/>
                </a:lnTo>
                <a:lnTo>
                  <a:pt x="4065" y="80"/>
                </a:lnTo>
                <a:lnTo>
                  <a:pt x="4071" y="112"/>
                </a:lnTo>
                <a:lnTo>
                  <a:pt x="4080" y="145"/>
                </a:lnTo>
                <a:lnTo>
                  <a:pt x="4091" y="176"/>
                </a:lnTo>
                <a:lnTo>
                  <a:pt x="4098" y="240"/>
                </a:lnTo>
                <a:lnTo>
                  <a:pt x="4100" y="238"/>
                </a:lnTo>
                <a:lnTo>
                  <a:pt x="4100" y="238"/>
                </a:lnTo>
                <a:lnTo>
                  <a:pt x="4100" y="238"/>
                </a:lnTo>
                <a:lnTo>
                  <a:pt x="4100" y="238"/>
                </a:lnTo>
                <a:lnTo>
                  <a:pt x="4102" y="236"/>
                </a:lnTo>
                <a:lnTo>
                  <a:pt x="4102" y="236"/>
                </a:lnTo>
                <a:lnTo>
                  <a:pt x="4109" y="227"/>
                </a:lnTo>
                <a:lnTo>
                  <a:pt x="4111" y="218"/>
                </a:lnTo>
                <a:lnTo>
                  <a:pt x="4111" y="207"/>
                </a:lnTo>
                <a:lnTo>
                  <a:pt x="4114" y="196"/>
                </a:lnTo>
                <a:lnTo>
                  <a:pt x="4125" y="156"/>
                </a:lnTo>
                <a:lnTo>
                  <a:pt x="4134" y="114"/>
                </a:lnTo>
                <a:lnTo>
                  <a:pt x="4142" y="114"/>
                </a:lnTo>
                <a:lnTo>
                  <a:pt x="4140" y="143"/>
                </a:lnTo>
                <a:lnTo>
                  <a:pt x="4133" y="169"/>
                </a:lnTo>
                <a:lnTo>
                  <a:pt x="4127" y="194"/>
                </a:lnTo>
                <a:lnTo>
                  <a:pt x="4122" y="220"/>
                </a:lnTo>
                <a:lnTo>
                  <a:pt x="4125" y="220"/>
                </a:lnTo>
                <a:lnTo>
                  <a:pt x="4125" y="211"/>
                </a:lnTo>
                <a:lnTo>
                  <a:pt x="4133" y="198"/>
                </a:lnTo>
                <a:lnTo>
                  <a:pt x="4140" y="178"/>
                </a:lnTo>
                <a:lnTo>
                  <a:pt x="4143" y="154"/>
                </a:lnTo>
                <a:lnTo>
                  <a:pt x="4149" y="132"/>
                </a:lnTo>
                <a:lnTo>
                  <a:pt x="4154" y="114"/>
                </a:lnTo>
                <a:lnTo>
                  <a:pt x="4158" y="114"/>
                </a:lnTo>
                <a:lnTo>
                  <a:pt x="4158" y="140"/>
                </a:lnTo>
                <a:lnTo>
                  <a:pt x="4154" y="140"/>
                </a:lnTo>
                <a:lnTo>
                  <a:pt x="4154" y="160"/>
                </a:lnTo>
                <a:lnTo>
                  <a:pt x="4151" y="160"/>
                </a:lnTo>
                <a:lnTo>
                  <a:pt x="4143" y="189"/>
                </a:lnTo>
                <a:lnTo>
                  <a:pt x="4143" y="220"/>
                </a:lnTo>
                <a:lnTo>
                  <a:pt x="4145" y="252"/>
                </a:lnTo>
                <a:lnTo>
                  <a:pt x="4145" y="287"/>
                </a:lnTo>
                <a:lnTo>
                  <a:pt x="4154" y="287"/>
                </a:lnTo>
                <a:lnTo>
                  <a:pt x="4154" y="311"/>
                </a:lnTo>
                <a:lnTo>
                  <a:pt x="4158" y="311"/>
                </a:lnTo>
                <a:lnTo>
                  <a:pt x="4158" y="307"/>
                </a:lnTo>
                <a:lnTo>
                  <a:pt x="4162" y="307"/>
                </a:lnTo>
                <a:lnTo>
                  <a:pt x="4171" y="260"/>
                </a:lnTo>
                <a:lnTo>
                  <a:pt x="4174" y="260"/>
                </a:lnTo>
                <a:lnTo>
                  <a:pt x="4174" y="243"/>
                </a:lnTo>
                <a:lnTo>
                  <a:pt x="4178" y="243"/>
                </a:lnTo>
                <a:lnTo>
                  <a:pt x="4178" y="223"/>
                </a:lnTo>
                <a:lnTo>
                  <a:pt x="4182" y="223"/>
                </a:lnTo>
                <a:lnTo>
                  <a:pt x="4182" y="211"/>
                </a:lnTo>
                <a:lnTo>
                  <a:pt x="4185" y="211"/>
                </a:lnTo>
                <a:lnTo>
                  <a:pt x="4185" y="196"/>
                </a:lnTo>
                <a:lnTo>
                  <a:pt x="4191" y="196"/>
                </a:lnTo>
                <a:lnTo>
                  <a:pt x="4191" y="176"/>
                </a:lnTo>
                <a:lnTo>
                  <a:pt x="4196" y="156"/>
                </a:lnTo>
                <a:lnTo>
                  <a:pt x="4200" y="138"/>
                </a:lnTo>
                <a:lnTo>
                  <a:pt x="4202" y="114"/>
                </a:lnTo>
                <a:lnTo>
                  <a:pt x="4214" y="114"/>
                </a:lnTo>
                <a:lnTo>
                  <a:pt x="4214" y="120"/>
                </a:lnTo>
                <a:lnTo>
                  <a:pt x="4211" y="120"/>
                </a:lnTo>
                <a:lnTo>
                  <a:pt x="4211" y="143"/>
                </a:lnTo>
                <a:lnTo>
                  <a:pt x="4205" y="143"/>
                </a:lnTo>
                <a:lnTo>
                  <a:pt x="4194" y="211"/>
                </a:lnTo>
                <a:lnTo>
                  <a:pt x="4198" y="211"/>
                </a:lnTo>
                <a:lnTo>
                  <a:pt x="4214" y="154"/>
                </a:lnTo>
                <a:lnTo>
                  <a:pt x="4222" y="154"/>
                </a:lnTo>
                <a:lnTo>
                  <a:pt x="4218" y="176"/>
                </a:lnTo>
                <a:lnTo>
                  <a:pt x="4211" y="194"/>
                </a:lnTo>
                <a:lnTo>
                  <a:pt x="4205" y="214"/>
                </a:lnTo>
                <a:lnTo>
                  <a:pt x="4214" y="214"/>
                </a:lnTo>
                <a:lnTo>
                  <a:pt x="4214" y="231"/>
                </a:lnTo>
                <a:lnTo>
                  <a:pt x="4218" y="231"/>
                </a:lnTo>
                <a:lnTo>
                  <a:pt x="4220" y="216"/>
                </a:lnTo>
                <a:lnTo>
                  <a:pt x="4225" y="203"/>
                </a:lnTo>
                <a:lnTo>
                  <a:pt x="4231" y="191"/>
                </a:lnTo>
                <a:lnTo>
                  <a:pt x="4231" y="171"/>
                </a:lnTo>
                <a:lnTo>
                  <a:pt x="4234" y="171"/>
                </a:lnTo>
                <a:lnTo>
                  <a:pt x="4236" y="169"/>
                </a:lnTo>
                <a:lnTo>
                  <a:pt x="4236" y="169"/>
                </a:lnTo>
                <a:lnTo>
                  <a:pt x="4236" y="169"/>
                </a:lnTo>
                <a:lnTo>
                  <a:pt x="4238" y="169"/>
                </a:lnTo>
                <a:lnTo>
                  <a:pt x="4240" y="169"/>
                </a:lnTo>
                <a:lnTo>
                  <a:pt x="4242" y="167"/>
                </a:lnTo>
                <a:lnTo>
                  <a:pt x="4242" y="180"/>
                </a:lnTo>
                <a:lnTo>
                  <a:pt x="4238" y="196"/>
                </a:lnTo>
                <a:lnTo>
                  <a:pt x="4238" y="211"/>
                </a:lnTo>
                <a:lnTo>
                  <a:pt x="4238" y="225"/>
                </a:lnTo>
                <a:lnTo>
                  <a:pt x="4242" y="236"/>
                </a:lnTo>
                <a:lnTo>
                  <a:pt x="4243" y="212"/>
                </a:lnTo>
                <a:lnTo>
                  <a:pt x="4249" y="192"/>
                </a:lnTo>
                <a:lnTo>
                  <a:pt x="4254" y="172"/>
                </a:lnTo>
                <a:lnTo>
                  <a:pt x="4258" y="151"/>
                </a:lnTo>
                <a:lnTo>
                  <a:pt x="4271" y="151"/>
                </a:lnTo>
                <a:lnTo>
                  <a:pt x="4265" y="189"/>
                </a:lnTo>
                <a:lnTo>
                  <a:pt x="4262" y="229"/>
                </a:lnTo>
                <a:lnTo>
                  <a:pt x="4258" y="271"/>
                </a:lnTo>
                <a:lnTo>
                  <a:pt x="4260" y="311"/>
                </a:lnTo>
                <a:lnTo>
                  <a:pt x="4265" y="347"/>
                </a:lnTo>
                <a:lnTo>
                  <a:pt x="4267" y="360"/>
                </a:lnTo>
                <a:lnTo>
                  <a:pt x="4269" y="374"/>
                </a:lnTo>
                <a:lnTo>
                  <a:pt x="4269" y="389"/>
                </a:lnTo>
                <a:lnTo>
                  <a:pt x="4269" y="401"/>
                </a:lnTo>
                <a:lnTo>
                  <a:pt x="4274" y="411"/>
                </a:lnTo>
                <a:lnTo>
                  <a:pt x="4274" y="311"/>
                </a:lnTo>
                <a:lnTo>
                  <a:pt x="4278" y="311"/>
                </a:lnTo>
                <a:lnTo>
                  <a:pt x="4280" y="294"/>
                </a:lnTo>
                <a:lnTo>
                  <a:pt x="4280" y="276"/>
                </a:lnTo>
                <a:lnTo>
                  <a:pt x="4278" y="263"/>
                </a:lnTo>
                <a:lnTo>
                  <a:pt x="4285" y="263"/>
                </a:lnTo>
                <a:lnTo>
                  <a:pt x="4285" y="247"/>
                </a:lnTo>
                <a:lnTo>
                  <a:pt x="4298" y="247"/>
                </a:lnTo>
                <a:lnTo>
                  <a:pt x="4294" y="271"/>
                </a:lnTo>
                <a:lnTo>
                  <a:pt x="4291" y="271"/>
                </a:lnTo>
                <a:lnTo>
                  <a:pt x="4291" y="281"/>
                </a:lnTo>
                <a:lnTo>
                  <a:pt x="4293" y="296"/>
                </a:lnTo>
                <a:lnTo>
                  <a:pt x="4296" y="314"/>
                </a:lnTo>
                <a:lnTo>
                  <a:pt x="4300" y="331"/>
                </a:lnTo>
                <a:lnTo>
                  <a:pt x="4303" y="345"/>
                </a:lnTo>
                <a:lnTo>
                  <a:pt x="4305" y="351"/>
                </a:lnTo>
                <a:lnTo>
                  <a:pt x="4309" y="311"/>
                </a:lnTo>
                <a:lnTo>
                  <a:pt x="4313" y="271"/>
                </a:lnTo>
                <a:lnTo>
                  <a:pt x="4314" y="227"/>
                </a:lnTo>
                <a:lnTo>
                  <a:pt x="4314" y="191"/>
                </a:lnTo>
                <a:lnTo>
                  <a:pt x="4311" y="191"/>
                </a:lnTo>
                <a:lnTo>
                  <a:pt x="4311" y="163"/>
                </a:lnTo>
                <a:lnTo>
                  <a:pt x="4305" y="163"/>
                </a:lnTo>
                <a:lnTo>
                  <a:pt x="4305" y="136"/>
                </a:lnTo>
                <a:lnTo>
                  <a:pt x="4298" y="103"/>
                </a:lnTo>
                <a:lnTo>
                  <a:pt x="4291" y="71"/>
                </a:lnTo>
                <a:lnTo>
                  <a:pt x="4302" y="76"/>
                </a:lnTo>
                <a:lnTo>
                  <a:pt x="4325" y="207"/>
                </a:lnTo>
                <a:lnTo>
                  <a:pt x="4327" y="221"/>
                </a:lnTo>
                <a:lnTo>
                  <a:pt x="4325" y="238"/>
                </a:lnTo>
                <a:lnTo>
                  <a:pt x="4325" y="252"/>
                </a:lnTo>
                <a:lnTo>
                  <a:pt x="4331" y="263"/>
                </a:lnTo>
                <a:lnTo>
                  <a:pt x="4358" y="103"/>
                </a:lnTo>
                <a:lnTo>
                  <a:pt x="4365" y="103"/>
                </a:lnTo>
                <a:lnTo>
                  <a:pt x="4351" y="211"/>
                </a:lnTo>
                <a:lnTo>
                  <a:pt x="4354" y="211"/>
                </a:lnTo>
                <a:lnTo>
                  <a:pt x="4358" y="183"/>
                </a:lnTo>
                <a:lnTo>
                  <a:pt x="4371" y="183"/>
                </a:lnTo>
                <a:lnTo>
                  <a:pt x="4371" y="214"/>
                </a:lnTo>
                <a:lnTo>
                  <a:pt x="4373" y="245"/>
                </a:lnTo>
                <a:lnTo>
                  <a:pt x="4378" y="271"/>
                </a:lnTo>
                <a:lnTo>
                  <a:pt x="4374" y="283"/>
                </a:lnTo>
                <a:lnTo>
                  <a:pt x="4382" y="283"/>
                </a:lnTo>
                <a:lnTo>
                  <a:pt x="4385" y="311"/>
                </a:lnTo>
                <a:lnTo>
                  <a:pt x="4391" y="311"/>
                </a:lnTo>
                <a:lnTo>
                  <a:pt x="4391" y="307"/>
                </a:lnTo>
                <a:lnTo>
                  <a:pt x="4425" y="200"/>
                </a:lnTo>
                <a:lnTo>
                  <a:pt x="4425" y="183"/>
                </a:lnTo>
                <a:lnTo>
                  <a:pt x="4431" y="183"/>
                </a:lnTo>
                <a:lnTo>
                  <a:pt x="4434" y="154"/>
                </a:lnTo>
                <a:lnTo>
                  <a:pt x="4438" y="154"/>
                </a:lnTo>
                <a:lnTo>
                  <a:pt x="4440" y="154"/>
                </a:lnTo>
                <a:lnTo>
                  <a:pt x="4440" y="152"/>
                </a:lnTo>
                <a:lnTo>
                  <a:pt x="4440" y="152"/>
                </a:lnTo>
                <a:lnTo>
                  <a:pt x="4442" y="152"/>
                </a:lnTo>
                <a:lnTo>
                  <a:pt x="4443" y="152"/>
                </a:lnTo>
                <a:lnTo>
                  <a:pt x="4445" y="151"/>
                </a:lnTo>
                <a:lnTo>
                  <a:pt x="4434" y="207"/>
                </a:lnTo>
                <a:lnTo>
                  <a:pt x="4442" y="207"/>
                </a:lnTo>
                <a:lnTo>
                  <a:pt x="4443" y="223"/>
                </a:lnTo>
                <a:lnTo>
                  <a:pt x="4449" y="236"/>
                </a:lnTo>
                <a:lnTo>
                  <a:pt x="4454" y="247"/>
                </a:lnTo>
                <a:lnTo>
                  <a:pt x="4454" y="267"/>
                </a:lnTo>
                <a:lnTo>
                  <a:pt x="4458" y="267"/>
                </a:lnTo>
                <a:lnTo>
                  <a:pt x="4458" y="280"/>
                </a:lnTo>
                <a:lnTo>
                  <a:pt x="4462" y="280"/>
                </a:lnTo>
                <a:lnTo>
                  <a:pt x="4465" y="323"/>
                </a:lnTo>
                <a:lnTo>
                  <a:pt x="4471" y="323"/>
                </a:lnTo>
                <a:lnTo>
                  <a:pt x="4473" y="338"/>
                </a:lnTo>
                <a:lnTo>
                  <a:pt x="4473" y="352"/>
                </a:lnTo>
                <a:lnTo>
                  <a:pt x="4473" y="365"/>
                </a:lnTo>
                <a:lnTo>
                  <a:pt x="4478" y="374"/>
                </a:lnTo>
                <a:lnTo>
                  <a:pt x="4478" y="367"/>
                </a:lnTo>
                <a:lnTo>
                  <a:pt x="4485" y="358"/>
                </a:lnTo>
                <a:lnTo>
                  <a:pt x="4487" y="343"/>
                </a:lnTo>
                <a:lnTo>
                  <a:pt x="4485" y="327"/>
                </a:lnTo>
                <a:lnTo>
                  <a:pt x="4482" y="327"/>
                </a:lnTo>
                <a:lnTo>
                  <a:pt x="4482" y="300"/>
                </a:lnTo>
                <a:lnTo>
                  <a:pt x="4478" y="300"/>
                </a:lnTo>
                <a:lnTo>
                  <a:pt x="4478" y="280"/>
                </a:lnTo>
                <a:lnTo>
                  <a:pt x="4474" y="280"/>
                </a:lnTo>
                <a:lnTo>
                  <a:pt x="4474" y="271"/>
                </a:lnTo>
                <a:lnTo>
                  <a:pt x="4471" y="271"/>
                </a:lnTo>
                <a:lnTo>
                  <a:pt x="4471" y="267"/>
                </a:lnTo>
                <a:lnTo>
                  <a:pt x="4474" y="267"/>
                </a:lnTo>
                <a:lnTo>
                  <a:pt x="4476" y="265"/>
                </a:lnTo>
                <a:lnTo>
                  <a:pt x="4476" y="265"/>
                </a:lnTo>
                <a:lnTo>
                  <a:pt x="4476" y="265"/>
                </a:lnTo>
                <a:lnTo>
                  <a:pt x="4478" y="265"/>
                </a:lnTo>
                <a:lnTo>
                  <a:pt x="4480" y="263"/>
                </a:lnTo>
                <a:lnTo>
                  <a:pt x="4482" y="263"/>
                </a:lnTo>
                <a:lnTo>
                  <a:pt x="4482" y="274"/>
                </a:lnTo>
                <a:lnTo>
                  <a:pt x="4485" y="274"/>
                </a:lnTo>
                <a:lnTo>
                  <a:pt x="4485" y="260"/>
                </a:lnTo>
                <a:lnTo>
                  <a:pt x="4498" y="260"/>
                </a:lnTo>
                <a:lnTo>
                  <a:pt x="4500" y="280"/>
                </a:lnTo>
                <a:lnTo>
                  <a:pt x="4505" y="298"/>
                </a:lnTo>
                <a:lnTo>
                  <a:pt x="4511" y="314"/>
                </a:lnTo>
                <a:lnTo>
                  <a:pt x="4511" y="347"/>
                </a:lnTo>
                <a:lnTo>
                  <a:pt x="4516" y="385"/>
                </a:lnTo>
                <a:lnTo>
                  <a:pt x="4518" y="431"/>
                </a:lnTo>
                <a:lnTo>
                  <a:pt x="4518" y="441"/>
                </a:lnTo>
                <a:lnTo>
                  <a:pt x="4520" y="449"/>
                </a:lnTo>
                <a:lnTo>
                  <a:pt x="4520" y="454"/>
                </a:lnTo>
                <a:lnTo>
                  <a:pt x="4518" y="463"/>
                </a:lnTo>
                <a:lnTo>
                  <a:pt x="4531" y="463"/>
                </a:lnTo>
                <a:lnTo>
                  <a:pt x="4534" y="314"/>
                </a:lnTo>
                <a:lnTo>
                  <a:pt x="4529" y="300"/>
                </a:lnTo>
                <a:lnTo>
                  <a:pt x="4523" y="283"/>
                </a:lnTo>
                <a:lnTo>
                  <a:pt x="4522" y="263"/>
                </a:lnTo>
                <a:lnTo>
                  <a:pt x="4525" y="263"/>
                </a:lnTo>
                <a:lnTo>
                  <a:pt x="4527" y="267"/>
                </a:lnTo>
                <a:lnTo>
                  <a:pt x="4527" y="267"/>
                </a:lnTo>
                <a:lnTo>
                  <a:pt x="4527" y="269"/>
                </a:lnTo>
                <a:lnTo>
                  <a:pt x="4527" y="269"/>
                </a:lnTo>
                <a:lnTo>
                  <a:pt x="4529" y="269"/>
                </a:lnTo>
                <a:lnTo>
                  <a:pt x="4531" y="271"/>
                </a:lnTo>
                <a:lnTo>
                  <a:pt x="4531" y="260"/>
                </a:lnTo>
                <a:lnTo>
                  <a:pt x="4525" y="247"/>
                </a:lnTo>
                <a:lnTo>
                  <a:pt x="4523" y="232"/>
                </a:lnTo>
                <a:lnTo>
                  <a:pt x="4522" y="220"/>
                </a:lnTo>
                <a:lnTo>
                  <a:pt x="4502" y="163"/>
                </a:lnTo>
                <a:lnTo>
                  <a:pt x="4503" y="161"/>
                </a:lnTo>
                <a:lnTo>
                  <a:pt x="4503" y="161"/>
                </a:lnTo>
                <a:lnTo>
                  <a:pt x="4505" y="161"/>
                </a:lnTo>
                <a:lnTo>
                  <a:pt x="4505" y="161"/>
                </a:lnTo>
                <a:lnTo>
                  <a:pt x="4505" y="161"/>
                </a:lnTo>
                <a:lnTo>
                  <a:pt x="4505" y="160"/>
                </a:lnTo>
                <a:lnTo>
                  <a:pt x="4507" y="160"/>
                </a:lnTo>
                <a:lnTo>
                  <a:pt x="4509" y="161"/>
                </a:lnTo>
                <a:lnTo>
                  <a:pt x="4509" y="161"/>
                </a:lnTo>
                <a:lnTo>
                  <a:pt x="4509" y="161"/>
                </a:lnTo>
                <a:lnTo>
                  <a:pt x="4509" y="161"/>
                </a:lnTo>
                <a:lnTo>
                  <a:pt x="4511" y="163"/>
                </a:lnTo>
                <a:lnTo>
                  <a:pt x="4516" y="174"/>
                </a:lnTo>
                <a:lnTo>
                  <a:pt x="4520" y="185"/>
                </a:lnTo>
                <a:lnTo>
                  <a:pt x="4522" y="200"/>
                </a:lnTo>
                <a:lnTo>
                  <a:pt x="4525" y="200"/>
                </a:lnTo>
                <a:lnTo>
                  <a:pt x="4525" y="220"/>
                </a:lnTo>
                <a:lnTo>
                  <a:pt x="4531" y="220"/>
                </a:lnTo>
                <a:lnTo>
                  <a:pt x="4531" y="231"/>
                </a:lnTo>
                <a:lnTo>
                  <a:pt x="4534" y="231"/>
                </a:lnTo>
                <a:lnTo>
                  <a:pt x="4534" y="254"/>
                </a:lnTo>
                <a:lnTo>
                  <a:pt x="4538" y="254"/>
                </a:lnTo>
                <a:lnTo>
                  <a:pt x="4538" y="271"/>
                </a:lnTo>
                <a:lnTo>
                  <a:pt x="4543" y="291"/>
                </a:lnTo>
                <a:lnTo>
                  <a:pt x="4551" y="311"/>
                </a:lnTo>
                <a:lnTo>
                  <a:pt x="4554" y="311"/>
                </a:lnTo>
                <a:lnTo>
                  <a:pt x="4554" y="267"/>
                </a:lnTo>
                <a:lnTo>
                  <a:pt x="4551" y="267"/>
                </a:lnTo>
                <a:lnTo>
                  <a:pt x="4551" y="243"/>
                </a:lnTo>
                <a:lnTo>
                  <a:pt x="4545" y="243"/>
                </a:lnTo>
                <a:lnTo>
                  <a:pt x="4542" y="220"/>
                </a:lnTo>
                <a:lnTo>
                  <a:pt x="4534" y="214"/>
                </a:lnTo>
                <a:lnTo>
                  <a:pt x="4531" y="200"/>
                </a:lnTo>
                <a:lnTo>
                  <a:pt x="4538" y="203"/>
                </a:lnTo>
                <a:lnTo>
                  <a:pt x="4525" y="163"/>
                </a:lnTo>
                <a:lnTo>
                  <a:pt x="4534" y="163"/>
                </a:lnTo>
                <a:lnTo>
                  <a:pt x="4585" y="314"/>
                </a:lnTo>
                <a:lnTo>
                  <a:pt x="4585" y="311"/>
                </a:lnTo>
                <a:lnTo>
                  <a:pt x="4589" y="309"/>
                </a:lnTo>
                <a:lnTo>
                  <a:pt x="4589" y="307"/>
                </a:lnTo>
                <a:lnTo>
                  <a:pt x="4589" y="305"/>
                </a:lnTo>
                <a:lnTo>
                  <a:pt x="4589" y="305"/>
                </a:lnTo>
                <a:lnTo>
                  <a:pt x="4589" y="303"/>
                </a:lnTo>
                <a:lnTo>
                  <a:pt x="4589" y="301"/>
                </a:lnTo>
                <a:lnTo>
                  <a:pt x="4591" y="300"/>
                </a:lnTo>
                <a:lnTo>
                  <a:pt x="4594" y="300"/>
                </a:lnTo>
                <a:lnTo>
                  <a:pt x="4594" y="303"/>
                </a:lnTo>
                <a:lnTo>
                  <a:pt x="4596" y="301"/>
                </a:lnTo>
                <a:lnTo>
                  <a:pt x="4596" y="301"/>
                </a:lnTo>
                <a:lnTo>
                  <a:pt x="4596" y="300"/>
                </a:lnTo>
                <a:lnTo>
                  <a:pt x="4596" y="300"/>
                </a:lnTo>
                <a:lnTo>
                  <a:pt x="4598" y="298"/>
                </a:lnTo>
                <a:lnTo>
                  <a:pt x="4598" y="296"/>
                </a:lnTo>
                <a:lnTo>
                  <a:pt x="4591" y="296"/>
                </a:lnTo>
                <a:lnTo>
                  <a:pt x="4585" y="263"/>
                </a:lnTo>
                <a:lnTo>
                  <a:pt x="4594" y="263"/>
                </a:lnTo>
                <a:lnTo>
                  <a:pt x="4594" y="254"/>
                </a:lnTo>
                <a:lnTo>
                  <a:pt x="4602" y="254"/>
                </a:lnTo>
                <a:lnTo>
                  <a:pt x="4602" y="271"/>
                </a:lnTo>
                <a:lnTo>
                  <a:pt x="4600" y="281"/>
                </a:lnTo>
                <a:lnTo>
                  <a:pt x="4602" y="291"/>
                </a:lnTo>
                <a:lnTo>
                  <a:pt x="4605" y="291"/>
                </a:lnTo>
                <a:lnTo>
                  <a:pt x="4611" y="236"/>
                </a:lnTo>
                <a:lnTo>
                  <a:pt x="4618" y="231"/>
                </a:lnTo>
                <a:lnTo>
                  <a:pt x="4618" y="220"/>
                </a:lnTo>
                <a:lnTo>
                  <a:pt x="4622" y="220"/>
                </a:lnTo>
                <a:lnTo>
                  <a:pt x="4622" y="214"/>
                </a:lnTo>
                <a:lnTo>
                  <a:pt x="4618" y="214"/>
                </a:lnTo>
                <a:lnTo>
                  <a:pt x="4618" y="163"/>
                </a:lnTo>
                <a:lnTo>
                  <a:pt x="4614" y="163"/>
                </a:lnTo>
                <a:lnTo>
                  <a:pt x="4614" y="160"/>
                </a:lnTo>
                <a:lnTo>
                  <a:pt x="4618" y="160"/>
                </a:lnTo>
                <a:lnTo>
                  <a:pt x="4618" y="154"/>
                </a:lnTo>
                <a:lnTo>
                  <a:pt x="4614" y="154"/>
                </a:lnTo>
                <a:lnTo>
                  <a:pt x="4614" y="152"/>
                </a:lnTo>
                <a:lnTo>
                  <a:pt x="4616" y="149"/>
                </a:lnTo>
                <a:lnTo>
                  <a:pt x="4618" y="147"/>
                </a:lnTo>
                <a:lnTo>
                  <a:pt x="4618" y="147"/>
                </a:lnTo>
                <a:lnTo>
                  <a:pt x="4614" y="140"/>
                </a:lnTo>
                <a:lnTo>
                  <a:pt x="4614" y="136"/>
                </a:lnTo>
                <a:lnTo>
                  <a:pt x="4618" y="136"/>
                </a:lnTo>
                <a:lnTo>
                  <a:pt x="4618" y="131"/>
                </a:lnTo>
                <a:lnTo>
                  <a:pt x="4614" y="131"/>
                </a:lnTo>
                <a:lnTo>
                  <a:pt x="4618" y="107"/>
                </a:lnTo>
                <a:lnTo>
                  <a:pt x="4625" y="107"/>
                </a:lnTo>
                <a:lnTo>
                  <a:pt x="4625" y="167"/>
                </a:lnTo>
                <a:lnTo>
                  <a:pt x="4634" y="167"/>
                </a:lnTo>
                <a:lnTo>
                  <a:pt x="4642" y="311"/>
                </a:lnTo>
                <a:lnTo>
                  <a:pt x="4645" y="311"/>
                </a:lnTo>
                <a:lnTo>
                  <a:pt x="4647" y="325"/>
                </a:lnTo>
                <a:lnTo>
                  <a:pt x="4647" y="341"/>
                </a:lnTo>
                <a:lnTo>
                  <a:pt x="4649" y="356"/>
                </a:lnTo>
                <a:lnTo>
                  <a:pt x="4654" y="367"/>
                </a:lnTo>
                <a:lnTo>
                  <a:pt x="4651" y="323"/>
                </a:lnTo>
                <a:lnTo>
                  <a:pt x="4654" y="323"/>
                </a:lnTo>
                <a:lnTo>
                  <a:pt x="4658" y="329"/>
                </a:lnTo>
                <a:lnTo>
                  <a:pt x="4662" y="332"/>
                </a:lnTo>
                <a:lnTo>
                  <a:pt x="4665" y="334"/>
                </a:lnTo>
                <a:lnTo>
                  <a:pt x="4665" y="296"/>
                </a:lnTo>
                <a:lnTo>
                  <a:pt x="4658" y="296"/>
                </a:lnTo>
                <a:lnTo>
                  <a:pt x="4658" y="287"/>
                </a:lnTo>
                <a:lnTo>
                  <a:pt x="4665" y="287"/>
                </a:lnTo>
                <a:lnTo>
                  <a:pt x="4662" y="107"/>
                </a:lnTo>
                <a:lnTo>
                  <a:pt x="4674" y="107"/>
                </a:lnTo>
                <a:lnTo>
                  <a:pt x="4674" y="111"/>
                </a:lnTo>
                <a:lnTo>
                  <a:pt x="4671" y="121"/>
                </a:lnTo>
                <a:lnTo>
                  <a:pt x="4669" y="138"/>
                </a:lnTo>
                <a:lnTo>
                  <a:pt x="4669" y="156"/>
                </a:lnTo>
                <a:lnTo>
                  <a:pt x="4671" y="171"/>
                </a:lnTo>
                <a:lnTo>
                  <a:pt x="4682" y="287"/>
                </a:lnTo>
                <a:lnTo>
                  <a:pt x="4687" y="287"/>
                </a:lnTo>
                <a:lnTo>
                  <a:pt x="4691" y="289"/>
                </a:lnTo>
                <a:lnTo>
                  <a:pt x="4694" y="289"/>
                </a:lnTo>
                <a:lnTo>
                  <a:pt x="4698" y="291"/>
                </a:lnTo>
                <a:lnTo>
                  <a:pt x="4698" y="236"/>
                </a:lnTo>
                <a:lnTo>
                  <a:pt x="4711" y="236"/>
                </a:lnTo>
                <a:lnTo>
                  <a:pt x="4713" y="269"/>
                </a:lnTo>
                <a:lnTo>
                  <a:pt x="4722" y="300"/>
                </a:lnTo>
                <a:lnTo>
                  <a:pt x="4725" y="300"/>
                </a:lnTo>
                <a:lnTo>
                  <a:pt x="4725" y="143"/>
                </a:lnTo>
                <a:lnTo>
                  <a:pt x="4738" y="147"/>
                </a:lnTo>
                <a:lnTo>
                  <a:pt x="4742" y="189"/>
                </a:lnTo>
                <a:lnTo>
                  <a:pt x="4751" y="223"/>
                </a:lnTo>
                <a:lnTo>
                  <a:pt x="4751" y="254"/>
                </a:lnTo>
                <a:lnTo>
                  <a:pt x="4754" y="254"/>
                </a:lnTo>
                <a:lnTo>
                  <a:pt x="4758" y="300"/>
                </a:lnTo>
                <a:lnTo>
                  <a:pt x="4765" y="303"/>
                </a:lnTo>
                <a:lnTo>
                  <a:pt x="4765" y="314"/>
                </a:lnTo>
                <a:lnTo>
                  <a:pt x="4769" y="323"/>
                </a:lnTo>
                <a:lnTo>
                  <a:pt x="4774" y="329"/>
                </a:lnTo>
                <a:lnTo>
                  <a:pt x="4780" y="336"/>
                </a:lnTo>
                <a:lnTo>
                  <a:pt x="4785" y="340"/>
                </a:lnTo>
                <a:lnTo>
                  <a:pt x="4794" y="343"/>
                </a:lnTo>
                <a:lnTo>
                  <a:pt x="4794" y="347"/>
                </a:lnTo>
                <a:lnTo>
                  <a:pt x="4796" y="349"/>
                </a:lnTo>
                <a:lnTo>
                  <a:pt x="4796" y="351"/>
                </a:lnTo>
                <a:lnTo>
                  <a:pt x="4798" y="352"/>
                </a:lnTo>
                <a:lnTo>
                  <a:pt x="4800" y="354"/>
                </a:lnTo>
                <a:lnTo>
                  <a:pt x="4802" y="356"/>
                </a:lnTo>
                <a:lnTo>
                  <a:pt x="4803" y="356"/>
                </a:lnTo>
                <a:lnTo>
                  <a:pt x="4803" y="358"/>
                </a:lnTo>
                <a:lnTo>
                  <a:pt x="4803" y="358"/>
                </a:lnTo>
                <a:lnTo>
                  <a:pt x="4803" y="358"/>
                </a:lnTo>
                <a:lnTo>
                  <a:pt x="4805" y="358"/>
                </a:lnTo>
                <a:lnTo>
                  <a:pt x="4805" y="360"/>
                </a:lnTo>
                <a:lnTo>
                  <a:pt x="4805" y="351"/>
                </a:lnTo>
                <a:lnTo>
                  <a:pt x="4802" y="351"/>
                </a:lnTo>
                <a:lnTo>
                  <a:pt x="4802" y="323"/>
                </a:lnTo>
                <a:lnTo>
                  <a:pt x="4798" y="323"/>
                </a:lnTo>
                <a:lnTo>
                  <a:pt x="4791" y="287"/>
                </a:lnTo>
                <a:lnTo>
                  <a:pt x="4785" y="287"/>
                </a:lnTo>
                <a:lnTo>
                  <a:pt x="4785" y="274"/>
                </a:lnTo>
                <a:lnTo>
                  <a:pt x="4782" y="274"/>
                </a:lnTo>
                <a:lnTo>
                  <a:pt x="4780" y="272"/>
                </a:lnTo>
                <a:lnTo>
                  <a:pt x="4780" y="269"/>
                </a:lnTo>
                <a:lnTo>
                  <a:pt x="4780" y="267"/>
                </a:lnTo>
                <a:lnTo>
                  <a:pt x="4778" y="263"/>
                </a:lnTo>
                <a:lnTo>
                  <a:pt x="4778" y="260"/>
                </a:lnTo>
                <a:lnTo>
                  <a:pt x="4782" y="260"/>
                </a:lnTo>
                <a:lnTo>
                  <a:pt x="4789" y="269"/>
                </a:lnTo>
                <a:lnTo>
                  <a:pt x="4794" y="280"/>
                </a:lnTo>
                <a:lnTo>
                  <a:pt x="4798" y="291"/>
                </a:lnTo>
                <a:lnTo>
                  <a:pt x="4802" y="291"/>
                </a:lnTo>
                <a:lnTo>
                  <a:pt x="4794" y="267"/>
                </a:lnTo>
                <a:lnTo>
                  <a:pt x="4783" y="243"/>
                </a:lnTo>
                <a:lnTo>
                  <a:pt x="4774" y="220"/>
                </a:lnTo>
                <a:lnTo>
                  <a:pt x="4778" y="220"/>
                </a:lnTo>
                <a:lnTo>
                  <a:pt x="4782" y="221"/>
                </a:lnTo>
                <a:lnTo>
                  <a:pt x="4783" y="221"/>
                </a:lnTo>
                <a:lnTo>
                  <a:pt x="4783" y="223"/>
                </a:lnTo>
                <a:lnTo>
                  <a:pt x="4785" y="227"/>
                </a:lnTo>
                <a:lnTo>
                  <a:pt x="4785" y="231"/>
                </a:lnTo>
                <a:lnTo>
                  <a:pt x="4796" y="245"/>
                </a:lnTo>
                <a:lnTo>
                  <a:pt x="4803" y="263"/>
                </a:lnTo>
                <a:lnTo>
                  <a:pt x="4809" y="283"/>
                </a:lnTo>
                <a:lnTo>
                  <a:pt x="4814" y="303"/>
                </a:lnTo>
                <a:lnTo>
                  <a:pt x="4818" y="303"/>
                </a:lnTo>
                <a:lnTo>
                  <a:pt x="4818" y="323"/>
                </a:lnTo>
                <a:lnTo>
                  <a:pt x="4822" y="323"/>
                </a:lnTo>
                <a:lnTo>
                  <a:pt x="4814" y="240"/>
                </a:lnTo>
                <a:lnTo>
                  <a:pt x="4811" y="240"/>
                </a:lnTo>
                <a:lnTo>
                  <a:pt x="4811" y="223"/>
                </a:lnTo>
                <a:lnTo>
                  <a:pt x="4805" y="223"/>
                </a:lnTo>
                <a:lnTo>
                  <a:pt x="4802" y="191"/>
                </a:lnTo>
                <a:lnTo>
                  <a:pt x="4798" y="191"/>
                </a:lnTo>
                <a:lnTo>
                  <a:pt x="4798" y="183"/>
                </a:lnTo>
                <a:lnTo>
                  <a:pt x="4794" y="183"/>
                </a:lnTo>
                <a:lnTo>
                  <a:pt x="4794" y="171"/>
                </a:lnTo>
                <a:lnTo>
                  <a:pt x="4791" y="171"/>
                </a:lnTo>
                <a:lnTo>
                  <a:pt x="4785" y="154"/>
                </a:lnTo>
                <a:lnTo>
                  <a:pt x="4782" y="154"/>
                </a:lnTo>
                <a:lnTo>
                  <a:pt x="4782" y="143"/>
                </a:lnTo>
                <a:lnTo>
                  <a:pt x="4778" y="143"/>
                </a:lnTo>
                <a:lnTo>
                  <a:pt x="4771" y="120"/>
                </a:lnTo>
                <a:lnTo>
                  <a:pt x="4765" y="120"/>
                </a:lnTo>
                <a:lnTo>
                  <a:pt x="4765" y="111"/>
                </a:lnTo>
                <a:lnTo>
                  <a:pt x="4758" y="98"/>
                </a:lnTo>
                <a:lnTo>
                  <a:pt x="4751" y="85"/>
                </a:lnTo>
                <a:lnTo>
                  <a:pt x="4745" y="67"/>
                </a:lnTo>
                <a:lnTo>
                  <a:pt x="4758" y="71"/>
                </a:lnTo>
                <a:lnTo>
                  <a:pt x="4762" y="89"/>
                </a:lnTo>
                <a:lnTo>
                  <a:pt x="4771" y="101"/>
                </a:lnTo>
                <a:lnTo>
                  <a:pt x="4778" y="114"/>
                </a:lnTo>
                <a:lnTo>
                  <a:pt x="4778" y="123"/>
                </a:lnTo>
                <a:lnTo>
                  <a:pt x="4782" y="123"/>
                </a:lnTo>
                <a:lnTo>
                  <a:pt x="4782" y="131"/>
                </a:lnTo>
                <a:lnTo>
                  <a:pt x="4785" y="131"/>
                </a:lnTo>
                <a:lnTo>
                  <a:pt x="4785" y="140"/>
                </a:lnTo>
                <a:lnTo>
                  <a:pt x="4791" y="140"/>
                </a:lnTo>
                <a:lnTo>
                  <a:pt x="4791" y="147"/>
                </a:lnTo>
                <a:lnTo>
                  <a:pt x="4794" y="147"/>
                </a:lnTo>
                <a:lnTo>
                  <a:pt x="4802" y="171"/>
                </a:lnTo>
                <a:lnTo>
                  <a:pt x="4805" y="171"/>
                </a:lnTo>
                <a:lnTo>
                  <a:pt x="4805" y="183"/>
                </a:lnTo>
                <a:lnTo>
                  <a:pt x="4811" y="183"/>
                </a:lnTo>
                <a:lnTo>
                  <a:pt x="4811" y="191"/>
                </a:lnTo>
                <a:lnTo>
                  <a:pt x="4814" y="191"/>
                </a:lnTo>
                <a:lnTo>
                  <a:pt x="4822" y="227"/>
                </a:lnTo>
                <a:lnTo>
                  <a:pt x="4825" y="227"/>
                </a:lnTo>
                <a:lnTo>
                  <a:pt x="4825" y="236"/>
                </a:lnTo>
                <a:lnTo>
                  <a:pt x="4831" y="236"/>
                </a:lnTo>
                <a:lnTo>
                  <a:pt x="4831" y="254"/>
                </a:lnTo>
                <a:lnTo>
                  <a:pt x="4834" y="254"/>
                </a:lnTo>
                <a:lnTo>
                  <a:pt x="4836" y="218"/>
                </a:lnTo>
                <a:lnTo>
                  <a:pt x="4838" y="178"/>
                </a:lnTo>
                <a:lnTo>
                  <a:pt x="4834" y="140"/>
                </a:lnTo>
                <a:lnTo>
                  <a:pt x="4825" y="103"/>
                </a:lnTo>
                <a:lnTo>
                  <a:pt x="4838" y="103"/>
                </a:lnTo>
                <a:lnTo>
                  <a:pt x="4843" y="134"/>
                </a:lnTo>
                <a:lnTo>
                  <a:pt x="4851" y="163"/>
                </a:lnTo>
                <a:lnTo>
                  <a:pt x="4851" y="178"/>
                </a:lnTo>
                <a:lnTo>
                  <a:pt x="4851" y="194"/>
                </a:lnTo>
                <a:lnTo>
                  <a:pt x="4849" y="209"/>
                </a:lnTo>
                <a:lnTo>
                  <a:pt x="4854" y="220"/>
                </a:lnTo>
                <a:lnTo>
                  <a:pt x="4858" y="180"/>
                </a:lnTo>
                <a:lnTo>
                  <a:pt x="4865" y="180"/>
                </a:lnTo>
                <a:lnTo>
                  <a:pt x="4871" y="196"/>
                </a:lnTo>
                <a:lnTo>
                  <a:pt x="4874" y="196"/>
                </a:lnTo>
                <a:lnTo>
                  <a:pt x="4874" y="211"/>
                </a:lnTo>
                <a:lnTo>
                  <a:pt x="4878" y="211"/>
                </a:lnTo>
                <a:lnTo>
                  <a:pt x="4882" y="247"/>
                </a:lnTo>
                <a:lnTo>
                  <a:pt x="4885" y="247"/>
                </a:lnTo>
                <a:lnTo>
                  <a:pt x="4885" y="271"/>
                </a:lnTo>
                <a:lnTo>
                  <a:pt x="4894" y="274"/>
                </a:lnTo>
                <a:lnTo>
                  <a:pt x="4894" y="283"/>
                </a:lnTo>
                <a:lnTo>
                  <a:pt x="4898" y="283"/>
                </a:lnTo>
                <a:lnTo>
                  <a:pt x="4898" y="296"/>
                </a:lnTo>
                <a:lnTo>
                  <a:pt x="4902" y="296"/>
                </a:lnTo>
                <a:lnTo>
                  <a:pt x="4905" y="320"/>
                </a:lnTo>
                <a:lnTo>
                  <a:pt x="4911" y="320"/>
                </a:lnTo>
                <a:lnTo>
                  <a:pt x="4913" y="291"/>
                </a:lnTo>
                <a:lnTo>
                  <a:pt x="4918" y="265"/>
                </a:lnTo>
                <a:lnTo>
                  <a:pt x="4927" y="240"/>
                </a:lnTo>
                <a:lnTo>
                  <a:pt x="4934" y="214"/>
                </a:lnTo>
                <a:lnTo>
                  <a:pt x="4931" y="154"/>
                </a:lnTo>
                <a:lnTo>
                  <a:pt x="4942" y="154"/>
                </a:lnTo>
                <a:lnTo>
                  <a:pt x="4945" y="214"/>
                </a:lnTo>
                <a:lnTo>
                  <a:pt x="4954" y="214"/>
                </a:lnTo>
                <a:lnTo>
                  <a:pt x="4958" y="231"/>
                </a:lnTo>
                <a:lnTo>
                  <a:pt x="4951" y="231"/>
                </a:lnTo>
                <a:lnTo>
                  <a:pt x="4951" y="223"/>
                </a:lnTo>
                <a:lnTo>
                  <a:pt x="4945" y="223"/>
                </a:lnTo>
                <a:lnTo>
                  <a:pt x="4945" y="327"/>
                </a:lnTo>
                <a:lnTo>
                  <a:pt x="4951" y="327"/>
                </a:lnTo>
                <a:lnTo>
                  <a:pt x="4951" y="340"/>
                </a:lnTo>
                <a:lnTo>
                  <a:pt x="4954" y="340"/>
                </a:lnTo>
                <a:lnTo>
                  <a:pt x="4956" y="338"/>
                </a:lnTo>
                <a:lnTo>
                  <a:pt x="4956" y="336"/>
                </a:lnTo>
                <a:lnTo>
                  <a:pt x="4956" y="336"/>
                </a:lnTo>
                <a:lnTo>
                  <a:pt x="4956" y="336"/>
                </a:lnTo>
                <a:lnTo>
                  <a:pt x="4958" y="334"/>
                </a:lnTo>
                <a:lnTo>
                  <a:pt x="4965" y="340"/>
                </a:lnTo>
                <a:lnTo>
                  <a:pt x="4965" y="303"/>
                </a:lnTo>
                <a:lnTo>
                  <a:pt x="4962" y="303"/>
                </a:lnTo>
                <a:lnTo>
                  <a:pt x="4962" y="271"/>
                </a:lnTo>
                <a:lnTo>
                  <a:pt x="4951" y="236"/>
                </a:lnTo>
                <a:lnTo>
                  <a:pt x="4962" y="236"/>
                </a:lnTo>
                <a:lnTo>
                  <a:pt x="4965" y="254"/>
                </a:lnTo>
                <a:lnTo>
                  <a:pt x="4971" y="254"/>
                </a:lnTo>
                <a:lnTo>
                  <a:pt x="4971" y="274"/>
                </a:lnTo>
                <a:lnTo>
                  <a:pt x="4974" y="274"/>
                </a:lnTo>
                <a:lnTo>
                  <a:pt x="4974" y="283"/>
                </a:lnTo>
                <a:lnTo>
                  <a:pt x="4978" y="283"/>
                </a:lnTo>
                <a:lnTo>
                  <a:pt x="4978" y="300"/>
                </a:lnTo>
                <a:lnTo>
                  <a:pt x="4982" y="300"/>
                </a:lnTo>
                <a:lnTo>
                  <a:pt x="4982" y="314"/>
                </a:lnTo>
                <a:lnTo>
                  <a:pt x="4985" y="314"/>
                </a:lnTo>
                <a:lnTo>
                  <a:pt x="4991" y="343"/>
                </a:lnTo>
                <a:lnTo>
                  <a:pt x="4994" y="343"/>
                </a:lnTo>
                <a:lnTo>
                  <a:pt x="4998" y="334"/>
                </a:lnTo>
                <a:lnTo>
                  <a:pt x="5002" y="325"/>
                </a:lnTo>
                <a:lnTo>
                  <a:pt x="5002" y="311"/>
                </a:lnTo>
                <a:lnTo>
                  <a:pt x="4991" y="274"/>
                </a:lnTo>
                <a:lnTo>
                  <a:pt x="5002" y="280"/>
                </a:lnTo>
                <a:lnTo>
                  <a:pt x="5003" y="287"/>
                </a:lnTo>
                <a:lnTo>
                  <a:pt x="5007" y="301"/>
                </a:lnTo>
                <a:lnTo>
                  <a:pt x="5011" y="318"/>
                </a:lnTo>
                <a:lnTo>
                  <a:pt x="5014" y="332"/>
                </a:lnTo>
                <a:lnTo>
                  <a:pt x="5020" y="345"/>
                </a:lnTo>
                <a:lnTo>
                  <a:pt x="5022" y="351"/>
                </a:lnTo>
                <a:lnTo>
                  <a:pt x="5023" y="332"/>
                </a:lnTo>
                <a:lnTo>
                  <a:pt x="5025" y="316"/>
                </a:lnTo>
                <a:lnTo>
                  <a:pt x="5025" y="296"/>
                </a:lnTo>
                <a:lnTo>
                  <a:pt x="5022" y="271"/>
                </a:lnTo>
                <a:lnTo>
                  <a:pt x="5034" y="271"/>
                </a:lnTo>
                <a:lnTo>
                  <a:pt x="5036" y="294"/>
                </a:lnTo>
                <a:lnTo>
                  <a:pt x="5043" y="316"/>
                </a:lnTo>
                <a:lnTo>
                  <a:pt x="5051" y="334"/>
                </a:lnTo>
                <a:lnTo>
                  <a:pt x="5051" y="356"/>
                </a:lnTo>
                <a:lnTo>
                  <a:pt x="5054" y="356"/>
                </a:lnTo>
                <a:lnTo>
                  <a:pt x="5042" y="223"/>
                </a:lnTo>
                <a:lnTo>
                  <a:pt x="5038" y="223"/>
                </a:lnTo>
                <a:lnTo>
                  <a:pt x="5034" y="200"/>
                </a:lnTo>
                <a:lnTo>
                  <a:pt x="5031" y="194"/>
                </a:lnTo>
                <a:lnTo>
                  <a:pt x="5029" y="191"/>
                </a:lnTo>
                <a:lnTo>
                  <a:pt x="5025" y="187"/>
                </a:lnTo>
                <a:lnTo>
                  <a:pt x="5023" y="183"/>
                </a:lnTo>
                <a:lnTo>
                  <a:pt x="5020" y="178"/>
                </a:lnTo>
                <a:lnTo>
                  <a:pt x="5018" y="171"/>
                </a:lnTo>
                <a:lnTo>
                  <a:pt x="5031" y="180"/>
                </a:lnTo>
                <a:lnTo>
                  <a:pt x="5042" y="194"/>
                </a:lnTo>
                <a:lnTo>
                  <a:pt x="5051" y="212"/>
                </a:lnTo>
                <a:lnTo>
                  <a:pt x="5058" y="234"/>
                </a:lnTo>
                <a:lnTo>
                  <a:pt x="5065" y="254"/>
                </a:lnTo>
                <a:lnTo>
                  <a:pt x="5071" y="271"/>
                </a:lnTo>
                <a:lnTo>
                  <a:pt x="5071" y="296"/>
                </a:lnTo>
                <a:lnTo>
                  <a:pt x="5078" y="300"/>
                </a:lnTo>
                <a:lnTo>
                  <a:pt x="5074" y="307"/>
                </a:lnTo>
                <a:lnTo>
                  <a:pt x="5082" y="311"/>
                </a:lnTo>
                <a:lnTo>
                  <a:pt x="5082" y="327"/>
                </a:lnTo>
                <a:lnTo>
                  <a:pt x="5085" y="327"/>
                </a:lnTo>
                <a:lnTo>
                  <a:pt x="5085" y="340"/>
                </a:lnTo>
                <a:lnTo>
                  <a:pt x="5091" y="340"/>
                </a:lnTo>
                <a:lnTo>
                  <a:pt x="5093" y="352"/>
                </a:lnTo>
                <a:lnTo>
                  <a:pt x="5093" y="365"/>
                </a:lnTo>
                <a:lnTo>
                  <a:pt x="5098" y="374"/>
                </a:lnTo>
                <a:lnTo>
                  <a:pt x="5100" y="347"/>
                </a:lnTo>
                <a:lnTo>
                  <a:pt x="5102" y="321"/>
                </a:lnTo>
                <a:lnTo>
                  <a:pt x="5098" y="300"/>
                </a:lnTo>
                <a:lnTo>
                  <a:pt x="5098" y="267"/>
                </a:lnTo>
                <a:lnTo>
                  <a:pt x="5094" y="267"/>
                </a:lnTo>
                <a:lnTo>
                  <a:pt x="5091" y="240"/>
                </a:lnTo>
                <a:lnTo>
                  <a:pt x="5085" y="240"/>
                </a:lnTo>
                <a:lnTo>
                  <a:pt x="5083" y="234"/>
                </a:lnTo>
                <a:lnTo>
                  <a:pt x="5080" y="232"/>
                </a:lnTo>
                <a:lnTo>
                  <a:pt x="5078" y="229"/>
                </a:lnTo>
                <a:lnTo>
                  <a:pt x="5076" y="227"/>
                </a:lnTo>
                <a:lnTo>
                  <a:pt x="5074" y="221"/>
                </a:lnTo>
                <a:lnTo>
                  <a:pt x="5074" y="214"/>
                </a:lnTo>
                <a:lnTo>
                  <a:pt x="5082" y="220"/>
                </a:lnTo>
                <a:lnTo>
                  <a:pt x="5058" y="176"/>
                </a:lnTo>
                <a:lnTo>
                  <a:pt x="5065" y="176"/>
                </a:lnTo>
                <a:lnTo>
                  <a:pt x="5102" y="231"/>
                </a:lnTo>
                <a:lnTo>
                  <a:pt x="5102" y="240"/>
                </a:lnTo>
                <a:lnTo>
                  <a:pt x="5105" y="240"/>
                </a:lnTo>
                <a:lnTo>
                  <a:pt x="5105" y="247"/>
                </a:lnTo>
                <a:lnTo>
                  <a:pt x="5111" y="247"/>
                </a:lnTo>
                <a:lnTo>
                  <a:pt x="5114" y="271"/>
                </a:lnTo>
                <a:lnTo>
                  <a:pt x="5118" y="271"/>
                </a:lnTo>
                <a:lnTo>
                  <a:pt x="5118" y="280"/>
                </a:lnTo>
                <a:lnTo>
                  <a:pt x="5122" y="280"/>
                </a:lnTo>
                <a:lnTo>
                  <a:pt x="5122" y="296"/>
                </a:lnTo>
                <a:lnTo>
                  <a:pt x="5125" y="296"/>
                </a:lnTo>
                <a:lnTo>
                  <a:pt x="5131" y="323"/>
                </a:lnTo>
                <a:lnTo>
                  <a:pt x="5134" y="323"/>
                </a:lnTo>
                <a:lnTo>
                  <a:pt x="5136" y="289"/>
                </a:lnTo>
                <a:lnTo>
                  <a:pt x="5138" y="254"/>
                </a:lnTo>
                <a:lnTo>
                  <a:pt x="5140" y="218"/>
                </a:lnTo>
                <a:lnTo>
                  <a:pt x="5140" y="183"/>
                </a:lnTo>
                <a:lnTo>
                  <a:pt x="5134" y="151"/>
                </a:lnTo>
                <a:lnTo>
                  <a:pt x="5134" y="120"/>
                </a:lnTo>
                <a:lnTo>
                  <a:pt x="5131" y="120"/>
                </a:lnTo>
                <a:lnTo>
                  <a:pt x="5127" y="105"/>
                </a:lnTo>
                <a:lnTo>
                  <a:pt x="5127" y="92"/>
                </a:lnTo>
                <a:lnTo>
                  <a:pt x="5129" y="81"/>
                </a:lnTo>
                <a:lnTo>
                  <a:pt x="5129" y="72"/>
                </a:lnTo>
                <a:lnTo>
                  <a:pt x="5125" y="67"/>
                </a:lnTo>
                <a:lnTo>
                  <a:pt x="5127" y="65"/>
                </a:lnTo>
                <a:lnTo>
                  <a:pt x="5127" y="65"/>
                </a:lnTo>
                <a:lnTo>
                  <a:pt x="5127" y="65"/>
                </a:lnTo>
                <a:lnTo>
                  <a:pt x="5127" y="65"/>
                </a:lnTo>
                <a:lnTo>
                  <a:pt x="5129" y="65"/>
                </a:lnTo>
                <a:lnTo>
                  <a:pt x="5131" y="63"/>
                </a:lnTo>
                <a:lnTo>
                  <a:pt x="5131" y="60"/>
                </a:lnTo>
                <a:lnTo>
                  <a:pt x="5133" y="60"/>
                </a:lnTo>
                <a:lnTo>
                  <a:pt x="5134" y="60"/>
                </a:lnTo>
                <a:lnTo>
                  <a:pt x="5136" y="60"/>
                </a:lnTo>
                <a:lnTo>
                  <a:pt x="5136" y="61"/>
                </a:lnTo>
                <a:lnTo>
                  <a:pt x="5136" y="61"/>
                </a:lnTo>
                <a:lnTo>
                  <a:pt x="5138" y="63"/>
                </a:lnTo>
                <a:lnTo>
                  <a:pt x="5142" y="72"/>
                </a:lnTo>
                <a:lnTo>
                  <a:pt x="5142" y="85"/>
                </a:lnTo>
                <a:lnTo>
                  <a:pt x="5140" y="98"/>
                </a:lnTo>
                <a:lnTo>
                  <a:pt x="5142" y="111"/>
                </a:lnTo>
                <a:lnTo>
                  <a:pt x="5151" y="145"/>
                </a:lnTo>
                <a:lnTo>
                  <a:pt x="5158" y="181"/>
                </a:lnTo>
                <a:lnTo>
                  <a:pt x="5165" y="214"/>
                </a:lnTo>
                <a:lnTo>
                  <a:pt x="5165" y="243"/>
                </a:lnTo>
                <a:lnTo>
                  <a:pt x="5171" y="243"/>
                </a:lnTo>
                <a:lnTo>
                  <a:pt x="5173" y="258"/>
                </a:lnTo>
                <a:lnTo>
                  <a:pt x="5173" y="276"/>
                </a:lnTo>
                <a:lnTo>
                  <a:pt x="5171" y="292"/>
                </a:lnTo>
                <a:lnTo>
                  <a:pt x="5173" y="309"/>
                </a:lnTo>
                <a:lnTo>
                  <a:pt x="5178" y="320"/>
                </a:lnTo>
                <a:lnTo>
                  <a:pt x="5185" y="220"/>
                </a:lnTo>
                <a:lnTo>
                  <a:pt x="5191" y="220"/>
                </a:lnTo>
                <a:lnTo>
                  <a:pt x="5193" y="203"/>
                </a:lnTo>
                <a:lnTo>
                  <a:pt x="5193" y="181"/>
                </a:lnTo>
                <a:lnTo>
                  <a:pt x="5191" y="158"/>
                </a:lnTo>
                <a:lnTo>
                  <a:pt x="5191" y="132"/>
                </a:lnTo>
                <a:lnTo>
                  <a:pt x="5191" y="111"/>
                </a:lnTo>
                <a:lnTo>
                  <a:pt x="5202" y="114"/>
                </a:lnTo>
                <a:lnTo>
                  <a:pt x="5194" y="327"/>
                </a:lnTo>
                <a:lnTo>
                  <a:pt x="5194" y="340"/>
                </a:lnTo>
                <a:lnTo>
                  <a:pt x="5193" y="356"/>
                </a:lnTo>
                <a:lnTo>
                  <a:pt x="5193" y="374"/>
                </a:lnTo>
                <a:lnTo>
                  <a:pt x="5193" y="392"/>
                </a:lnTo>
                <a:lnTo>
                  <a:pt x="5194" y="407"/>
                </a:lnTo>
                <a:lnTo>
                  <a:pt x="5198" y="416"/>
                </a:lnTo>
                <a:lnTo>
                  <a:pt x="5200" y="403"/>
                </a:lnTo>
                <a:lnTo>
                  <a:pt x="5202" y="385"/>
                </a:lnTo>
                <a:lnTo>
                  <a:pt x="5207" y="365"/>
                </a:lnTo>
                <a:lnTo>
                  <a:pt x="5211" y="349"/>
                </a:lnTo>
                <a:lnTo>
                  <a:pt x="5214" y="340"/>
                </a:lnTo>
                <a:lnTo>
                  <a:pt x="5216" y="338"/>
                </a:lnTo>
                <a:lnTo>
                  <a:pt x="5216" y="336"/>
                </a:lnTo>
                <a:lnTo>
                  <a:pt x="5216" y="336"/>
                </a:lnTo>
                <a:lnTo>
                  <a:pt x="5218" y="336"/>
                </a:lnTo>
                <a:lnTo>
                  <a:pt x="5220" y="336"/>
                </a:lnTo>
                <a:lnTo>
                  <a:pt x="5222" y="334"/>
                </a:lnTo>
                <a:lnTo>
                  <a:pt x="5222" y="356"/>
                </a:lnTo>
                <a:lnTo>
                  <a:pt x="5225" y="356"/>
                </a:lnTo>
                <a:lnTo>
                  <a:pt x="5231" y="291"/>
                </a:lnTo>
                <a:lnTo>
                  <a:pt x="5233" y="285"/>
                </a:lnTo>
                <a:lnTo>
                  <a:pt x="5236" y="276"/>
                </a:lnTo>
                <a:lnTo>
                  <a:pt x="5240" y="265"/>
                </a:lnTo>
                <a:lnTo>
                  <a:pt x="5238" y="254"/>
                </a:lnTo>
                <a:lnTo>
                  <a:pt x="5231" y="251"/>
                </a:lnTo>
                <a:lnTo>
                  <a:pt x="5231" y="243"/>
                </a:lnTo>
                <a:lnTo>
                  <a:pt x="5238" y="243"/>
                </a:lnTo>
                <a:lnTo>
                  <a:pt x="5251" y="103"/>
                </a:lnTo>
                <a:lnTo>
                  <a:pt x="5258" y="103"/>
                </a:lnTo>
                <a:lnTo>
                  <a:pt x="5251" y="280"/>
                </a:lnTo>
                <a:lnTo>
                  <a:pt x="5254" y="280"/>
                </a:lnTo>
                <a:lnTo>
                  <a:pt x="5254" y="291"/>
                </a:lnTo>
                <a:lnTo>
                  <a:pt x="5258" y="291"/>
                </a:lnTo>
                <a:lnTo>
                  <a:pt x="5260" y="301"/>
                </a:lnTo>
                <a:lnTo>
                  <a:pt x="5262" y="314"/>
                </a:lnTo>
                <a:lnTo>
                  <a:pt x="5262" y="327"/>
                </a:lnTo>
                <a:lnTo>
                  <a:pt x="5265" y="334"/>
                </a:lnTo>
                <a:lnTo>
                  <a:pt x="5285" y="154"/>
                </a:lnTo>
                <a:lnTo>
                  <a:pt x="5294" y="154"/>
                </a:lnTo>
                <a:lnTo>
                  <a:pt x="5298" y="176"/>
                </a:lnTo>
                <a:lnTo>
                  <a:pt x="5298" y="178"/>
                </a:lnTo>
                <a:lnTo>
                  <a:pt x="5296" y="178"/>
                </a:lnTo>
                <a:lnTo>
                  <a:pt x="5296" y="178"/>
                </a:lnTo>
                <a:lnTo>
                  <a:pt x="5294" y="176"/>
                </a:lnTo>
                <a:lnTo>
                  <a:pt x="5294" y="178"/>
                </a:lnTo>
                <a:lnTo>
                  <a:pt x="5294" y="180"/>
                </a:lnTo>
                <a:lnTo>
                  <a:pt x="5298" y="180"/>
                </a:lnTo>
                <a:lnTo>
                  <a:pt x="5298" y="231"/>
                </a:lnTo>
                <a:lnTo>
                  <a:pt x="5302" y="231"/>
                </a:lnTo>
                <a:lnTo>
                  <a:pt x="5311" y="154"/>
                </a:lnTo>
                <a:lnTo>
                  <a:pt x="5298" y="151"/>
                </a:lnTo>
                <a:lnTo>
                  <a:pt x="5298" y="143"/>
                </a:lnTo>
                <a:lnTo>
                  <a:pt x="5303" y="141"/>
                </a:lnTo>
                <a:lnTo>
                  <a:pt x="5307" y="141"/>
                </a:lnTo>
                <a:lnTo>
                  <a:pt x="5311" y="140"/>
                </a:lnTo>
                <a:lnTo>
                  <a:pt x="5314" y="138"/>
                </a:lnTo>
                <a:lnTo>
                  <a:pt x="5318" y="136"/>
                </a:lnTo>
                <a:lnTo>
                  <a:pt x="5322" y="136"/>
                </a:lnTo>
                <a:lnTo>
                  <a:pt x="5322" y="154"/>
                </a:lnTo>
                <a:lnTo>
                  <a:pt x="5333" y="163"/>
                </a:lnTo>
                <a:lnTo>
                  <a:pt x="5345" y="178"/>
                </a:lnTo>
                <a:lnTo>
                  <a:pt x="5358" y="194"/>
                </a:lnTo>
                <a:lnTo>
                  <a:pt x="5369" y="211"/>
                </a:lnTo>
                <a:lnTo>
                  <a:pt x="5374" y="223"/>
                </a:lnTo>
                <a:lnTo>
                  <a:pt x="5378" y="223"/>
                </a:lnTo>
                <a:lnTo>
                  <a:pt x="5367" y="172"/>
                </a:lnTo>
                <a:lnTo>
                  <a:pt x="5354" y="127"/>
                </a:lnTo>
                <a:lnTo>
                  <a:pt x="5351" y="94"/>
                </a:lnTo>
                <a:lnTo>
                  <a:pt x="5343" y="76"/>
                </a:lnTo>
                <a:lnTo>
                  <a:pt x="5338" y="54"/>
                </a:lnTo>
                <a:lnTo>
                  <a:pt x="5345" y="54"/>
                </a:lnTo>
                <a:lnTo>
                  <a:pt x="5371" y="136"/>
                </a:lnTo>
                <a:lnTo>
                  <a:pt x="5371" y="151"/>
                </a:lnTo>
                <a:lnTo>
                  <a:pt x="5374" y="151"/>
                </a:lnTo>
                <a:lnTo>
                  <a:pt x="5378" y="180"/>
                </a:lnTo>
                <a:lnTo>
                  <a:pt x="5382" y="180"/>
                </a:lnTo>
                <a:lnTo>
                  <a:pt x="5382" y="176"/>
                </a:lnTo>
                <a:lnTo>
                  <a:pt x="5385" y="176"/>
                </a:lnTo>
                <a:lnTo>
                  <a:pt x="5394" y="180"/>
                </a:lnTo>
                <a:lnTo>
                  <a:pt x="5393" y="196"/>
                </a:lnTo>
                <a:lnTo>
                  <a:pt x="5391" y="214"/>
                </a:lnTo>
                <a:lnTo>
                  <a:pt x="5385" y="214"/>
                </a:lnTo>
                <a:lnTo>
                  <a:pt x="5385" y="218"/>
                </a:lnTo>
                <a:lnTo>
                  <a:pt x="5387" y="218"/>
                </a:lnTo>
                <a:lnTo>
                  <a:pt x="5387" y="218"/>
                </a:lnTo>
                <a:lnTo>
                  <a:pt x="5389" y="216"/>
                </a:lnTo>
                <a:lnTo>
                  <a:pt x="5389" y="218"/>
                </a:lnTo>
                <a:lnTo>
                  <a:pt x="5391" y="220"/>
                </a:lnTo>
                <a:lnTo>
                  <a:pt x="5391" y="243"/>
                </a:lnTo>
                <a:lnTo>
                  <a:pt x="5398" y="243"/>
                </a:lnTo>
                <a:lnTo>
                  <a:pt x="5396" y="232"/>
                </a:lnTo>
                <a:lnTo>
                  <a:pt x="5398" y="220"/>
                </a:lnTo>
                <a:lnTo>
                  <a:pt x="5398" y="203"/>
                </a:lnTo>
                <a:lnTo>
                  <a:pt x="5398" y="83"/>
                </a:lnTo>
                <a:lnTo>
                  <a:pt x="5405" y="83"/>
                </a:lnTo>
                <a:lnTo>
                  <a:pt x="5405" y="136"/>
                </a:lnTo>
                <a:lnTo>
                  <a:pt x="5411" y="136"/>
                </a:lnTo>
                <a:lnTo>
                  <a:pt x="5405" y="143"/>
                </a:lnTo>
                <a:lnTo>
                  <a:pt x="5411" y="154"/>
                </a:lnTo>
                <a:lnTo>
                  <a:pt x="5409" y="156"/>
                </a:lnTo>
                <a:lnTo>
                  <a:pt x="5407" y="156"/>
                </a:lnTo>
                <a:lnTo>
                  <a:pt x="5405" y="156"/>
                </a:lnTo>
                <a:lnTo>
                  <a:pt x="5405" y="158"/>
                </a:lnTo>
                <a:lnTo>
                  <a:pt x="5405" y="160"/>
                </a:lnTo>
                <a:lnTo>
                  <a:pt x="5411" y="160"/>
                </a:lnTo>
                <a:lnTo>
                  <a:pt x="5411" y="191"/>
                </a:lnTo>
                <a:lnTo>
                  <a:pt x="5414" y="191"/>
                </a:lnTo>
                <a:lnTo>
                  <a:pt x="5414" y="163"/>
                </a:lnTo>
                <a:lnTo>
                  <a:pt x="5422" y="163"/>
                </a:lnTo>
                <a:lnTo>
                  <a:pt x="5425" y="191"/>
                </a:lnTo>
                <a:lnTo>
                  <a:pt x="5433" y="218"/>
                </a:lnTo>
                <a:lnTo>
                  <a:pt x="5438" y="245"/>
                </a:lnTo>
                <a:lnTo>
                  <a:pt x="5442" y="274"/>
                </a:lnTo>
                <a:lnTo>
                  <a:pt x="5451" y="274"/>
                </a:lnTo>
                <a:lnTo>
                  <a:pt x="5453" y="289"/>
                </a:lnTo>
                <a:lnTo>
                  <a:pt x="5456" y="305"/>
                </a:lnTo>
                <a:lnTo>
                  <a:pt x="5462" y="314"/>
                </a:lnTo>
                <a:lnTo>
                  <a:pt x="5463" y="294"/>
                </a:lnTo>
                <a:lnTo>
                  <a:pt x="5465" y="276"/>
                </a:lnTo>
                <a:lnTo>
                  <a:pt x="5471" y="260"/>
                </a:lnTo>
                <a:lnTo>
                  <a:pt x="5471" y="227"/>
                </a:lnTo>
                <a:lnTo>
                  <a:pt x="5474" y="227"/>
                </a:lnTo>
                <a:lnTo>
                  <a:pt x="5474" y="191"/>
                </a:lnTo>
                <a:lnTo>
                  <a:pt x="5478" y="191"/>
                </a:lnTo>
                <a:lnTo>
                  <a:pt x="5480" y="174"/>
                </a:lnTo>
                <a:lnTo>
                  <a:pt x="5480" y="156"/>
                </a:lnTo>
                <a:lnTo>
                  <a:pt x="5480" y="138"/>
                </a:lnTo>
                <a:lnTo>
                  <a:pt x="5482" y="123"/>
                </a:lnTo>
                <a:lnTo>
                  <a:pt x="5485" y="123"/>
                </a:lnTo>
                <a:lnTo>
                  <a:pt x="5485" y="187"/>
                </a:lnTo>
                <a:lnTo>
                  <a:pt x="5494" y="187"/>
                </a:lnTo>
                <a:lnTo>
                  <a:pt x="5493" y="192"/>
                </a:lnTo>
                <a:lnTo>
                  <a:pt x="5493" y="196"/>
                </a:lnTo>
                <a:lnTo>
                  <a:pt x="5491" y="200"/>
                </a:lnTo>
                <a:lnTo>
                  <a:pt x="5491" y="203"/>
                </a:lnTo>
                <a:lnTo>
                  <a:pt x="5502" y="200"/>
                </a:lnTo>
                <a:lnTo>
                  <a:pt x="5498" y="207"/>
                </a:lnTo>
                <a:lnTo>
                  <a:pt x="5505" y="211"/>
                </a:lnTo>
                <a:lnTo>
                  <a:pt x="5505" y="223"/>
                </a:lnTo>
                <a:lnTo>
                  <a:pt x="5511" y="223"/>
                </a:lnTo>
                <a:lnTo>
                  <a:pt x="5511" y="231"/>
                </a:lnTo>
                <a:lnTo>
                  <a:pt x="5514" y="231"/>
                </a:lnTo>
                <a:lnTo>
                  <a:pt x="5514" y="243"/>
                </a:lnTo>
                <a:lnTo>
                  <a:pt x="5518" y="243"/>
                </a:lnTo>
                <a:lnTo>
                  <a:pt x="5518" y="254"/>
                </a:lnTo>
                <a:lnTo>
                  <a:pt x="5522" y="254"/>
                </a:lnTo>
                <a:lnTo>
                  <a:pt x="5522" y="267"/>
                </a:lnTo>
                <a:lnTo>
                  <a:pt x="5525" y="267"/>
                </a:lnTo>
                <a:lnTo>
                  <a:pt x="5525" y="283"/>
                </a:lnTo>
                <a:lnTo>
                  <a:pt x="5531" y="283"/>
                </a:lnTo>
                <a:lnTo>
                  <a:pt x="5534" y="320"/>
                </a:lnTo>
                <a:lnTo>
                  <a:pt x="5538" y="320"/>
                </a:lnTo>
                <a:lnTo>
                  <a:pt x="5540" y="331"/>
                </a:lnTo>
                <a:lnTo>
                  <a:pt x="5540" y="345"/>
                </a:lnTo>
                <a:lnTo>
                  <a:pt x="5540" y="361"/>
                </a:lnTo>
                <a:lnTo>
                  <a:pt x="5542" y="374"/>
                </a:lnTo>
                <a:lnTo>
                  <a:pt x="5545" y="383"/>
                </a:lnTo>
                <a:lnTo>
                  <a:pt x="5545" y="361"/>
                </a:lnTo>
                <a:lnTo>
                  <a:pt x="5545" y="338"/>
                </a:lnTo>
                <a:lnTo>
                  <a:pt x="5545" y="318"/>
                </a:lnTo>
                <a:lnTo>
                  <a:pt x="5545" y="303"/>
                </a:lnTo>
                <a:lnTo>
                  <a:pt x="5547" y="303"/>
                </a:lnTo>
                <a:lnTo>
                  <a:pt x="5547" y="301"/>
                </a:lnTo>
                <a:lnTo>
                  <a:pt x="5549" y="300"/>
                </a:lnTo>
                <a:lnTo>
                  <a:pt x="5551" y="296"/>
                </a:lnTo>
                <a:lnTo>
                  <a:pt x="5551" y="291"/>
                </a:lnTo>
                <a:lnTo>
                  <a:pt x="5545" y="291"/>
                </a:lnTo>
                <a:lnTo>
                  <a:pt x="5545" y="271"/>
                </a:lnTo>
                <a:lnTo>
                  <a:pt x="5542" y="271"/>
                </a:lnTo>
                <a:lnTo>
                  <a:pt x="5540" y="269"/>
                </a:lnTo>
                <a:lnTo>
                  <a:pt x="5540" y="265"/>
                </a:lnTo>
                <a:lnTo>
                  <a:pt x="5540" y="263"/>
                </a:lnTo>
                <a:lnTo>
                  <a:pt x="5538" y="260"/>
                </a:lnTo>
                <a:lnTo>
                  <a:pt x="5538" y="254"/>
                </a:lnTo>
                <a:lnTo>
                  <a:pt x="5545" y="260"/>
                </a:lnTo>
                <a:lnTo>
                  <a:pt x="5545" y="247"/>
                </a:lnTo>
                <a:lnTo>
                  <a:pt x="5558" y="251"/>
                </a:lnTo>
                <a:lnTo>
                  <a:pt x="5560" y="263"/>
                </a:lnTo>
                <a:lnTo>
                  <a:pt x="5563" y="274"/>
                </a:lnTo>
                <a:lnTo>
                  <a:pt x="5565" y="283"/>
                </a:lnTo>
                <a:lnTo>
                  <a:pt x="5565" y="307"/>
                </a:lnTo>
                <a:lnTo>
                  <a:pt x="5578" y="311"/>
                </a:lnTo>
                <a:lnTo>
                  <a:pt x="5578" y="314"/>
                </a:lnTo>
                <a:lnTo>
                  <a:pt x="5574" y="321"/>
                </a:lnTo>
                <a:lnTo>
                  <a:pt x="5573" y="334"/>
                </a:lnTo>
                <a:lnTo>
                  <a:pt x="5573" y="349"/>
                </a:lnTo>
                <a:lnTo>
                  <a:pt x="5574" y="360"/>
                </a:lnTo>
                <a:lnTo>
                  <a:pt x="5578" y="360"/>
                </a:lnTo>
                <a:lnTo>
                  <a:pt x="5585" y="463"/>
                </a:lnTo>
                <a:lnTo>
                  <a:pt x="5594" y="463"/>
                </a:lnTo>
                <a:lnTo>
                  <a:pt x="5596" y="429"/>
                </a:lnTo>
                <a:lnTo>
                  <a:pt x="5598" y="391"/>
                </a:lnTo>
                <a:lnTo>
                  <a:pt x="5598" y="351"/>
                </a:lnTo>
                <a:lnTo>
                  <a:pt x="5598" y="307"/>
                </a:lnTo>
                <a:lnTo>
                  <a:pt x="5594" y="307"/>
                </a:lnTo>
                <a:lnTo>
                  <a:pt x="5594" y="283"/>
                </a:lnTo>
                <a:lnTo>
                  <a:pt x="5591" y="283"/>
                </a:lnTo>
                <a:lnTo>
                  <a:pt x="5585" y="254"/>
                </a:lnTo>
                <a:lnTo>
                  <a:pt x="5591" y="254"/>
                </a:lnTo>
                <a:lnTo>
                  <a:pt x="5591" y="260"/>
                </a:lnTo>
                <a:lnTo>
                  <a:pt x="5596" y="267"/>
                </a:lnTo>
                <a:lnTo>
                  <a:pt x="5600" y="274"/>
                </a:lnTo>
                <a:lnTo>
                  <a:pt x="5600" y="283"/>
                </a:lnTo>
                <a:lnTo>
                  <a:pt x="5602" y="296"/>
                </a:lnTo>
                <a:lnTo>
                  <a:pt x="5605" y="296"/>
                </a:lnTo>
                <a:lnTo>
                  <a:pt x="5605" y="320"/>
                </a:lnTo>
                <a:lnTo>
                  <a:pt x="5611" y="320"/>
                </a:lnTo>
                <a:lnTo>
                  <a:pt x="5611" y="334"/>
                </a:lnTo>
                <a:lnTo>
                  <a:pt x="5614" y="334"/>
                </a:lnTo>
                <a:lnTo>
                  <a:pt x="5616" y="349"/>
                </a:lnTo>
                <a:lnTo>
                  <a:pt x="5616" y="361"/>
                </a:lnTo>
                <a:lnTo>
                  <a:pt x="5616" y="372"/>
                </a:lnTo>
                <a:lnTo>
                  <a:pt x="5622" y="383"/>
                </a:lnTo>
                <a:lnTo>
                  <a:pt x="5623" y="352"/>
                </a:lnTo>
                <a:lnTo>
                  <a:pt x="5625" y="321"/>
                </a:lnTo>
                <a:lnTo>
                  <a:pt x="5627" y="291"/>
                </a:lnTo>
                <a:lnTo>
                  <a:pt x="5622" y="263"/>
                </a:lnTo>
                <a:lnTo>
                  <a:pt x="5622" y="236"/>
                </a:lnTo>
                <a:lnTo>
                  <a:pt x="5618" y="236"/>
                </a:lnTo>
                <a:lnTo>
                  <a:pt x="5614" y="211"/>
                </a:lnTo>
                <a:lnTo>
                  <a:pt x="5605" y="207"/>
                </a:lnTo>
                <a:lnTo>
                  <a:pt x="5594" y="187"/>
                </a:lnTo>
                <a:lnTo>
                  <a:pt x="5605" y="187"/>
                </a:lnTo>
                <a:lnTo>
                  <a:pt x="5605" y="183"/>
                </a:lnTo>
                <a:lnTo>
                  <a:pt x="5596" y="172"/>
                </a:lnTo>
                <a:lnTo>
                  <a:pt x="5587" y="158"/>
                </a:lnTo>
                <a:lnTo>
                  <a:pt x="5582" y="143"/>
                </a:lnTo>
                <a:lnTo>
                  <a:pt x="5594" y="143"/>
                </a:lnTo>
                <a:lnTo>
                  <a:pt x="5596" y="151"/>
                </a:lnTo>
                <a:lnTo>
                  <a:pt x="5600" y="156"/>
                </a:lnTo>
                <a:lnTo>
                  <a:pt x="5603" y="161"/>
                </a:lnTo>
                <a:lnTo>
                  <a:pt x="5607" y="165"/>
                </a:lnTo>
                <a:lnTo>
                  <a:pt x="5611" y="171"/>
                </a:lnTo>
                <a:lnTo>
                  <a:pt x="5611" y="180"/>
                </a:lnTo>
                <a:lnTo>
                  <a:pt x="5614" y="180"/>
                </a:lnTo>
                <a:lnTo>
                  <a:pt x="5614" y="187"/>
                </a:lnTo>
                <a:lnTo>
                  <a:pt x="5622" y="191"/>
                </a:lnTo>
                <a:lnTo>
                  <a:pt x="5625" y="211"/>
                </a:lnTo>
                <a:lnTo>
                  <a:pt x="5631" y="211"/>
                </a:lnTo>
                <a:lnTo>
                  <a:pt x="5634" y="227"/>
                </a:lnTo>
                <a:lnTo>
                  <a:pt x="5638" y="227"/>
                </a:lnTo>
                <a:lnTo>
                  <a:pt x="5638" y="240"/>
                </a:lnTo>
                <a:lnTo>
                  <a:pt x="5642" y="240"/>
                </a:lnTo>
                <a:lnTo>
                  <a:pt x="5642" y="260"/>
                </a:lnTo>
                <a:lnTo>
                  <a:pt x="5645" y="260"/>
                </a:lnTo>
                <a:lnTo>
                  <a:pt x="5654" y="311"/>
                </a:lnTo>
                <a:lnTo>
                  <a:pt x="5658" y="311"/>
                </a:lnTo>
                <a:lnTo>
                  <a:pt x="5660" y="267"/>
                </a:lnTo>
                <a:lnTo>
                  <a:pt x="5663" y="223"/>
                </a:lnTo>
                <a:lnTo>
                  <a:pt x="5665" y="176"/>
                </a:lnTo>
                <a:lnTo>
                  <a:pt x="5658" y="176"/>
                </a:lnTo>
                <a:lnTo>
                  <a:pt x="5654" y="156"/>
                </a:lnTo>
                <a:lnTo>
                  <a:pt x="5645" y="141"/>
                </a:lnTo>
                <a:lnTo>
                  <a:pt x="5636" y="127"/>
                </a:lnTo>
                <a:lnTo>
                  <a:pt x="5627" y="112"/>
                </a:lnTo>
                <a:lnTo>
                  <a:pt x="5622" y="94"/>
                </a:lnTo>
                <a:lnTo>
                  <a:pt x="5631" y="94"/>
                </a:lnTo>
                <a:lnTo>
                  <a:pt x="5634" y="107"/>
                </a:lnTo>
                <a:lnTo>
                  <a:pt x="5642" y="111"/>
                </a:lnTo>
                <a:lnTo>
                  <a:pt x="5654" y="134"/>
                </a:lnTo>
                <a:lnTo>
                  <a:pt x="5662" y="160"/>
                </a:lnTo>
                <a:lnTo>
                  <a:pt x="5665" y="160"/>
                </a:lnTo>
                <a:lnTo>
                  <a:pt x="5665" y="87"/>
                </a:lnTo>
                <a:lnTo>
                  <a:pt x="5671" y="87"/>
                </a:lnTo>
                <a:lnTo>
                  <a:pt x="5671" y="54"/>
                </a:lnTo>
                <a:lnTo>
                  <a:pt x="5674" y="54"/>
                </a:lnTo>
                <a:lnTo>
                  <a:pt x="5676" y="51"/>
                </a:lnTo>
                <a:lnTo>
                  <a:pt x="5676" y="47"/>
                </a:lnTo>
                <a:lnTo>
                  <a:pt x="5676" y="43"/>
                </a:lnTo>
                <a:lnTo>
                  <a:pt x="5678" y="40"/>
                </a:lnTo>
                <a:lnTo>
                  <a:pt x="5680" y="40"/>
                </a:lnTo>
                <a:lnTo>
                  <a:pt x="5680" y="41"/>
                </a:lnTo>
                <a:lnTo>
                  <a:pt x="5680" y="41"/>
                </a:lnTo>
                <a:lnTo>
                  <a:pt x="5680" y="41"/>
                </a:lnTo>
                <a:lnTo>
                  <a:pt x="5682" y="41"/>
                </a:lnTo>
                <a:lnTo>
                  <a:pt x="5682" y="43"/>
                </a:lnTo>
                <a:lnTo>
                  <a:pt x="5685" y="43"/>
                </a:lnTo>
                <a:lnTo>
                  <a:pt x="5682" y="87"/>
                </a:lnTo>
                <a:lnTo>
                  <a:pt x="5678" y="87"/>
                </a:lnTo>
                <a:lnTo>
                  <a:pt x="5682" y="107"/>
                </a:lnTo>
                <a:lnTo>
                  <a:pt x="5689" y="111"/>
                </a:lnTo>
                <a:lnTo>
                  <a:pt x="5693" y="114"/>
                </a:lnTo>
                <a:lnTo>
                  <a:pt x="5698" y="118"/>
                </a:lnTo>
                <a:lnTo>
                  <a:pt x="5703" y="121"/>
                </a:lnTo>
                <a:lnTo>
                  <a:pt x="5711" y="123"/>
                </a:lnTo>
                <a:lnTo>
                  <a:pt x="5711" y="120"/>
                </a:lnTo>
                <a:lnTo>
                  <a:pt x="5722" y="111"/>
                </a:lnTo>
                <a:lnTo>
                  <a:pt x="5722" y="94"/>
                </a:lnTo>
                <a:lnTo>
                  <a:pt x="5734" y="94"/>
                </a:lnTo>
                <a:lnTo>
                  <a:pt x="5734" y="103"/>
                </a:lnTo>
                <a:lnTo>
                  <a:pt x="5731" y="103"/>
                </a:lnTo>
                <a:lnTo>
                  <a:pt x="5731" y="107"/>
                </a:lnTo>
                <a:lnTo>
                  <a:pt x="5734" y="107"/>
                </a:lnTo>
                <a:lnTo>
                  <a:pt x="5733" y="109"/>
                </a:lnTo>
                <a:lnTo>
                  <a:pt x="5733" y="109"/>
                </a:lnTo>
                <a:lnTo>
                  <a:pt x="5733" y="109"/>
                </a:lnTo>
                <a:lnTo>
                  <a:pt x="5731" y="109"/>
                </a:lnTo>
                <a:lnTo>
                  <a:pt x="5731" y="111"/>
                </a:lnTo>
                <a:lnTo>
                  <a:pt x="5731" y="140"/>
                </a:lnTo>
                <a:lnTo>
                  <a:pt x="5725" y="140"/>
                </a:lnTo>
                <a:lnTo>
                  <a:pt x="5731" y="151"/>
                </a:lnTo>
                <a:lnTo>
                  <a:pt x="5725" y="151"/>
                </a:lnTo>
                <a:lnTo>
                  <a:pt x="5725" y="154"/>
                </a:lnTo>
                <a:lnTo>
                  <a:pt x="5731" y="154"/>
                </a:lnTo>
                <a:lnTo>
                  <a:pt x="5731" y="163"/>
                </a:lnTo>
                <a:lnTo>
                  <a:pt x="5738" y="167"/>
                </a:lnTo>
                <a:lnTo>
                  <a:pt x="5751" y="203"/>
                </a:lnTo>
                <a:lnTo>
                  <a:pt x="5754" y="203"/>
                </a:lnTo>
                <a:lnTo>
                  <a:pt x="5756" y="176"/>
                </a:lnTo>
                <a:lnTo>
                  <a:pt x="5760" y="152"/>
                </a:lnTo>
                <a:lnTo>
                  <a:pt x="5765" y="131"/>
                </a:lnTo>
                <a:lnTo>
                  <a:pt x="5771" y="107"/>
                </a:lnTo>
                <a:lnTo>
                  <a:pt x="5782" y="103"/>
                </a:lnTo>
                <a:lnTo>
                  <a:pt x="5782" y="94"/>
                </a:lnTo>
                <a:lnTo>
                  <a:pt x="5794" y="100"/>
                </a:lnTo>
                <a:lnTo>
                  <a:pt x="5791" y="123"/>
                </a:lnTo>
                <a:lnTo>
                  <a:pt x="5785" y="123"/>
                </a:lnTo>
                <a:lnTo>
                  <a:pt x="5785" y="160"/>
                </a:lnTo>
                <a:lnTo>
                  <a:pt x="5782" y="160"/>
                </a:lnTo>
                <a:lnTo>
                  <a:pt x="5778" y="207"/>
                </a:lnTo>
                <a:lnTo>
                  <a:pt x="5774" y="207"/>
                </a:lnTo>
                <a:lnTo>
                  <a:pt x="5774" y="243"/>
                </a:lnTo>
                <a:lnTo>
                  <a:pt x="5771" y="243"/>
                </a:lnTo>
                <a:lnTo>
                  <a:pt x="5774" y="300"/>
                </a:lnTo>
                <a:lnTo>
                  <a:pt x="5778" y="300"/>
                </a:lnTo>
                <a:lnTo>
                  <a:pt x="5780" y="312"/>
                </a:lnTo>
                <a:lnTo>
                  <a:pt x="5780" y="323"/>
                </a:lnTo>
                <a:lnTo>
                  <a:pt x="5780" y="334"/>
                </a:lnTo>
                <a:lnTo>
                  <a:pt x="5785" y="343"/>
                </a:lnTo>
                <a:lnTo>
                  <a:pt x="5783" y="314"/>
                </a:lnTo>
                <a:lnTo>
                  <a:pt x="5778" y="287"/>
                </a:lnTo>
                <a:lnTo>
                  <a:pt x="5774" y="260"/>
                </a:lnTo>
                <a:lnTo>
                  <a:pt x="5776" y="260"/>
                </a:lnTo>
                <a:lnTo>
                  <a:pt x="5776" y="261"/>
                </a:lnTo>
                <a:lnTo>
                  <a:pt x="5776" y="261"/>
                </a:lnTo>
                <a:lnTo>
                  <a:pt x="5776" y="261"/>
                </a:lnTo>
                <a:lnTo>
                  <a:pt x="5776" y="261"/>
                </a:lnTo>
                <a:lnTo>
                  <a:pt x="5778" y="263"/>
                </a:lnTo>
                <a:lnTo>
                  <a:pt x="5791" y="260"/>
                </a:lnTo>
                <a:lnTo>
                  <a:pt x="5791" y="263"/>
                </a:lnTo>
                <a:lnTo>
                  <a:pt x="5796" y="276"/>
                </a:lnTo>
                <a:lnTo>
                  <a:pt x="5802" y="292"/>
                </a:lnTo>
                <a:lnTo>
                  <a:pt x="5807" y="311"/>
                </a:lnTo>
                <a:lnTo>
                  <a:pt x="5811" y="327"/>
                </a:lnTo>
                <a:lnTo>
                  <a:pt x="5811" y="351"/>
                </a:lnTo>
                <a:lnTo>
                  <a:pt x="5814" y="351"/>
                </a:lnTo>
                <a:lnTo>
                  <a:pt x="5814" y="309"/>
                </a:lnTo>
                <a:lnTo>
                  <a:pt x="5818" y="267"/>
                </a:lnTo>
                <a:lnTo>
                  <a:pt x="5825" y="225"/>
                </a:lnTo>
                <a:lnTo>
                  <a:pt x="5834" y="191"/>
                </a:lnTo>
                <a:lnTo>
                  <a:pt x="5842" y="140"/>
                </a:lnTo>
                <a:lnTo>
                  <a:pt x="5845" y="140"/>
                </a:lnTo>
                <a:lnTo>
                  <a:pt x="5847" y="138"/>
                </a:lnTo>
                <a:lnTo>
                  <a:pt x="5849" y="136"/>
                </a:lnTo>
                <a:lnTo>
                  <a:pt x="5849" y="136"/>
                </a:lnTo>
                <a:lnTo>
                  <a:pt x="5849" y="136"/>
                </a:lnTo>
                <a:lnTo>
                  <a:pt x="5851" y="136"/>
                </a:lnTo>
                <a:lnTo>
                  <a:pt x="5854" y="136"/>
                </a:lnTo>
                <a:lnTo>
                  <a:pt x="5853" y="161"/>
                </a:lnTo>
                <a:lnTo>
                  <a:pt x="5853" y="192"/>
                </a:lnTo>
                <a:lnTo>
                  <a:pt x="5851" y="223"/>
                </a:lnTo>
                <a:lnTo>
                  <a:pt x="5849" y="245"/>
                </a:lnTo>
                <a:lnTo>
                  <a:pt x="5849" y="272"/>
                </a:lnTo>
                <a:lnTo>
                  <a:pt x="5853" y="303"/>
                </a:lnTo>
                <a:lnTo>
                  <a:pt x="5858" y="334"/>
                </a:lnTo>
                <a:lnTo>
                  <a:pt x="5863" y="363"/>
                </a:lnTo>
                <a:lnTo>
                  <a:pt x="5871" y="387"/>
                </a:lnTo>
                <a:lnTo>
                  <a:pt x="5873" y="401"/>
                </a:lnTo>
                <a:lnTo>
                  <a:pt x="5873" y="420"/>
                </a:lnTo>
                <a:lnTo>
                  <a:pt x="5873" y="436"/>
                </a:lnTo>
                <a:lnTo>
                  <a:pt x="5873" y="452"/>
                </a:lnTo>
                <a:lnTo>
                  <a:pt x="5878" y="463"/>
                </a:lnTo>
                <a:lnTo>
                  <a:pt x="5885" y="347"/>
                </a:lnTo>
                <a:lnTo>
                  <a:pt x="5882" y="347"/>
                </a:lnTo>
                <a:lnTo>
                  <a:pt x="5882" y="300"/>
                </a:lnTo>
                <a:lnTo>
                  <a:pt x="5874" y="280"/>
                </a:lnTo>
                <a:lnTo>
                  <a:pt x="5871" y="260"/>
                </a:lnTo>
                <a:lnTo>
                  <a:pt x="5882" y="263"/>
                </a:lnTo>
                <a:lnTo>
                  <a:pt x="5883" y="274"/>
                </a:lnTo>
                <a:lnTo>
                  <a:pt x="5889" y="289"/>
                </a:lnTo>
                <a:lnTo>
                  <a:pt x="5893" y="305"/>
                </a:lnTo>
                <a:lnTo>
                  <a:pt x="5898" y="320"/>
                </a:lnTo>
                <a:lnTo>
                  <a:pt x="5902" y="327"/>
                </a:lnTo>
                <a:lnTo>
                  <a:pt x="5902" y="320"/>
                </a:lnTo>
                <a:lnTo>
                  <a:pt x="5905" y="311"/>
                </a:lnTo>
                <a:lnTo>
                  <a:pt x="5907" y="296"/>
                </a:lnTo>
                <a:lnTo>
                  <a:pt x="5907" y="276"/>
                </a:lnTo>
                <a:lnTo>
                  <a:pt x="5907" y="260"/>
                </a:lnTo>
                <a:lnTo>
                  <a:pt x="5905" y="247"/>
                </a:lnTo>
                <a:lnTo>
                  <a:pt x="5902" y="247"/>
                </a:lnTo>
                <a:lnTo>
                  <a:pt x="5902" y="183"/>
                </a:lnTo>
                <a:lnTo>
                  <a:pt x="5898" y="183"/>
                </a:lnTo>
                <a:lnTo>
                  <a:pt x="5898" y="160"/>
                </a:lnTo>
                <a:lnTo>
                  <a:pt x="5894" y="160"/>
                </a:lnTo>
                <a:lnTo>
                  <a:pt x="5894" y="136"/>
                </a:lnTo>
                <a:lnTo>
                  <a:pt x="5891" y="136"/>
                </a:lnTo>
                <a:lnTo>
                  <a:pt x="5891" y="114"/>
                </a:lnTo>
                <a:lnTo>
                  <a:pt x="5885" y="114"/>
                </a:lnTo>
                <a:lnTo>
                  <a:pt x="5885" y="87"/>
                </a:lnTo>
                <a:lnTo>
                  <a:pt x="5882" y="87"/>
                </a:lnTo>
                <a:lnTo>
                  <a:pt x="5878" y="63"/>
                </a:lnTo>
                <a:lnTo>
                  <a:pt x="5891" y="67"/>
                </a:lnTo>
                <a:lnTo>
                  <a:pt x="5918" y="214"/>
                </a:lnTo>
                <a:lnTo>
                  <a:pt x="5920" y="227"/>
                </a:lnTo>
                <a:lnTo>
                  <a:pt x="5918" y="238"/>
                </a:lnTo>
                <a:lnTo>
                  <a:pt x="5918" y="247"/>
                </a:lnTo>
                <a:lnTo>
                  <a:pt x="5922" y="254"/>
                </a:lnTo>
                <a:lnTo>
                  <a:pt x="5934" y="163"/>
                </a:lnTo>
                <a:lnTo>
                  <a:pt x="5943" y="131"/>
                </a:lnTo>
                <a:lnTo>
                  <a:pt x="5951" y="94"/>
                </a:lnTo>
                <a:lnTo>
                  <a:pt x="5962" y="100"/>
                </a:lnTo>
                <a:lnTo>
                  <a:pt x="5960" y="109"/>
                </a:lnTo>
                <a:lnTo>
                  <a:pt x="5954" y="123"/>
                </a:lnTo>
                <a:lnTo>
                  <a:pt x="5951" y="141"/>
                </a:lnTo>
                <a:lnTo>
                  <a:pt x="5947" y="160"/>
                </a:lnTo>
                <a:lnTo>
                  <a:pt x="5945" y="178"/>
                </a:lnTo>
                <a:lnTo>
                  <a:pt x="5943" y="191"/>
                </a:lnTo>
                <a:lnTo>
                  <a:pt x="5945" y="200"/>
                </a:lnTo>
                <a:lnTo>
                  <a:pt x="5947" y="191"/>
                </a:lnTo>
                <a:lnTo>
                  <a:pt x="5947" y="185"/>
                </a:lnTo>
                <a:lnTo>
                  <a:pt x="5949" y="180"/>
                </a:lnTo>
                <a:lnTo>
                  <a:pt x="5953" y="176"/>
                </a:lnTo>
                <a:lnTo>
                  <a:pt x="5956" y="172"/>
                </a:lnTo>
                <a:lnTo>
                  <a:pt x="5962" y="171"/>
                </a:lnTo>
                <a:lnTo>
                  <a:pt x="5962" y="211"/>
                </a:lnTo>
                <a:lnTo>
                  <a:pt x="5965" y="211"/>
                </a:lnTo>
                <a:lnTo>
                  <a:pt x="5965" y="203"/>
                </a:lnTo>
                <a:lnTo>
                  <a:pt x="5978" y="192"/>
                </a:lnTo>
                <a:lnTo>
                  <a:pt x="5987" y="178"/>
                </a:lnTo>
                <a:lnTo>
                  <a:pt x="5998" y="167"/>
                </a:lnTo>
                <a:lnTo>
                  <a:pt x="5998" y="183"/>
                </a:lnTo>
                <a:lnTo>
                  <a:pt x="5987" y="194"/>
                </a:lnTo>
                <a:lnTo>
                  <a:pt x="5980" y="209"/>
                </a:lnTo>
                <a:lnTo>
                  <a:pt x="5971" y="223"/>
                </a:lnTo>
                <a:lnTo>
                  <a:pt x="5962" y="236"/>
                </a:lnTo>
                <a:lnTo>
                  <a:pt x="5982" y="307"/>
                </a:lnTo>
                <a:lnTo>
                  <a:pt x="5985" y="307"/>
                </a:lnTo>
                <a:lnTo>
                  <a:pt x="5987" y="292"/>
                </a:lnTo>
                <a:lnTo>
                  <a:pt x="5991" y="283"/>
                </a:lnTo>
                <a:lnTo>
                  <a:pt x="5994" y="274"/>
                </a:lnTo>
                <a:lnTo>
                  <a:pt x="5994" y="254"/>
                </a:lnTo>
                <a:lnTo>
                  <a:pt x="5998" y="254"/>
                </a:lnTo>
                <a:lnTo>
                  <a:pt x="5998" y="654"/>
                </a:lnTo>
                <a:lnTo>
                  <a:pt x="0" y="654"/>
                </a:lnTo>
                <a:lnTo>
                  <a:pt x="0" y="247"/>
                </a:lnTo>
                <a:lnTo>
                  <a:pt x="2" y="247"/>
                </a:lnTo>
                <a:lnTo>
                  <a:pt x="2" y="254"/>
                </a:lnTo>
                <a:lnTo>
                  <a:pt x="5" y="254"/>
                </a:lnTo>
                <a:lnTo>
                  <a:pt x="5" y="271"/>
                </a:lnTo>
                <a:lnTo>
                  <a:pt x="11" y="271"/>
                </a:lnTo>
                <a:lnTo>
                  <a:pt x="14" y="307"/>
                </a:lnTo>
                <a:lnTo>
                  <a:pt x="25" y="307"/>
                </a:lnTo>
                <a:lnTo>
                  <a:pt x="25" y="323"/>
                </a:lnTo>
                <a:lnTo>
                  <a:pt x="31" y="323"/>
                </a:lnTo>
                <a:lnTo>
                  <a:pt x="31" y="403"/>
                </a:lnTo>
                <a:lnTo>
                  <a:pt x="34" y="403"/>
                </a:lnTo>
                <a:lnTo>
                  <a:pt x="34" y="434"/>
                </a:lnTo>
                <a:lnTo>
                  <a:pt x="38" y="434"/>
                </a:lnTo>
                <a:lnTo>
                  <a:pt x="42" y="300"/>
                </a:lnTo>
                <a:lnTo>
                  <a:pt x="38" y="283"/>
                </a:lnTo>
                <a:lnTo>
                  <a:pt x="33" y="269"/>
                </a:lnTo>
                <a:lnTo>
                  <a:pt x="31" y="251"/>
                </a:lnTo>
                <a:lnTo>
                  <a:pt x="34" y="251"/>
                </a:lnTo>
                <a:lnTo>
                  <a:pt x="34" y="254"/>
                </a:lnTo>
                <a:lnTo>
                  <a:pt x="38" y="254"/>
                </a:lnTo>
                <a:lnTo>
                  <a:pt x="42" y="267"/>
                </a:lnTo>
                <a:lnTo>
                  <a:pt x="45" y="278"/>
                </a:lnTo>
                <a:lnTo>
                  <a:pt x="51" y="287"/>
                </a:lnTo>
                <a:lnTo>
                  <a:pt x="54" y="207"/>
                </a:lnTo>
                <a:lnTo>
                  <a:pt x="45" y="203"/>
                </a:lnTo>
                <a:lnTo>
                  <a:pt x="42" y="187"/>
                </a:lnTo>
                <a:lnTo>
                  <a:pt x="51" y="187"/>
                </a:lnTo>
                <a:lnTo>
                  <a:pt x="45" y="174"/>
                </a:lnTo>
                <a:lnTo>
                  <a:pt x="42" y="161"/>
                </a:lnTo>
                <a:lnTo>
                  <a:pt x="38" y="147"/>
                </a:lnTo>
                <a:lnTo>
                  <a:pt x="43" y="149"/>
                </a:lnTo>
                <a:lnTo>
                  <a:pt x="47" y="151"/>
                </a:lnTo>
                <a:lnTo>
                  <a:pt x="47" y="151"/>
                </a:lnTo>
                <a:lnTo>
                  <a:pt x="49" y="152"/>
                </a:lnTo>
                <a:lnTo>
                  <a:pt x="47" y="154"/>
                </a:lnTo>
                <a:lnTo>
                  <a:pt x="47" y="156"/>
                </a:lnTo>
                <a:lnTo>
                  <a:pt x="47" y="158"/>
                </a:lnTo>
                <a:lnTo>
                  <a:pt x="49" y="160"/>
                </a:lnTo>
                <a:lnTo>
                  <a:pt x="51" y="163"/>
                </a:lnTo>
                <a:lnTo>
                  <a:pt x="54" y="163"/>
                </a:lnTo>
                <a:lnTo>
                  <a:pt x="51" y="123"/>
                </a:lnTo>
                <a:lnTo>
                  <a:pt x="62" y="123"/>
                </a:lnTo>
                <a:lnTo>
                  <a:pt x="65" y="147"/>
                </a:lnTo>
                <a:lnTo>
                  <a:pt x="71" y="167"/>
                </a:lnTo>
                <a:lnTo>
                  <a:pt x="71" y="203"/>
                </a:lnTo>
                <a:lnTo>
                  <a:pt x="74" y="203"/>
                </a:lnTo>
                <a:lnTo>
                  <a:pt x="74" y="231"/>
                </a:lnTo>
                <a:lnTo>
                  <a:pt x="78" y="231"/>
                </a:lnTo>
                <a:lnTo>
                  <a:pt x="78" y="240"/>
                </a:lnTo>
                <a:lnTo>
                  <a:pt x="82" y="240"/>
                </a:lnTo>
                <a:lnTo>
                  <a:pt x="85" y="263"/>
                </a:lnTo>
                <a:lnTo>
                  <a:pt x="91" y="263"/>
                </a:lnTo>
                <a:lnTo>
                  <a:pt x="91" y="231"/>
                </a:lnTo>
                <a:lnTo>
                  <a:pt x="93" y="201"/>
                </a:lnTo>
                <a:lnTo>
                  <a:pt x="98" y="176"/>
                </a:lnTo>
                <a:lnTo>
                  <a:pt x="102" y="176"/>
                </a:lnTo>
                <a:lnTo>
                  <a:pt x="102" y="180"/>
                </a:lnTo>
                <a:lnTo>
                  <a:pt x="103" y="189"/>
                </a:lnTo>
                <a:lnTo>
                  <a:pt x="103" y="203"/>
                </a:lnTo>
                <a:lnTo>
                  <a:pt x="100" y="220"/>
                </a:lnTo>
                <a:lnTo>
                  <a:pt x="96" y="236"/>
                </a:lnTo>
                <a:lnTo>
                  <a:pt x="98" y="251"/>
                </a:lnTo>
                <a:lnTo>
                  <a:pt x="102" y="251"/>
                </a:lnTo>
                <a:lnTo>
                  <a:pt x="102" y="283"/>
                </a:lnTo>
                <a:lnTo>
                  <a:pt x="105" y="283"/>
                </a:lnTo>
                <a:lnTo>
                  <a:pt x="105" y="323"/>
                </a:lnTo>
                <a:lnTo>
                  <a:pt x="111" y="323"/>
                </a:lnTo>
                <a:lnTo>
                  <a:pt x="111" y="343"/>
                </a:lnTo>
                <a:lnTo>
                  <a:pt x="114" y="343"/>
                </a:lnTo>
                <a:lnTo>
                  <a:pt x="114" y="356"/>
                </a:lnTo>
                <a:lnTo>
                  <a:pt x="118" y="356"/>
                </a:lnTo>
                <a:lnTo>
                  <a:pt x="120" y="367"/>
                </a:lnTo>
                <a:lnTo>
                  <a:pt x="120" y="380"/>
                </a:lnTo>
                <a:lnTo>
                  <a:pt x="122" y="391"/>
                </a:lnTo>
                <a:lnTo>
                  <a:pt x="125" y="400"/>
                </a:lnTo>
                <a:lnTo>
                  <a:pt x="122" y="303"/>
                </a:lnTo>
                <a:lnTo>
                  <a:pt x="116" y="287"/>
                </a:lnTo>
                <a:lnTo>
                  <a:pt x="111" y="272"/>
                </a:lnTo>
                <a:lnTo>
                  <a:pt x="105" y="254"/>
                </a:lnTo>
                <a:lnTo>
                  <a:pt x="118" y="260"/>
                </a:lnTo>
                <a:lnTo>
                  <a:pt x="138" y="334"/>
                </a:lnTo>
                <a:lnTo>
                  <a:pt x="140" y="334"/>
                </a:lnTo>
                <a:lnTo>
                  <a:pt x="140" y="334"/>
                </a:lnTo>
                <a:lnTo>
                  <a:pt x="140" y="334"/>
                </a:lnTo>
                <a:lnTo>
                  <a:pt x="140" y="334"/>
                </a:lnTo>
                <a:lnTo>
                  <a:pt x="142" y="332"/>
                </a:lnTo>
                <a:lnTo>
                  <a:pt x="142" y="331"/>
                </a:lnTo>
                <a:lnTo>
                  <a:pt x="145" y="331"/>
                </a:lnTo>
                <a:lnTo>
                  <a:pt x="142" y="314"/>
                </a:lnTo>
                <a:lnTo>
                  <a:pt x="143" y="294"/>
                </a:lnTo>
                <a:lnTo>
                  <a:pt x="143" y="269"/>
                </a:lnTo>
                <a:lnTo>
                  <a:pt x="143" y="245"/>
                </a:lnTo>
                <a:lnTo>
                  <a:pt x="145" y="223"/>
                </a:lnTo>
                <a:lnTo>
                  <a:pt x="151" y="223"/>
                </a:lnTo>
                <a:lnTo>
                  <a:pt x="145" y="214"/>
                </a:lnTo>
                <a:lnTo>
                  <a:pt x="151" y="214"/>
                </a:lnTo>
                <a:lnTo>
                  <a:pt x="151" y="180"/>
                </a:lnTo>
                <a:lnTo>
                  <a:pt x="154" y="180"/>
                </a:lnTo>
                <a:lnTo>
                  <a:pt x="154" y="154"/>
                </a:lnTo>
                <a:lnTo>
                  <a:pt x="162" y="132"/>
                </a:lnTo>
                <a:lnTo>
                  <a:pt x="165" y="107"/>
                </a:lnTo>
                <a:lnTo>
                  <a:pt x="174" y="107"/>
                </a:lnTo>
                <a:lnTo>
                  <a:pt x="165" y="167"/>
                </a:lnTo>
                <a:lnTo>
                  <a:pt x="162" y="167"/>
                </a:lnTo>
                <a:lnTo>
                  <a:pt x="162" y="203"/>
                </a:lnTo>
                <a:lnTo>
                  <a:pt x="158" y="203"/>
                </a:lnTo>
                <a:lnTo>
                  <a:pt x="162" y="211"/>
                </a:lnTo>
                <a:lnTo>
                  <a:pt x="162" y="214"/>
                </a:lnTo>
                <a:lnTo>
                  <a:pt x="160" y="218"/>
                </a:lnTo>
                <a:lnTo>
                  <a:pt x="158" y="218"/>
                </a:lnTo>
                <a:lnTo>
                  <a:pt x="158" y="220"/>
                </a:lnTo>
                <a:lnTo>
                  <a:pt x="162" y="260"/>
                </a:lnTo>
                <a:lnTo>
                  <a:pt x="162" y="323"/>
                </a:lnTo>
                <a:lnTo>
                  <a:pt x="165" y="323"/>
                </a:lnTo>
                <a:lnTo>
                  <a:pt x="167" y="336"/>
                </a:lnTo>
                <a:lnTo>
                  <a:pt x="167" y="349"/>
                </a:lnTo>
                <a:lnTo>
                  <a:pt x="171" y="360"/>
                </a:lnTo>
                <a:lnTo>
                  <a:pt x="174" y="327"/>
                </a:lnTo>
                <a:lnTo>
                  <a:pt x="178" y="327"/>
                </a:lnTo>
                <a:lnTo>
                  <a:pt x="178" y="320"/>
                </a:lnTo>
                <a:lnTo>
                  <a:pt x="182" y="320"/>
                </a:lnTo>
                <a:lnTo>
                  <a:pt x="185" y="300"/>
                </a:lnTo>
                <a:lnTo>
                  <a:pt x="202" y="287"/>
                </a:lnTo>
                <a:lnTo>
                  <a:pt x="203" y="256"/>
                </a:lnTo>
                <a:lnTo>
                  <a:pt x="205" y="221"/>
                </a:lnTo>
                <a:lnTo>
                  <a:pt x="211" y="185"/>
                </a:lnTo>
                <a:lnTo>
                  <a:pt x="218" y="154"/>
                </a:lnTo>
                <a:lnTo>
                  <a:pt x="220" y="143"/>
                </a:lnTo>
                <a:lnTo>
                  <a:pt x="220" y="132"/>
                </a:lnTo>
                <a:lnTo>
                  <a:pt x="223" y="123"/>
                </a:lnTo>
                <a:lnTo>
                  <a:pt x="231" y="114"/>
                </a:lnTo>
                <a:lnTo>
                  <a:pt x="231" y="114"/>
                </a:lnTo>
                <a:lnTo>
                  <a:pt x="231" y="112"/>
                </a:lnTo>
                <a:lnTo>
                  <a:pt x="231" y="112"/>
                </a:lnTo>
                <a:lnTo>
                  <a:pt x="233" y="112"/>
                </a:lnTo>
                <a:lnTo>
                  <a:pt x="233" y="112"/>
                </a:lnTo>
                <a:lnTo>
                  <a:pt x="234" y="111"/>
                </a:lnTo>
                <a:lnTo>
                  <a:pt x="234" y="131"/>
                </a:lnTo>
                <a:lnTo>
                  <a:pt x="231" y="131"/>
                </a:lnTo>
                <a:lnTo>
                  <a:pt x="222" y="191"/>
                </a:lnTo>
                <a:lnTo>
                  <a:pt x="218" y="211"/>
                </a:lnTo>
                <a:lnTo>
                  <a:pt x="216" y="238"/>
                </a:lnTo>
                <a:lnTo>
                  <a:pt x="216" y="271"/>
                </a:lnTo>
                <a:lnTo>
                  <a:pt x="216" y="305"/>
                </a:lnTo>
                <a:lnTo>
                  <a:pt x="216" y="338"/>
                </a:lnTo>
                <a:lnTo>
                  <a:pt x="218" y="365"/>
                </a:lnTo>
                <a:lnTo>
                  <a:pt x="222" y="383"/>
                </a:lnTo>
                <a:lnTo>
                  <a:pt x="223" y="394"/>
                </a:lnTo>
                <a:lnTo>
                  <a:pt x="222" y="407"/>
                </a:lnTo>
                <a:lnTo>
                  <a:pt x="222" y="418"/>
                </a:lnTo>
                <a:lnTo>
                  <a:pt x="225" y="427"/>
                </a:lnTo>
                <a:lnTo>
                  <a:pt x="225" y="283"/>
                </a:lnTo>
                <a:lnTo>
                  <a:pt x="222" y="283"/>
                </a:lnTo>
                <a:lnTo>
                  <a:pt x="222" y="251"/>
                </a:lnTo>
                <a:lnTo>
                  <a:pt x="234" y="254"/>
                </a:lnTo>
                <a:lnTo>
                  <a:pt x="238" y="283"/>
                </a:lnTo>
                <a:lnTo>
                  <a:pt x="242" y="283"/>
                </a:lnTo>
                <a:lnTo>
                  <a:pt x="251" y="207"/>
                </a:lnTo>
                <a:lnTo>
                  <a:pt x="254" y="207"/>
                </a:lnTo>
                <a:lnTo>
                  <a:pt x="254" y="196"/>
                </a:lnTo>
                <a:lnTo>
                  <a:pt x="258" y="196"/>
                </a:lnTo>
                <a:lnTo>
                  <a:pt x="258" y="180"/>
                </a:lnTo>
                <a:lnTo>
                  <a:pt x="262" y="180"/>
                </a:lnTo>
                <a:lnTo>
                  <a:pt x="262" y="169"/>
                </a:lnTo>
                <a:lnTo>
                  <a:pt x="258" y="156"/>
                </a:lnTo>
                <a:lnTo>
                  <a:pt x="253" y="143"/>
                </a:lnTo>
                <a:lnTo>
                  <a:pt x="251" y="131"/>
                </a:lnTo>
                <a:lnTo>
                  <a:pt x="254" y="132"/>
                </a:lnTo>
                <a:lnTo>
                  <a:pt x="258" y="132"/>
                </a:lnTo>
                <a:lnTo>
                  <a:pt x="260" y="134"/>
                </a:lnTo>
                <a:lnTo>
                  <a:pt x="260" y="136"/>
                </a:lnTo>
                <a:lnTo>
                  <a:pt x="262" y="138"/>
                </a:lnTo>
                <a:lnTo>
                  <a:pt x="262" y="143"/>
                </a:lnTo>
                <a:lnTo>
                  <a:pt x="269" y="154"/>
                </a:lnTo>
                <a:lnTo>
                  <a:pt x="273" y="171"/>
                </a:lnTo>
                <a:lnTo>
                  <a:pt x="274" y="185"/>
                </a:lnTo>
                <a:lnTo>
                  <a:pt x="276" y="200"/>
                </a:lnTo>
                <a:lnTo>
                  <a:pt x="282" y="211"/>
                </a:lnTo>
                <a:lnTo>
                  <a:pt x="282" y="203"/>
                </a:lnTo>
                <a:lnTo>
                  <a:pt x="285" y="192"/>
                </a:lnTo>
                <a:lnTo>
                  <a:pt x="285" y="180"/>
                </a:lnTo>
                <a:lnTo>
                  <a:pt x="282" y="167"/>
                </a:lnTo>
                <a:lnTo>
                  <a:pt x="294" y="167"/>
                </a:lnTo>
                <a:lnTo>
                  <a:pt x="294" y="151"/>
                </a:lnTo>
                <a:lnTo>
                  <a:pt x="305" y="151"/>
                </a:lnTo>
                <a:lnTo>
                  <a:pt x="302" y="200"/>
                </a:lnTo>
                <a:lnTo>
                  <a:pt x="311" y="203"/>
                </a:lnTo>
                <a:lnTo>
                  <a:pt x="311" y="220"/>
                </a:lnTo>
                <a:lnTo>
                  <a:pt x="314" y="220"/>
                </a:lnTo>
                <a:lnTo>
                  <a:pt x="318" y="236"/>
                </a:lnTo>
                <a:lnTo>
                  <a:pt x="322" y="236"/>
                </a:lnTo>
                <a:lnTo>
                  <a:pt x="331" y="271"/>
                </a:lnTo>
                <a:lnTo>
                  <a:pt x="338" y="271"/>
                </a:lnTo>
                <a:lnTo>
                  <a:pt x="342" y="307"/>
                </a:lnTo>
                <a:lnTo>
                  <a:pt x="345" y="307"/>
                </a:lnTo>
                <a:lnTo>
                  <a:pt x="345" y="303"/>
                </a:lnTo>
                <a:lnTo>
                  <a:pt x="354" y="289"/>
                </a:lnTo>
                <a:lnTo>
                  <a:pt x="356" y="269"/>
                </a:lnTo>
                <a:lnTo>
                  <a:pt x="356" y="245"/>
                </a:lnTo>
                <a:lnTo>
                  <a:pt x="354" y="221"/>
                </a:lnTo>
                <a:lnTo>
                  <a:pt x="353" y="198"/>
                </a:lnTo>
                <a:lnTo>
                  <a:pt x="351" y="180"/>
                </a:lnTo>
                <a:lnTo>
                  <a:pt x="354" y="180"/>
                </a:lnTo>
                <a:lnTo>
                  <a:pt x="354" y="183"/>
                </a:lnTo>
                <a:lnTo>
                  <a:pt x="356" y="185"/>
                </a:lnTo>
                <a:lnTo>
                  <a:pt x="356" y="185"/>
                </a:lnTo>
                <a:lnTo>
                  <a:pt x="356" y="183"/>
                </a:lnTo>
                <a:lnTo>
                  <a:pt x="358" y="181"/>
                </a:lnTo>
                <a:lnTo>
                  <a:pt x="358" y="178"/>
                </a:lnTo>
                <a:lnTo>
                  <a:pt x="358" y="176"/>
                </a:lnTo>
                <a:lnTo>
                  <a:pt x="358" y="176"/>
                </a:lnTo>
                <a:lnTo>
                  <a:pt x="354" y="176"/>
                </a:lnTo>
                <a:lnTo>
                  <a:pt x="345" y="123"/>
                </a:lnTo>
                <a:lnTo>
                  <a:pt x="342" y="123"/>
                </a:lnTo>
                <a:lnTo>
                  <a:pt x="342" y="100"/>
                </a:lnTo>
                <a:lnTo>
                  <a:pt x="338" y="100"/>
                </a:lnTo>
                <a:lnTo>
                  <a:pt x="334" y="80"/>
                </a:lnTo>
                <a:lnTo>
                  <a:pt x="345" y="80"/>
                </a:lnTo>
                <a:lnTo>
                  <a:pt x="351" y="112"/>
                </a:lnTo>
                <a:lnTo>
                  <a:pt x="360" y="145"/>
                </a:lnTo>
                <a:lnTo>
                  <a:pt x="371" y="176"/>
                </a:lnTo>
                <a:lnTo>
                  <a:pt x="378" y="240"/>
                </a:lnTo>
                <a:lnTo>
                  <a:pt x="382" y="240"/>
                </a:lnTo>
                <a:lnTo>
                  <a:pt x="382" y="236"/>
                </a:lnTo>
                <a:lnTo>
                  <a:pt x="389" y="227"/>
                </a:lnTo>
                <a:lnTo>
                  <a:pt x="391" y="218"/>
                </a:lnTo>
                <a:lnTo>
                  <a:pt x="391" y="207"/>
                </a:lnTo>
                <a:lnTo>
                  <a:pt x="394" y="196"/>
                </a:lnTo>
                <a:lnTo>
                  <a:pt x="405" y="156"/>
                </a:lnTo>
                <a:lnTo>
                  <a:pt x="414" y="114"/>
                </a:lnTo>
                <a:lnTo>
                  <a:pt x="422" y="114"/>
                </a:lnTo>
                <a:lnTo>
                  <a:pt x="420" y="143"/>
                </a:lnTo>
                <a:lnTo>
                  <a:pt x="413" y="169"/>
                </a:lnTo>
                <a:lnTo>
                  <a:pt x="407" y="194"/>
                </a:lnTo>
                <a:lnTo>
                  <a:pt x="402" y="220"/>
                </a:lnTo>
                <a:lnTo>
                  <a:pt x="405" y="220"/>
                </a:lnTo>
                <a:lnTo>
                  <a:pt x="405" y="211"/>
                </a:lnTo>
                <a:lnTo>
                  <a:pt x="413" y="198"/>
                </a:lnTo>
                <a:lnTo>
                  <a:pt x="420" y="178"/>
                </a:lnTo>
                <a:lnTo>
                  <a:pt x="423" y="154"/>
                </a:lnTo>
                <a:lnTo>
                  <a:pt x="429" y="132"/>
                </a:lnTo>
                <a:lnTo>
                  <a:pt x="434" y="114"/>
                </a:lnTo>
                <a:lnTo>
                  <a:pt x="438" y="114"/>
                </a:lnTo>
                <a:lnTo>
                  <a:pt x="438" y="140"/>
                </a:lnTo>
                <a:lnTo>
                  <a:pt x="434" y="140"/>
                </a:lnTo>
                <a:lnTo>
                  <a:pt x="434" y="160"/>
                </a:lnTo>
                <a:lnTo>
                  <a:pt x="431" y="160"/>
                </a:lnTo>
                <a:lnTo>
                  <a:pt x="423" y="189"/>
                </a:lnTo>
                <a:lnTo>
                  <a:pt x="423" y="220"/>
                </a:lnTo>
                <a:lnTo>
                  <a:pt x="425" y="252"/>
                </a:lnTo>
                <a:lnTo>
                  <a:pt x="425" y="287"/>
                </a:lnTo>
                <a:lnTo>
                  <a:pt x="434" y="287"/>
                </a:lnTo>
                <a:lnTo>
                  <a:pt x="434" y="311"/>
                </a:lnTo>
                <a:lnTo>
                  <a:pt x="438" y="311"/>
                </a:lnTo>
                <a:lnTo>
                  <a:pt x="438" y="307"/>
                </a:lnTo>
                <a:lnTo>
                  <a:pt x="442" y="307"/>
                </a:lnTo>
                <a:lnTo>
                  <a:pt x="451" y="260"/>
                </a:lnTo>
                <a:lnTo>
                  <a:pt x="454" y="260"/>
                </a:lnTo>
                <a:lnTo>
                  <a:pt x="454" y="243"/>
                </a:lnTo>
                <a:lnTo>
                  <a:pt x="458" y="243"/>
                </a:lnTo>
                <a:lnTo>
                  <a:pt x="458" y="223"/>
                </a:lnTo>
                <a:lnTo>
                  <a:pt x="462" y="223"/>
                </a:lnTo>
                <a:lnTo>
                  <a:pt x="462" y="211"/>
                </a:lnTo>
                <a:lnTo>
                  <a:pt x="465" y="211"/>
                </a:lnTo>
                <a:lnTo>
                  <a:pt x="465" y="196"/>
                </a:lnTo>
                <a:lnTo>
                  <a:pt x="471" y="196"/>
                </a:lnTo>
                <a:lnTo>
                  <a:pt x="471" y="176"/>
                </a:lnTo>
                <a:lnTo>
                  <a:pt x="476" y="156"/>
                </a:lnTo>
                <a:lnTo>
                  <a:pt x="480" y="138"/>
                </a:lnTo>
                <a:lnTo>
                  <a:pt x="482" y="114"/>
                </a:lnTo>
                <a:lnTo>
                  <a:pt x="494" y="114"/>
                </a:lnTo>
                <a:lnTo>
                  <a:pt x="494" y="120"/>
                </a:lnTo>
                <a:lnTo>
                  <a:pt x="491" y="120"/>
                </a:lnTo>
                <a:lnTo>
                  <a:pt x="491" y="143"/>
                </a:lnTo>
                <a:lnTo>
                  <a:pt x="485" y="143"/>
                </a:lnTo>
                <a:lnTo>
                  <a:pt x="474" y="211"/>
                </a:lnTo>
                <a:lnTo>
                  <a:pt x="478" y="211"/>
                </a:lnTo>
                <a:lnTo>
                  <a:pt x="494" y="154"/>
                </a:lnTo>
                <a:lnTo>
                  <a:pt x="502" y="154"/>
                </a:lnTo>
                <a:lnTo>
                  <a:pt x="498" y="176"/>
                </a:lnTo>
                <a:lnTo>
                  <a:pt x="491" y="194"/>
                </a:lnTo>
                <a:lnTo>
                  <a:pt x="485" y="214"/>
                </a:lnTo>
                <a:lnTo>
                  <a:pt x="494" y="214"/>
                </a:lnTo>
                <a:lnTo>
                  <a:pt x="494" y="231"/>
                </a:lnTo>
                <a:lnTo>
                  <a:pt x="498" y="231"/>
                </a:lnTo>
                <a:lnTo>
                  <a:pt x="500" y="216"/>
                </a:lnTo>
                <a:lnTo>
                  <a:pt x="505" y="203"/>
                </a:lnTo>
                <a:lnTo>
                  <a:pt x="511" y="191"/>
                </a:lnTo>
                <a:lnTo>
                  <a:pt x="511" y="171"/>
                </a:lnTo>
                <a:lnTo>
                  <a:pt x="514" y="171"/>
                </a:lnTo>
                <a:lnTo>
                  <a:pt x="516" y="169"/>
                </a:lnTo>
                <a:lnTo>
                  <a:pt x="516" y="169"/>
                </a:lnTo>
                <a:lnTo>
                  <a:pt x="516" y="169"/>
                </a:lnTo>
                <a:lnTo>
                  <a:pt x="518" y="169"/>
                </a:lnTo>
                <a:lnTo>
                  <a:pt x="520" y="169"/>
                </a:lnTo>
                <a:lnTo>
                  <a:pt x="522" y="167"/>
                </a:lnTo>
                <a:lnTo>
                  <a:pt x="522" y="180"/>
                </a:lnTo>
                <a:lnTo>
                  <a:pt x="518" y="196"/>
                </a:lnTo>
                <a:lnTo>
                  <a:pt x="518" y="211"/>
                </a:lnTo>
                <a:lnTo>
                  <a:pt x="518" y="225"/>
                </a:lnTo>
                <a:lnTo>
                  <a:pt x="522" y="236"/>
                </a:lnTo>
                <a:lnTo>
                  <a:pt x="523" y="212"/>
                </a:lnTo>
                <a:lnTo>
                  <a:pt x="529" y="192"/>
                </a:lnTo>
                <a:lnTo>
                  <a:pt x="534" y="172"/>
                </a:lnTo>
                <a:lnTo>
                  <a:pt x="538" y="151"/>
                </a:lnTo>
                <a:lnTo>
                  <a:pt x="551" y="151"/>
                </a:lnTo>
                <a:lnTo>
                  <a:pt x="545" y="189"/>
                </a:lnTo>
                <a:lnTo>
                  <a:pt x="542" y="229"/>
                </a:lnTo>
                <a:lnTo>
                  <a:pt x="538" y="271"/>
                </a:lnTo>
                <a:lnTo>
                  <a:pt x="540" y="311"/>
                </a:lnTo>
                <a:lnTo>
                  <a:pt x="545" y="347"/>
                </a:lnTo>
                <a:lnTo>
                  <a:pt x="547" y="360"/>
                </a:lnTo>
                <a:lnTo>
                  <a:pt x="549" y="374"/>
                </a:lnTo>
                <a:lnTo>
                  <a:pt x="549" y="389"/>
                </a:lnTo>
                <a:lnTo>
                  <a:pt x="549" y="401"/>
                </a:lnTo>
                <a:lnTo>
                  <a:pt x="554" y="411"/>
                </a:lnTo>
                <a:lnTo>
                  <a:pt x="554" y="311"/>
                </a:lnTo>
                <a:lnTo>
                  <a:pt x="558" y="311"/>
                </a:lnTo>
                <a:lnTo>
                  <a:pt x="560" y="294"/>
                </a:lnTo>
                <a:lnTo>
                  <a:pt x="560" y="276"/>
                </a:lnTo>
                <a:lnTo>
                  <a:pt x="558" y="263"/>
                </a:lnTo>
                <a:lnTo>
                  <a:pt x="565" y="263"/>
                </a:lnTo>
                <a:lnTo>
                  <a:pt x="565" y="247"/>
                </a:lnTo>
                <a:lnTo>
                  <a:pt x="578" y="247"/>
                </a:lnTo>
                <a:lnTo>
                  <a:pt x="574" y="271"/>
                </a:lnTo>
                <a:lnTo>
                  <a:pt x="571" y="271"/>
                </a:lnTo>
                <a:lnTo>
                  <a:pt x="571" y="281"/>
                </a:lnTo>
                <a:lnTo>
                  <a:pt x="573" y="296"/>
                </a:lnTo>
                <a:lnTo>
                  <a:pt x="576" y="314"/>
                </a:lnTo>
                <a:lnTo>
                  <a:pt x="580" y="331"/>
                </a:lnTo>
                <a:lnTo>
                  <a:pt x="583" y="345"/>
                </a:lnTo>
                <a:lnTo>
                  <a:pt x="585" y="351"/>
                </a:lnTo>
                <a:lnTo>
                  <a:pt x="589" y="311"/>
                </a:lnTo>
                <a:lnTo>
                  <a:pt x="593" y="271"/>
                </a:lnTo>
                <a:lnTo>
                  <a:pt x="594" y="227"/>
                </a:lnTo>
                <a:lnTo>
                  <a:pt x="594" y="191"/>
                </a:lnTo>
                <a:lnTo>
                  <a:pt x="591" y="191"/>
                </a:lnTo>
                <a:lnTo>
                  <a:pt x="591" y="163"/>
                </a:lnTo>
                <a:lnTo>
                  <a:pt x="585" y="163"/>
                </a:lnTo>
                <a:lnTo>
                  <a:pt x="585" y="136"/>
                </a:lnTo>
                <a:lnTo>
                  <a:pt x="578" y="103"/>
                </a:lnTo>
                <a:lnTo>
                  <a:pt x="571" y="71"/>
                </a:lnTo>
                <a:lnTo>
                  <a:pt x="582" y="76"/>
                </a:lnTo>
                <a:lnTo>
                  <a:pt x="605" y="207"/>
                </a:lnTo>
                <a:lnTo>
                  <a:pt x="607" y="221"/>
                </a:lnTo>
                <a:lnTo>
                  <a:pt x="605" y="238"/>
                </a:lnTo>
                <a:lnTo>
                  <a:pt x="605" y="252"/>
                </a:lnTo>
                <a:lnTo>
                  <a:pt x="611" y="263"/>
                </a:lnTo>
                <a:lnTo>
                  <a:pt x="638" y="103"/>
                </a:lnTo>
                <a:lnTo>
                  <a:pt x="645" y="103"/>
                </a:lnTo>
                <a:lnTo>
                  <a:pt x="631" y="211"/>
                </a:lnTo>
                <a:lnTo>
                  <a:pt x="634" y="211"/>
                </a:lnTo>
                <a:lnTo>
                  <a:pt x="638" y="183"/>
                </a:lnTo>
                <a:lnTo>
                  <a:pt x="651" y="183"/>
                </a:lnTo>
                <a:lnTo>
                  <a:pt x="651" y="214"/>
                </a:lnTo>
                <a:lnTo>
                  <a:pt x="653" y="245"/>
                </a:lnTo>
                <a:lnTo>
                  <a:pt x="658" y="271"/>
                </a:lnTo>
                <a:lnTo>
                  <a:pt x="654" y="283"/>
                </a:lnTo>
                <a:lnTo>
                  <a:pt x="662" y="283"/>
                </a:lnTo>
                <a:lnTo>
                  <a:pt x="665" y="311"/>
                </a:lnTo>
                <a:lnTo>
                  <a:pt x="671" y="311"/>
                </a:lnTo>
                <a:lnTo>
                  <a:pt x="671" y="307"/>
                </a:lnTo>
                <a:lnTo>
                  <a:pt x="705" y="200"/>
                </a:lnTo>
                <a:lnTo>
                  <a:pt x="705" y="183"/>
                </a:lnTo>
                <a:lnTo>
                  <a:pt x="711" y="183"/>
                </a:lnTo>
                <a:lnTo>
                  <a:pt x="714" y="154"/>
                </a:lnTo>
                <a:lnTo>
                  <a:pt x="718" y="154"/>
                </a:lnTo>
                <a:lnTo>
                  <a:pt x="720" y="154"/>
                </a:lnTo>
                <a:lnTo>
                  <a:pt x="720" y="152"/>
                </a:lnTo>
                <a:lnTo>
                  <a:pt x="720" y="152"/>
                </a:lnTo>
                <a:lnTo>
                  <a:pt x="722" y="152"/>
                </a:lnTo>
                <a:lnTo>
                  <a:pt x="723" y="152"/>
                </a:lnTo>
                <a:lnTo>
                  <a:pt x="725" y="151"/>
                </a:lnTo>
                <a:lnTo>
                  <a:pt x="714" y="207"/>
                </a:lnTo>
                <a:lnTo>
                  <a:pt x="722" y="207"/>
                </a:lnTo>
                <a:lnTo>
                  <a:pt x="723" y="223"/>
                </a:lnTo>
                <a:lnTo>
                  <a:pt x="729" y="236"/>
                </a:lnTo>
                <a:lnTo>
                  <a:pt x="734" y="247"/>
                </a:lnTo>
                <a:lnTo>
                  <a:pt x="734" y="267"/>
                </a:lnTo>
                <a:lnTo>
                  <a:pt x="738" y="267"/>
                </a:lnTo>
                <a:lnTo>
                  <a:pt x="738" y="280"/>
                </a:lnTo>
                <a:lnTo>
                  <a:pt x="742" y="280"/>
                </a:lnTo>
                <a:lnTo>
                  <a:pt x="745" y="323"/>
                </a:lnTo>
                <a:lnTo>
                  <a:pt x="751" y="323"/>
                </a:lnTo>
                <a:lnTo>
                  <a:pt x="753" y="338"/>
                </a:lnTo>
                <a:lnTo>
                  <a:pt x="753" y="352"/>
                </a:lnTo>
                <a:lnTo>
                  <a:pt x="753" y="365"/>
                </a:lnTo>
                <a:lnTo>
                  <a:pt x="758" y="374"/>
                </a:lnTo>
                <a:lnTo>
                  <a:pt x="758" y="367"/>
                </a:lnTo>
                <a:lnTo>
                  <a:pt x="765" y="358"/>
                </a:lnTo>
                <a:lnTo>
                  <a:pt x="767" y="343"/>
                </a:lnTo>
                <a:lnTo>
                  <a:pt x="765" y="327"/>
                </a:lnTo>
                <a:lnTo>
                  <a:pt x="762" y="327"/>
                </a:lnTo>
                <a:lnTo>
                  <a:pt x="762" y="300"/>
                </a:lnTo>
                <a:lnTo>
                  <a:pt x="758" y="300"/>
                </a:lnTo>
                <a:lnTo>
                  <a:pt x="758" y="280"/>
                </a:lnTo>
                <a:lnTo>
                  <a:pt x="754" y="280"/>
                </a:lnTo>
                <a:lnTo>
                  <a:pt x="754" y="271"/>
                </a:lnTo>
                <a:lnTo>
                  <a:pt x="751" y="271"/>
                </a:lnTo>
                <a:lnTo>
                  <a:pt x="749" y="269"/>
                </a:lnTo>
                <a:lnTo>
                  <a:pt x="749" y="269"/>
                </a:lnTo>
                <a:lnTo>
                  <a:pt x="751" y="269"/>
                </a:lnTo>
                <a:lnTo>
                  <a:pt x="751" y="269"/>
                </a:lnTo>
                <a:lnTo>
                  <a:pt x="753" y="269"/>
                </a:lnTo>
                <a:lnTo>
                  <a:pt x="754" y="267"/>
                </a:lnTo>
                <a:lnTo>
                  <a:pt x="756" y="265"/>
                </a:lnTo>
                <a:lnTo>
                  <a:pt x="756" y="265"/>
                </a:lnTo>
                <a:lnTo>
                  <a:pt x="756" y="265"/>
                </a:lnTo>
                <a:lnTo>
                  <a:pt x="758" y="265"/>
                </a:lnTo>
                <a:lnTo>
                  <a:pt x="760" y="263"/>
                </a:lnTo>
                <a:lnTo>
                  <a:pt x="762" y="263"/>
                </a:lnTo>
                <a:lnTo>
                  <a:pt x="762" y="274"/>
                </a:lnTo>
                <a:lnTo>
                  <a:pt x="765" y="274"/>
                </a:lnTo>
                <a:lnTo>
                  <a:pt x="765" y="260"/>
                </a:lnTo>
                <a:lnTo>
                  <a:pt x="778" y="260"/>
                </a:lnTo>
                <a:lnTo>
                  <a:pt x="780" y="280"/>
                </a:lnTo>
                <a:lnTo>
                  <a:pt x="785" y="298"/>
                </a:lnTo>
                <a:lnTo>
                  <a:pt x="791" y="314"/>
                </a:lnTo>
                <a:lnTo>
                  <a:pt x="791" y="347"/>
                </a:lnTo>
                <a:lnTo>
                  <a:pt x="796" y="385"/>
                </a:lnTo>
                <a:lnTo>
                  <a:pt x="798" y="431"/>
                </a:lnTo>
                <a:lnTo>
                  <a:pt x="798" y="441"/>
                </a:lnTo>
                <a:lnTo>
                  <a:pt x="800" y="449"/>
                </a:lnTo>
                <a:lnTo>
                  <a:pt x="800" y="454"/>
                </a:lnTo>
                <a:lnTo>
                  <a:pt x="798" y="463"/>
                </a:lnTo>
                <a:lnTo>
                  <a:pt x="811" y="463"/>
                </a:lnTo>
                <a:lnTo>
                  <a:pt x="814" y="314"/>
                </a:lnTo>
                <a:lnTo>
                  <a:pt x="809" y="300"/>
                </a:lnTo>
                <a:lnTo>
                  <a:pt x="803" y="283"/>
                </a:lnTo>
                <a:lnTo>
                  <a:pt x="802" y="263"/>
                </a:lnTo>
                <a:lnTo>
                  <a:pt x="805" y="263"/>
                </a:lnTo>
                <a:lnTo>
                  <a:pt x="807" y="267"/>
                </a:lnTo>
                <a:lnTo>
                  <a:pt x="807" y="267"/>
                </a:lnTo>
                <a:lnTo>
                  <a:pt x="807" y="269"/>
                </a:lnTo>
                <a:lnTo>
                  <a:pt x="807" y="269"/>
                </a:lnTo>
                <a:lnTo>
                  <a:pt x="809" y="269"/>
                </a:lnTo>
                <a:lnTo>
                  <a:pt x="811" y="271"/>
                </a:lnTo>
                <a:lnTo>
                  <a:pt x="811" y="260"/>
                </a:lnTo>
                <a:lnTo>
                  <a:pt x="805" y="247"/>
                </a:lnTo>
                <a:lnTo>
                  <a:pt x="803" y="232"/>
                </a:lnTo>
                <a:lnTo>
                  <a:pt x="802" y="220"/>
                </a:lnTo>
                <a:lnTo>
                  <a:pt x="782" y="163"/>
                </a:lnTo>
                <a:lnTo>
                  <a:pt x="785" y="163"/>
                </a:lnTo>
                <a:lnTo>
                  <a:pt x="785" y="160"/>
                </a:lnTo>
                <a:lnTo>
                  <a:pt x="791" y="160"/>
                </a:lnTo>
                <a:lnTo>
                  <a:pt x="791" y="163"/>
                </a:lnTo>
                <a:lnTo>
                  <a:pt x="796" y="174"/>
                </a:lnTo>
                <a:lnTo>
                  <a:pt x="800" y="185"/>
                </a:lnTo>
                <a:lnTo>
                  <a:pt x="802" y="200"/>
                </a:lnTo>
                <a:lnTo>
                  <a:pt x="805" y="200"/>
                </a:lnTo>
                <a:lnTo>
                  <a:pt x="805" y="220"/>
                </a:lnTo>
                <a:lnTo>
                  <a:pt x="811" y="220"/>
                </a:lnTo>
                <a:lnTo>
                  <a:pt x="811" y="231"/>
                </a:lnTo>
                <a:lnTo>
                  <a:pt x="814" y="231"/>
                </a:lnTo>
                <a:lnTo>
                  <a:pt x="814" y="254"/>
                </a:lnTo>
                <a:lnTo>
                  <a:pt x="818" y="254"/>
                </a:lnTo>
                <a:lnTo>
                  <a:pt x="818" y="271"/>
                </a:lnTo>
                <a:lnTo>
                  <a:pt x="823" y="291"/>
                </a:lnTo>
                <a:lnTo>
                  <a:pt x="831" y="311"/>
                </a:lnTo>
                <a:lnTo>
                  <a:pt x="834" y="311"/>
                </a:lnTo>
                <a:lnTo>
                  <a:pt x="834" y="267"/>
                </a:lnTo>
                <a:lnTo>
                  <a:pt x="831" y="267"/>
                </a:lnTo>
                <a:lnTo>
                  <a:pt x="831" y="243"/>
                </a:lnTo>
                <a:lnTo>
                  <a:pt x="825" y="243"/>
                </a:lnTo>
                <a:lnTo>
                  <a:pt x="822" y="220"/>
                </a:lnTo>
                <a:lnTo>
                  <a:pt x="814" y="214"/>
                </a:lnTo>
                <a:lnTo>
                  <a:pt x="811" y="200"/>
                </a:lnTo>
                <a:lnTo>
                  <a:pt x="818" y="203"/>
                </a:lnTo>
                <a:lnTo>
                  <a:pt x="805" y="163"/>
                </a:lnTo>
                <a:lnTo>
                  <a:pt x="814" y="163"/>
                </a:lnTo>
                <a:lnTo>
                  <a:pt x="865" y="314"/>
                </a:lnTo>
                <a:lnTo>
                  <a:pt x="865" y="311"/>
                </a:lnTo>
                <a:lnTo>
                  <a:pt x="869" y="309"/>
                </a:lnTo>
                <a:lnTo>
                  <a:pt x="869" y="307"/>
                </a:lnTo>
                <a:lnTo>
                  <a:pt x="869" y="305"/>
                </a:lnTo>
                <a:lnTo>
                  <a:pt x="869" y="305"/>
                </a:lnTo>
                <a:lnTo>
                  <a:pt x="869" y="303"/>
                </a:lnTo>
                <a:lnTo>
                  <a:pt x="869" y="301"/>
                </a:lnTo>
                <a:lnTo>
                  <a:pt x="871" y="300"/>
                </a:lnTo>
                <a:lnTo>
                  <a:pt x="874" y="300"/>
                </a:lnTo>
                <a:lnTo>
                  <a:pt x="874" y="303"/>
                </a:lnTo>
                <a:lnTo>
                  <a:pt x="876" y="301"/>
                </a:lnTo>
                <a:lnTo>
                  <a:pt x="876" y="301"/>
                </a:lnTo>
                <a:lnTo>
                  <a:pt x="876" y="300"/>
                </a:lnTo>
                <a:lnTo>
                  <a:pt x="876" y="300"/>
                </a:lnTo>
                <a:lnTo>
                  <a:pt x="878" y="298"/>
                </a:lnTo>
                <a:lnTo>
                  <a:pt x="878" y="296"/>
                </a:lnTo>
                <a:lnTo>
                  <a:pt x="871" y="296"/>
                </a:lnTo>
                <a:lnTo>
                  <a:pt x="865" y="263"/>
                </a:lnTo>
                <a:lnTo>
                  <a:pt x="874" y="263"/>
                </a:lnTo>
                <a:lnTo>
                  <a:pt x="874" y="254"/>
                </a:lnTo>
                <a:lnTo>
                  <a:pt x="882" y="254"/>
                </a:lnTo>
                <a:lnTo>
                  <a:pt x="882" y="271"/>
                </a:lnTo>
                <a:lnTo>
                  <a:pt x="880" y="281"/>
                </a:lnTo>
                <a:lnTo>
                  <a:pt x="882" y="291"/>
                </a:lnTo>
                <a:lnTo>
                  <a:pt x="885" y="291"/>
                </a:lnTo>
                <a:lnTo>
                  <a:pt x="891" y="236"/>
                </a:lnTo>
                <a:lnTo>
                  <a:pt x="898" y="231"/>
                </a:lnTo>
                <a:lnTo>
                  <a:pt x="898" y="220"/>
                </a:lnTo>
                <a:lnTo>
                  <a:pt x="902" y="220"/>
                </a:lnTo>
                <a:lnTo>
                  <a:pt x="902" y="214"/>
                </a:lnTo>
                <a:lnTo>
                  <a:pt x="898" y="214"/>
                </a:lnTo>
                <a:lnTo>
                  <a:pt x="898" y="163"/>
                </a:lnTo>
                <a:lnTo>
                  <a:pt x="894" y="163"/>
                </a:lnTo>
                <a:lnTo>
                  <a:pt x="894" y="160"/>
                </a:lnTo>
                <a:lnTo>
                  <a:pt x="898" y="160"/>
                </a:lnTo>
                <a:lnTo>
                  <a:pt x="898" y="154"/>
                </a:lnTo>
                <a:lnTo>
                  <a:pt x="894" y="154"/>
                </a:lnTo>
                <a:lnTo>
                  <a:pt x="894" y="152"/>
                </a:lnTo>
                <a:lnTo>
                  <a:pt x="896" y="149"/>
                </a:lnTo>
                <a:lnTo>
                  <a:pt x="898" y="147"/>
                </a:lnTo>
                <a:lnTo>
                  <a:pt x="898" y="147"/>
                </a:lnTo>
                <a:lnTo>
                  <a:pt x="894" y="140"/>
                </a:lnTo>
                <a:lnTo>
                  <a:pt x="894" y="136"/>
                </a:lnTo>
                <a:lnTo>
                  <a:pt x="898" y="136"/>
                </a:lnTo>
                <a:lnTo>
                  <a:pt x="898" y="131"/>
                </a:lnTo>
                <a:lnTo>
                  <a:pt x="894" y="131"/>
                </a:lnTo>
                <a:lnTo>
                  <a:pt x="898" y="107"/>
                </a:lnTo>
                <a:lnTo>
                  <a:pt x="905" y="107"/>
                </a:lnTo>
                <a:lnTo>
                  <a:pt x="905" y="167"/>
                </a:lnTo>
                <a:lnTo>
                  <a:pt x="914" y="167"/>
                </a:lnTo>
                <a:lnTo>
                  <a:pt x="922" y="311"/>
                </a:lnTo>
                <a:lnTo>
                  <a:pt x="925" y="311"/>
                </a:lnTo>
                <a:lnTo>
                  <a:pt x="927" y="325"/>
                </a:lnTo>
                <a:lnTo>
                  <a:pt x="927" y="341"/>
                </a:lnTo>
                <a:lnTo>
                  <a:pt x="929" y="356"/>
                </a:lnTo>
                <a:lnTo>
                  <a:pt x="934" y="367"/>
                </a:lnTo>
                <a:lnTo>
                  <a:pt x="931" y="323"/>
                </a:lnTo>
                <a:lnTo>
                  <a:pt x="934" y="323"/>
                </a:lnTo>
                <a:lnTo>
                  <a:pt x="938" y="329"/>
                </a:lnTo>
                <a:lnTo>
                  <a:pt x="942" y="332"/>
                </a:lnTo>
                <a:lnTo>
                  <a:pt x="945" y="334"/>
                </a:lnTo>
                <a:lnTo>
                  <a:pt x="945" y="296"/>
                </a:lnTo>
                <a:lnTo>
                  <a:pt x="938" y="296"/>
                </a:lnTo>
                <a:lnTo>
                  <a:pt x="938" y="287"/>
                </a:lnTo>
                <a:lnTo>
                  <a:pt x="945" y="287"/>
                </a:lnTo>
                <a:lnTo>
                  <a:pt x="942" y="107"/>
                </a:lnTo>
                <a:lnTo>
                  <a:pt x="954" y="107"/>
                </a:lnTo>
                <a:lnTo>
                  <a:pt x="954" y="111"/>
                </a:lnTo>
                <a:lnTo>
                  <a:pt x="951" y="121"/>
                </a:lnTo>
                <a:lnTo>
                  <a:pt x="949" y="138"/>
                </a:lnTo>
                <a:lnTo>
                  <a:pt x="949" y="156"/>
                </a:lnTo>
                <a:lnTo>
                  <a:pt x="951" y="171"/>
                </a:lnTo>
                <a:lnTo>
                  <a:pt x="962" y="287"/>
                </a:lnTo>
                <a:lnTo>
                  <a:pt x="967" y="287"/>
                </a:lnTo>
                <a:lnTo>
                  <a:pt x="971" y="289"/>
                </a:lnTo>
                <a:lnTo>
                  <a:pt x="974" y="289"/>
                </a:lnTo>
                <a:lnTo>
                  <a:pt x="978" y="291"/>
                </a:lnTo>
                <a:lnTo>
                  <a:pt x="978" y="236"/>
                </a:lnTo>
                <a:lnTo>
                  <a:pt x="991" y="236"/>
                </a:lnTo>
                <a:lnTo>
                  <a:pt x="993" y="269"/>
                </a:lnTo>
                <a:lnTo>
                  <a:pt x="1002" y="300"/>
                </a:lnTo>
                <a:lnTo>
                  <a:pt x="1005" y="300"/>
                </a:lnTo>
                <a:lnTo>
                  <a:pt x="1005" y="143"/>
                </a:lnTo>
                <a:lnTo>
                  <a:pt x="1018" y="147"/>
                </a:lnTo>
                <a:lnTo>
                  <a:pt x="1022" y="189"/>
                </a:lnTo>
                <a:lnTo>
                  <a:pt x="1031" y="223"/>
                </a:lnTo>
                <a:lnTo>
                  <a:pt x="1031" y="254"/>
                </a:lnTo>
                <a:lnTo>
                  <a:pt x="1034" y="254"/>
                </a:lnTo>
                <a:lnTo>
                  <a:pt x="1038" y="300"/>
                </a:lnTo>
                <a:lnTo>
                  <a:pt x="1045" y="303"/>
                </a:lnTo>
                <a:lnTo>
                  <a:pt x="1045" y="314"/>
                </a:lnTo>
                <a:lnTo>
                  <a:pt x="1049" y="323"/>
                </a:lnTo>
                <a:lnTo>
                  <a:pt x="1054" y="329"/>
                </a:lnTo>
                <a:lnTo>
                  <a:pt x="1060" y="336"/>
                </a:lnTo>
                <a:lnTo>
                  <a:pt x="1065" y="340"/>
                </a:lnTo>
                <a:lnTo>
                  <a:pt x="1074" y="343"/>
                </a:lnTo>
                <a:lnTo>
                  <a:pt x="1074" y="347"/>
                </a:lnTo>
                <a:lnTo>
                  <a:pt x="1076" y="349"/>
                </a:lnTo>
                <a:lnTo>
                  <a:pt x="1076" y="351"/>
                </a:lnTo>
                <a:lnTo>
                  <a:pt x="1078" y="352"/>
                </a:lnTo>
                <a:lnTo>
                  <a:pt x="1080" y="354"/>
                </a:lnTo>
                <a:lnTo>
                  <a:pt x="1082" y="356"/>
                </a:lnTo>
                <a:lnTo>
                  <a:pt x="1082" y="360"/>
                </a:lnTo>
                <a:lnTo>
                  <a:pt x="1085" y="360"/>
                </a:lnTo>
                <a:lnTo>
                  <a:pt x="1085" y="351"/>
                </a:lnTo>
                <a:lnTo>
                  <a:pt x="1082" y="351"/>
                </a:lnTo>
                <a:lnTo>
                  <a:pt x="1082" y="323"/>
                </a:lnTo>
                <a:lnTo>
                  <a:pt x="1078" y="323"/>
                </a:lnTo>
                <a:lnTo>
                  <a:pt x="1071" y="287"/>
                </a:lnTo>
                <a:lnTo>
                  <a:pt x="1065" y="287"/>
                </a:lnTo>
                <a:lnTo>
                  <a:pt x="1065" y="274"/>
                </a:lnTo>
                <a:lnTo>
                  <a:pt x="1062" y="274"/>
                </a:lnTo>
                <a:lnTo>
                  <a:pt x="1060" y="272"/>
                </a:lnTo>
                <a:lnTo>
                  <a:pt x="1060" y="269"/>
                </a:lnTo>
                <a:lnTo>
                  <a:pt x="1058" y="265"/>
                </a:lnTo>
                <a:lnTo>
                  <a:pt x="1058" y="260"/>
                </a:lnTo>
                <a:lnTo>
                  <a:pt x="1062" y="260"/>
                </a:lnTo>
                <a:lnTo>
                  <a:pt x="1069" y="269"/>
                </a:lnTo>
                <a:lnTo>
                  <a:pt x="1074" y="280"/>
                </a:lnTo>
                <a:lnTo>
                  <a:pt x="1078" y="291"/>
                </a:lnTo>
                <a:lnTo>
                  <a:pt x="1082" y="291"/>
                </a:lnTo>
                <a:lnTo>
                  <a:pt x="1074" y="267"/>
                </a:lnTo>
                <a:lnTo>
                  <a:pt x="1063" y="243"/>
                </a:lnTo>
                <a:lnTo>
                  <a:pt x="1054" y="220"/>
                </a:lnTo>
                <a:lnTo>
                  <a:pt x="1058" y="220"/>
                </a:lnTo>
                <a:lnTo>
                  <a:pt x="1062" y="221"/>
                </a:lnTo>
                <a:lnTo>
                  <a:pt x="1063" y="221"/>
                </a:lnTo>
                <a:lnTo>
                  <a:pt x="1063" y="223"/>
                </a:lnTo>
                <a:lnTo>
                  <a:pt x="1065" y="227"/>
                </a:lnTo>
                <a:lnTo>
                  <a:pt x="1065" y="231"/>
                </a:lnTo>
                <a:lnTo>
                  <a:pt x="1076" y="245"/>
                </a:lnTo>
                <a:lnTo>
                  <a:pt x="1083" y="263"/>
                </a:lnTo>
                <a:lnTo>
                  <a:pt x="1089" y="283"/>
                </a:lnTo>
                <a:lnTo>
                  <a:pt x="1094" y="303"/>
                </a:lnTo>
                <a:lnTo>
                  <a:pt x="1098" y="303"/>
                </a:lnTo>
                <a:lnTo>
                  <a:pt x="1098" y="323"/>
                </a:lnTo>
                <a:lnTo>
                  <a:pt x="1102" y="323"/>
                </a:lnTo>
                <a:lnTo>
                  <a:pt x="1094" y="240"/>
                </a:lnTo>
                <a:lnTo>
                  <a:pt x="1091" y="240"/>
                </a:lnTo>
                <a:lnTo>
                  <a:pt x="1091" y="223"/>
                </a:lnTo>
                <a:lnTo>
                  <a:pt x="1085" y="223"/>
                </a:lnTo>
                <a:lnTo>
                  <a:pt x="1082" y="191"/>
                </a:lnTo>
                <a:lnTo>
                  <a:pt x="1078" y="191"/>
                </a:lnTo>
                <a:lnTo>
                  <a:pt x="1078" y="183"/>
                </a:lnTo>
                <a:lnTo>
                  <a:pt x="1074" y="183"/>
                </a:lnTo>
                <a:lnTo>
                  <a:pt x="1074" y="171"/>
                </a:lnTo>
                <a:lnTo>
                  <a:pt x="1071" y="171"/>
                </a:lnTo>
                <a:lnTo>
                  <a:pt x="1065" y="154"/>
                </a:lnTo>
                <a:lnTo>
                  <a:pt x="1062" y="154"/>
                </a:lnTo>
                <a:lnTo>
                  <a:pt x="1062" y="143"/>
                </a:lnTo>
                <a:lnTo>
                  <a:pt x="1058" y="143"/>
                </a:lnTo>
                <a:lnTo>
                  <a:pt x="1051" y="120"/>
                </a:lnTo>
                <a:lnTo>
                  <a:pt x="1045" y="120"/>
                </a:lnTo>
                <a:lnTo>
                  <a:pt x="1045" y="111"/>
                </a:lnTo>
                <a:lnTo>
                  <a:pt x="1038" y="98"/>
                </a:lnTo>
                <a:lnTo>
                  <a:pt x="1031" y="85"/>
                </a:lnTo>
                <a:lnTo>
                  <a:pt x="1025" y="67"/>
                </a:lnTo>
                <a:lnTo>
                  <a:pt x="1038" y="71"/>
                </a:lnTo>
                <a:lnTo>
                  <a:pt x="1042" y="89"/>
                </a:lnTo>
                <a:lnTo>
                  <a:pt x="1051" y="101"/>
                </a:lnTo>
                <a:lnTo>
                  <a:pt x="1058" y="114"/>
                </a:lnTo>
                <a:lnTo>
                  <a:pt x="1058" y="123"/>
                </a:lnTo>
                <a:lnTo>
                  <a:pt x="1062" y="123"/>
                </a:lnTo>
                <a:lnTo>
                  <a:pt x="1062" y="131"/>
                </a:lnTo>
                <a:lnTo>
                  <a:pt x="1065" y="131"/>
                </a:lnTo>
                <a:lnTo>
                  <a:pt x="1065" y="140"/>
                </a:lnTo>
                <a:lnTo>
                  <a:pt x="1071" y="140"/>
                </a:lnTo>
                <a:lnTo>
                  <a:pt x="1071" y="147"/>
                </a:lnTo>
                <a:lnTo>
                  <a:pt x="1074" y="147"/>
                </a:lnTo>
                <a:lnTo>
                  <a:pt x="1082" y="171"/>
                </a:lnTo>
                <a:lnTo>
                  <a:pt x="1085" y="171"/>
                </a:lnTo>
                <a:lnTo>
                  <a:pt x="1085" y="183"/>
                </a:lnTo>
                <a:lnTo>
                  <a:pt x="1091" y="183"/>
                </a:lnTo>
                <a:lnTo>
                  <a:pt x="1091" y="191"/>
                </a:lnTo>
                <a:lnTo>
                  <a:pt x="1094" y="191"/>
                </a:lnTo>
                <a:lnTo>
                  <a:pt x="1102" y="227"/>
                </a:lnTo>
                <a:lnTo>
                  <a:pt x="1105" y="227"/>
                </a:lnTo>
                <a:lnTo>
                  <a:pt x="1105" y="236"/>
                </a:lnTo>
                <a:lnTo>
                  <a:pt x="1111" y="236"/>
                </a:lnTo>
                <a:lnTo>
                  <a:pt x="1111" y="254"/>
                </a:lnTo>
                <a:lnTo>
                  <a:pt x="1114" y="254"/>
                </a:lnTo>
                <a:lnTo>
                  <a:pt x="1116" y="218"/>
                </a:lnTo>
                <a:lnTo>
                  <a:pt x="1118" y="178"/>
                </a:lnTo>
                <a:lnTo>
                  <a:pt x="1114" y="140"/>
                </a:lnTo>
                <a:lnTo>
                  <a:pt x="1105" y="103"/>
                </a:lnTo>
                <a:lnTo>
                  <a:pt x="1118" y="103"/>
                </a:lnTo>
                <a:lnTo>
                  <a:pt x="1123" y="134"/>
                </a:lnTo>
                <a:lnTo>
                  <a:pt x="1131" y="163"/>
                </a:lnTo>
                <a:lnTo>
                  <a:pt x="1131" y="178"/>
                </a:lnTo>
                <a:lnTo>
                  <a:pt x="1131" y="194"/>
                </a:lnTo>
                <a:lnTo>
                  <a:pt x="1129" y="209"/>
                </a:lnTo>
                <a:lnTo>
                  <a:pt x="1134" y="220"/>
                </a:lnTo>
                <a:lnTo>
                  <a:pt x="1138" y="180"/>
                </a:lnTo>
                <a:lnTo>
                  <a:pt x="1145" y="180"/>
                </a:lnTo>
                <a:lnTo>
                  <a:pt x="1151" y="196"/>
                </a:lnTo>
                <a:lnTo>
                  <a:pt x="1154" y="196"/>
                </a:lnTo>
                <a:lnTo>
                  <a:pt x="1154" y="211"/>
                </a:lnTo>
                <a:lnTo>
                  <a:pt x="1158" y="211"/>
                </a:lnTo>
                <a:lnTo>
                  <a:pt x="1162" y="247"/>
                </a:lnTo>
                <a:lnTo>
                  <a:pt x="1165" y="247"/>
                </a:lnTo>
                <a:lnTo>
                  <a:pt x="1165" y="271"/>
                </a:lnTo>
                <a:lnTo>
                  <a:pt x="1174" y="274"/>
                </a:lnTo>
                <a:lnTo>
                  <a:pt x="1174" y="283"/>
                </a:lnTo>
                <a:lnTo>
                  <a:pt x="1178" y="283"/>
                </a:lnTo>
                <a:lnTo>
                  <a:pt x="1178" y="296"/>
                </a:lnTo>
                <a:lnTo>
                  <a:pt x="1182" y="296"/>
                </a:lnTo>
                <a:lnTo>
                  <a:pt x="1185" y="320"/>
                </a:lnTo>
                <a:lnTo>
                  <a:pt x="1191" y="320"/>
                </a:lnTo>
                <a:lnTo>
                  <a:pt x="1193" y="291"/>
                </a:lnTo>
                <a:lnTo>
                  <a:pt x="1198" y="265"/>
                </a:lnTo>
                <a:lnTo>
                  <a:pt x="1207" y="240"/>
                </a:lnTo>
                <a:lnTo>
                  <a:pt x="1214" y="214"/>
                </a:lnTo>
                <a:lnTo>
                  <a:pt x="1211" y="154"/>
                </a:lnTo>
                <a:lnTo>
                  <a:pt x="1222" y="154"/>
                </a:lnTo>
                <a:lnTo>
                  <a:pt x="1225" y="214"/>
                </a:lnTo>
                <a:lnTo>
                  <a:pt x="1234" y="214"/>
                </a:lnTo>
                <a:lnTo>
                  <a:pt x="1238" y="231"/>
                </a:lnTo>
                <a:lnTo>
                  <a:pt x="1231" y="231"/>
                </a:lnTo>
                <a:lnTo>
                  <a:pt x="1231" y="223"/>
                </a:lnTo>
                <a:lnTo>
                  <a:pt x="1225" y="223"/>
                </a:lnTo>
                <a:lnTo>
                  <a:pt x="1225" y="327"/>
                </a:lnTo>
                <a:lnTo>
                  <a:pt x="1231" y="327"/>
                </a:lnTo>
                <a:lnTo>
                  <a:pt x="1231" y="340"/>
                </a:lnTo>
                <a:lnTo>
                  <a:pt x="1234" y="340"/>
                </a:lnTo>
                <a:lnTo>
                  <a:pt x="1234" y="334"/>
                </a:lnTo>
                <a:lnTo>
                  <a:pt x="1238" y="334"/>
                </a:lnTo>
                <a:lnTo>
                  <a:pt x="1245" y="340"/>
                </a:lnTo>
                <a:lnTo>
                  <a:pt x="1245" y="303"/>
                </a:lnTo>
                <a:lnTo>
                  <a:pt x="1242" y="303"/>
                </a:lnTo>
                <a:lnTo>
                  <a:pt x="1242" y="271"/>
                </a:lnTo>
                <a:lnTo>
                  <a:pt x="1231" y="236"/>
                </a:lnTo>
                <a:lnTo>
                  <a:pt x="1242" y="236"/>
                </a:lnTo>
                <a:lnTo>
                  <a:pt x="1245" y="254"/>
                </a:lnTo>
                <a:lnTo>
                  <a:pt x="1251" y="254"/>
                </a:lnTo>
                <a:lnTo>
                  <a:pt x="1251" y="274"/>
                </a:lnTo>
                <a:lnTo>
                  <a:pt x="1254" y="274"/>
                </a:lnTo>
                <a:lnTo>
                  <a:pt x="1254" y="283"/>
                </a:lnTo>
                <a:lnTo>
                  <a:pt x="1258" y="283"/>
                </a:lnTo>
                <a:lnTo>
                  <a:pt x="1258" y="300"/>
                </a:lnTo>
                <a:lnTo>
                  <a:pt x="1262" y="300"/>
                </a:lnTo>
                <a:lnTo>
                  <a:pt x="1262" y="314"/>
                </a:lnTo>
                <a:lnTo>
                  <a:pt x="1265" y="314"/>
                </a:lnTo>
                <a:lnTo>
                  <a:pt x="1271" y="343"/>
                </a:lnTo>
                <a:lnTo>
                  <a:pt x="1274" y="343"/>
                </a:lnTo>
                <a:lnTo>
                  <a:pt x="1278" y="334"/>
                </a:lnTo>
                <a:lnTo>
                  <a:pt x="1282" y="325"/>
                </a:lnTo>
                <a:lnTo>
                  <a:pt x="1282" y="311"/>
                </a:lnTo>
                <a:lnTo>
                  <a:pt x="1271" y="274"/>
                </a:lnTo>
                <a:lnTo>
                  <a:pt x="1282" y="280"/>
                </a:lnTo>
                <a:lnTo>
                  <a:pt x="1283" y="287"/>
                </a:lnTo>
                <a:lnTo>
                  <a:pt x="1287" y="301"/>
                </a:lnTo>
                <a:lnTo>
                  <a:pt x="1291" y="318"/>
                </a:lnTo>
                <a:lnTo>
                  <a:pt x="1294" y="332"/>
                </a:lnTo>
                <a:lnTo>
                  <a:pt x="1300" y="345"/>
                </a:lnTo>
                <a:lnTo>
                  <a:pt x="1302" y="351"/>
                </a:lnTo>
                <a:lnTo>
                  <a:pt x="1303" y="332"/>
                </a:lnTo>
                <a:lnTo>
                  <a:pt x="1305" y="316"/>
                </a:lnTo>
                <a:lnTo>
                  <a:pt x="1305" y="296"/>
                </a:lnTo>
                <a:lnTo>
                  <a:pt x="1302" y="271"/>
                </a:lnTo>
                <a:lnTo>
                  <a:pt x="1314" y="271"/>
                </a:lnTo>
                <a:lnTo>
                  <a:pt x="1316" y="294"/>
                </a:lnTo>
                <a:lnTo>
                  <a:pt x="1323" y="316"/>
                </a:lnTo>
                <a:lnTo>
                  <a:pt x="1331" y="334"/>
                </a:lnTo>
                <a:lnTo>
                  <a:pt x="1331" y="356"/>
                </a:lnTo>
                <a:lnTo>
                  <a:pt x="1334" y="356"/>
                </a:lnTo>
                <a:lnTo>
                  <a:pt x="1322" y="223"/>
                </a:lnTo>
                <a:lnTo>
                  <a:pt x="1318" y="223"/>
                </a:lnTo>
                <a:lnTo>
                  <a:pt x="1314" y="200"/>
                </a:lnTo>
                <a:lnTo>
                  <a:pt x="1311" y="194"/>
                </a:lnTo>
                <a:lnTo>
                  <a:pt x="1309" y="191"/>
                </a:lnTo>
                <a:lnTo>
                  <a:pt x="1305" y="187"/>
                </a:lnTo>
                <a:lnTo>
                  <a:pt x="1303" y="183"/>
                </a:lnTo>
                <a:lnTo>
                  <a:pt x="1300" y="178"/>
                </a:lnTo>
                <a:lnTo>
                  <a:pt x="1298" y="171"/>
                </a:lnTo>
                <a:lnTo>
                  <a:pt x="1311" y="180"/>
                </a:lnTo>
                <a:lnTo>
                  <a:pt x="1322" y="194"/>
                </a:lnTo>
                <a:lnTo>
                  <a:pt x="1331" y="212"/>
                </a:lnTo>
                <a:lnTo>
                  <a:pt x="1338" y="234"/>
                </a:lnTo>
                <a:lnTo>
                  <a:pt x="1345" y="254"/>
                </a:lnTo>
                <a:lnTo>
                  <a:pt x="1351" y="271"/>
                </a:lnTo>
                <a:lnTo>
                  <a:pt x="1351" y="296"/>
                </a:lnTo>
                <a:lnTo>
                  <a:pt x="1358" y="300"/>
                </a:lnTo>
                <a:lnTo>
                  <a:pt x="1354" y="307"/>
                </a:lnTo>
                <a:lnTo>
                  <a:pt x="1362" y="311"/>
                </a:lnTo>
                <a:lnTo>
                  <a:pt x="1362" y="327"/>
                </a:lnTo>
                <a:lnTo>
                  <a:pt x="1365" y="327"/>
                </a:lnTo>
                <a:lnTo>
                  <a:pt x="1365" y="340"/>
                </a:lnTo>
                <a:lnTo>
                  <a:pt x="1371" y="340"/>
                </a:lnTo>
                <a:lnTo>
                  <a:pt x="1373" y="352"/>
                </a:lnTo>
                <a:lnTo>
                  <a:pt x="1373" y="365"/>
                </a:lnTo>
                <a:lnTo>
                  <a:pt x="1378" y="374"/>
                </a:lnTo>
                <a:lnTo>
                  <a:pt x="1380" y="347"/>
                </a:lnTo>
                <a:lnTo>
                  <a:pt x="1382" y="321"/>
                </a:lnTo>
                <a:lnTo>
                  <a:pt x="1378" y="300"/>
                </a:lnTo>
                <a:lnTo>
                  <a:pt x="1378" y="267"/>
                </a:lnTo>
                <a:lnTo>
                  <a:pt x="1374" y="267"/>
                </a:lnTo>
                <a:lnTo>
                  <a:pt x="1371" y="240"/>
                </a:lnTo>
                <a:lnTo>
                  <a:pt x="1365" y="240"/>
                </a:lnTo>
                <a:lnTo>
                  <a:pt x="1363" y="234"/>
                </a:lnTo>
                <a:lnTo>
                  <a:pt x="1360" y="232"/>
                </a:lnTo>
                <a:lnTo>
                  <a:pt x="1358" y="229"/>
                </a:lnTo>
                <a:lnTo>
                  <a:pt x="1356" y="227"/>
                </a:lnTo>
                <a:lnTo>
                  <a:pt x="1354" y="221"/>
                </a:lnTo>
                <a:lnTo>
                  <a:pt x="1354" y="214"/>
                </a:lnTo>
                <a:lnTo>
                  <a:pt x="1362" y="220"/>
                </a:lnTo>
                <a:lnTo>
                  <a:pt x="1338" y="176"/>
                </a:lnTo>
                <a:lnTo>
                  <a:pt x="1345" y="176"/>
                </a:lnTo>
                <a:lnTo>
                  <a:pt x="1382" y="231"/>
                </a:lnTo>
                <a:lnTo>
                  <a:pt x="1382" y="240"/>
                </a:lnTo>
                <a:lnTo>
                  <a:pt x="1385" y="240"/>
                </a:lnTo>
                <a:lnTo>
                  <a:pt x="1385" y="247"/>
                </a:lnTo>
                <a:lnTo>
                  <a:pt x="1391" y="247"/>
                </a:lnTo>
                <a:lnTo>
                  <a:pt x="1394" y="271"/>
                </a:lnTo>
                <a:lnTo>
                  <a:pt x="1398" y="271"/>
                </a:lnTo>
                <a:lnTo>
                  <a:pt x="1398" y="280"/>
                </a:lnTo>
                <a:lnTo>
                  <a:pt x="1402" y="280"/>
                </a:lnTo>
                <a:lnTo>
                  <a:pt x="1402" y="296"/>
                </a:lnTo>
                <a:lnTo>
                  <a:pt x="1405" y="296"/>
                </a:lnTo>
                <a:lnTo>
                  <a:pt x="1411" y="323"/>
                </a:lnTo>
                <a:lnTo>
                  <a:pt x="1414" y="323"/>
                </a:lnTo>
                <a:lnTo>
                  <a:pt x="1416" y="289"/>
                </a:lnTo>
                <a:lnTo>
                  <a:pt x="1418" y="254"/>
                </a:lnTo>
                <a:lnTo>
                  <a:pt x="1420" y="218"/>
                </a:lnTo>
                <a:lnTo>
                  <a:pt x="1420" y="183"/>
                </a:lnTo>
                <a:lnTo>
                  <a:pt x="1414" y="151"/>
                </a:lnTo>
                <a:lnTo>
                  <a:pt x="1414" y="120"/>
                </a:lnTo>
                <a:lnTo>
                  <a:pt x="1411" y="120"/>
                </a:lnTo>
                <a:lnTo>
                  <a:pt x="1407" y="105"/>
                </a:lnTo>
                <a:lnTo>
                  <a:pt x="1407" y="92"/>
                </a:lnTo>
                <a:lnTo>
                  <a:pt x="1409" y="81"/>
                </a:lnTo>
                <a:lnTo>
                  <a:pt x="1409" y="72"/>
                </a:lnTo>
                <a:lnTo>
                  <a:pt x="1405" y="67"/>
                </a:lnTo>
                <a:lnTo>
                  <a:pt x="1405" y="63"/>
                </a:lnTo>
                <a:lnTo>
                  <a:pt x="1411" y="63"/>
                </a:lnTo>
                <a:lnTo>
                  <a:pt x="1411" y="60"/>
                </a:lnTo>
                <a:lnTo>
                  <a:pt x="1413" y="60"/>
                </a:lnTo>
                <a:lnTo>
                  <a:pt x="1414" y="60"/>
                </a:lnTo>
                <a:lnTo>
                  <a:pt x="1416" y="60"/>
                </a:lnTo>
                <a:lnTo>
                  <a:pt x="1416" y="61"/>
                </a:lnTo>
                <a:lnTo>
                  <a:pt x="1416" y="61"/>
                </a:lnTo>
                <a:lnTo>
                  <a:pt x="1418" y="63"/>
                </a:lnTo>
                <a:lnTo>
                  <a:pt x="1422" y="72"/>
                </a:lnTo>
                <a:lnTo>
                  <a:pt x="1422" y="85"/>
                </a:lnTo>
                <a:lnTo>
                  <a:pt x="1420" y="98"/>
                </a:lnTo>
                <a:lnTo>
                  <a:pt x="1422" y="111"/>
                </a:lnTo>
                <a:lnTo>
                  <a:pt x="1431" y="145"/>
                </a:lnTo>
                <a:lnTo>
                  <a:pt x="1438" y="181"/>
                </a:lnTo>
                <a:lnTo>
                  <a:pt x="1445" y="214"/>
                </a:lnTo>
                <a:lnTo>
                  <a:pt x="1445" y="243"/>
                </a:lnTo>
                <a:lnTo>
                  <a:pt x="1451" y="243"/>
                </a:lnTo>
                <a:lnTo>
                  <a:pt x="1453" y="258"/>
                </a:lnTo>
                <a:lnTo>
                  <a:pt x="1453" y="276"/>
                </a:lnTo>
                <a:lnTo>
                  <a:pt x="1451" y="292"/>
                </a:lnTo>
                <a:lnTo>
                  <a:pt x="1453" y="309"/>
                </a:lnTo>
                <a:lnTo>
                  <a:pt x="1458" y="320"/>
                </a:lnTo>
                <a:lnTo>
                  <a:pt x="1465" y="220"/>
                </a:lnTo>
                <a:lnTo>
                  <a:pt x="1471" y="220"/>
                </a:lnTo>
                <a:lnTo>
                  <a:pt x="1473" y="203"/>
                </a:lnTo>
                <a:lnTo>
                  <a:pt x="1473" y="181"/>
                </a:lnTo>
                <a:lnTo>
                  <a:pt x="1471" y="158"/>
                </a:lnTo>
                <a:lnTo>
                  <a:pt x="1471" y="132"/>
                </a:lnTo>
                <a:lnTo>
                  <a:pt x="1471" y="111"/>
                </a:lnTo>
                <a:lnTo>
                  <a:pt x="1482" y="114"/>
                </a:lnTo>
                <a:lnTo>
                  <a:pt x="1474" y="327"/>
                </a:lnTo>
                <a:lnTo>
                  <a:pt x="1474" y="340"/>
                </a:lnTo>
                <a:lnTo>
                  <a:pt x="1473" y="356"/>
                </a:lnTo>
                <a:lnTo>
                  <a:pt x="1473" y="374"/>
                </a:lnTo>
                <a:lnTo>
                  <a:pt x="1473" y="392"/>
                </a:lnTo>
                <a:lnTo>
                  <a:pt x="1474" y="407"/>
                </a:lnTo>
                <a:lnTo>
                  <a:pt x="1478" y="416"/>
                </a:lnTo>
                <a:lnTo>
                  <a:pt x="1480" y="403"/>
                </a:lnTo>
                <a:lnTo>
                  <a:pt x="1482" y="385"/>
                </a:lnTo>
                <a:lnTo>
                  <a:pt x="1487" y="365"/>
                </a:lnTo>
                <a:lnTo>
                  <a:pt x="1491" y="349"/>
                </a:lnTo>
                <a:lnTo>
                  <a:pt x="1494" y="340"/>
                </a:lnTo>
                <a:lnTo>
                  <a:pt x="1496" y="338"/>
                </a:lnTo>
                <a:lnTo>
                  <a:pt x="1496" y="336"/>
                </a:lnTo>
                <a:lnTo>
                  <a:pt x="1496" y="336"/>
                </a:lnTo>
                <a:lnTo>
                  <a:pt x="1498" y="336"/>
                </a:lnTo>
                <a:lnTo>
                  <a:pt x="1500" y="336"/>
                </a:lnTo>
                <a:lnTo>
                  <a:pt x="1502" y="334"/>
                </a:lnTo>
                <a:lnTo>
                  <a:pt x="1502" y="356"/>
                </a:lnTo>
                <a:lnTo>
                  <a:pt x="1505" y="356"/>
                </a:lnTo>
                <a:lnTo>
                  <a:pt x="1511" y="291"/>
                </a:lnTo>
                <a:lnTo>
                  <a:pt x="1513" y="285"/>
                </a:lnTo>
                <a:lnTo>
                  <a:pt x="1516" y="276"/>
                </a:lnTo>
                <a:lnTo>
                  <a:pt x="1520" y="265"/>
                </a:lnTo>
                <a:lnTo>
                  <a:pt x="1518" y="254"/>
                </a:lnTo>
                <a:lnTo>
                  <a:pt x="1511" y="251"/>
                </a:lnTo>
                <a:lnTo>
                  <a:pt x="1511" y="243"/>
                </a:lnTo>
                <a:lnTo>
                  <a:pt x="1518" y="243"/>
                </a:lnTo>
                <a:lnTo>
                  <a:pt x="1531" y="103"/>
                </a:lnTo>
                <a:lnTo>
                  <a:pt x="1538" y="103"/>
                </a:lnTo>
                <a:lnTo>
                  <a:pt x="1531" y="280"/>
                </a:lnTo>
                <a:lnTo>
                  <a:pt x="1534" y="280"/>
                </a:lnTo>
                <a:lnTo>
                  <a:pt x="1534" y="291"/>
                </a:lnTo>
                <a:lnTo>
                  <a:pt x="1538" y="291"/>
                </a:lnTo>
                <a:lnTo>
                  <a:pt x="1540" y="301"/>
                </a:lnTo>
                <a:lnTo>
                  <a:pt x="1542" y="314"/>
                </a:lnTo>
                <a:lnTo>
                  <a:pt x="1542" y="327"/>
                </a:lnTo>
                <a:lnTo>
                  <a:pt x="1545" y="334"/>
                </a:lnTo>
                <a:lnTo>
                  <a:pt x="1565" y="154"/>
                </a:lnTo>
                <a:lnTo>
                  <a:pt x="1574" y="154"/>
                </a:lnTo>
                <a:lnTo>
                  <a:pt x="1578" y="176"/>
                </a:lnTo>
                <a:lnTo>
                  <a:pt x="1578" y="178"/>
                </a:lnTo>
                <a:lnTo>
                  <a:pt x="1576" y="178"/>
                </a:lnTo>
                <a:lnTo>
                  <a:pt x="1576" y="178"/>
                </a:lnTo>
                <a:lnTo>
                  <a:pt x="1574" y="176"/>
                </a:lnTo>
                <a:lnTo>
                  <a:pt x="1574" y="178"/>
                </a:lnTo>
                <a:lnTo>
                  <a:pt x="1574" y="180"/>
                </a:lnTo>
                <a:lnTo>
                  <a:pt x="1578" y="180"/>
                </a:lnTo>
                <a:lnTo>
                  <a:pt x="1578" y="231"/>
                </a:lnTo>
                <a:lnTo>
                  <a:pt x="1582" y="231"/>
                </a:lnTo>
                <a:lnTo>
                  <a:pt x="1591" y="154"/>
                </a:lnTo>
                <a:lnTo>
                  <a:pt x="1578" y="151"/>
                </a:lnTo>
                <a:lnTo>
                  <a:pt x="1578" y="143"/>
                </a:lnTo>
                <a:lnTo>
                  <a:pt x="1583" y="141"/>
                </a:lnTo>
                <a:lnTo>
                  <a:pt x="1587" y="141"/>
                </a:lnTo>
                <a:lnTo>
                  <a:pt x="1591" y="140"/>
                </a:lnTo>
                <a:lnTo>
                  <a:pt x="1594" y="138"/>
                </a:lnTo>
                <a:lnTo>
                  <a:pt x="1596" y="136"/>
                </a:lnTo>
                <a:lnTo>
                  <a:pt x="1602" y="136"/>
                </a:lnTo>
                <a:lnTo>
                  <a:pt x="1602" y="154"/>
                </a:lnTo>
                <a:lnTo>
                  <a:pt x="1613" y="163"/>
                </a:lnTo>
                <a:lnTo>
                  <a:pt x="1625" y="178"/>
                </a:lnTo>
                <a:lnTo>
                  <a:pt x="1638" y="194"/>
                </a:lnTo>
                <a:lnTo>
                  <a:pt x="1649" y="211"/>
                </a:lnTo>
                <a:lnTo>
                  <a:pt x="1654" y="223"/>
                </a:lnTo>
                <a:lnTo>
                  <a:pt x="1658" y="223"/>
                </a:lnTo>
                <a:lnTo>
                  <a:pt x="1647" y="172"/>
                </a:lnTo>
                <a:lnTo>
                  <a:pt x="1634" y="127"/>
                </a:lnTo>
                <a:lnTo>
                  <a:pt x="1631" y="94"/>
                </a:lnTo>
                <a:lnTo>
                  <a:pt x="1623" y="76"/>
                </a:lnTo>
                <a:lnTo>
                  <a:pt x="1618" y="54"/>
                </a:lnTo>
                <a:lnTo>
                  <a:pt x="1625" y="54"/>
                </a:lnTo>
                <a:lnTo>
                  <a:pt x="1651" y="136"/>
                </a:lnTo>
                <a:lnTo>
                  <a:pt x="1651" y="151"/>
                </a:lnTo>
                <a:lnTo>
                  <a:pt x="1654" y="151"/>
                </a:lnTo>
                <a:lnTo>
                  <a:pt x="1658" y="180"/>
                </a:lnTo>
                <a:lnTo>
                  <a:pt x="1662" y="180"/>
                </a:lnTo>
                <a:lnTo>
                  <a:pt x="1662" y="176"/>
                </a:lnTo>
                <a:lnTo>
                  <a:pt x="1665" y="176"/>
                </a:lnTo>
                <a:lnTo>
                  <a:pt x="1674" y="180"/>
                </a:lnTo>
                <a:lnTo>
                  <a:pt x="1673" y="196"/>
                </a:lnTo>
                <a:lnTo>
                  <a:pt x="1671" y="214"/>
                </a:lnTo>
                <a:lnTo>
                  <a:pt x="1665" y="214"/>
                </a:lnTo>
                <a:lnTo>
                  <a:pt x="1665" y="220"/>
                </a:lnTo>
                <a:lnTo>
                  <a:pt x="1671" y="220"/>
                </a:lnTo>
                <a:lnTo>
                  <a:pt x="1671" y="243"/>
                </a:lnTo>
                <a:lnTo>
                  <a:pt x="1678" y="243"/>
                </a:lnTo>
                <a:lnTo>
                  <a:pt x="1676" y="232"/>
                </a:lnTo>
                <a:lnTo>
                  <a:pt x="1678" y="220"/>
                </a:lnTo>
                <a:lnTo>
                  <a:pt x="1678" y="203"/>
                </a:lnTo>
                <a:lnTo>
                  <a:pt x="1678" y="83"/>
                </a:lnTo>
                <a:lnTo>
                  <a:pt x="1685" y="83"/>
                </a:lnTo>
                <a:lnTo>
                  <a:pt x="1685" y="136"/>
                </a:lnTo>
                <a:lnTo>
                  <a:pt x="1691" y="136"/>
                </a:lnTo>
                <a:lnTo>
                  <a:pt x="1685" y="143"/>
                </a:lnTo>
                <a:lnTo>
                  <a:pt x="1691" y="154"/>
                </a:lnTo>
                <a:lnTo>
                  <a:pt x="1689" y="156"/>
                </a:lnTo>
                <a:lnTo>
                  <a:pt x="1687" y="156"/>
                </a:lnTo>
                <a:lnTo>
                  <a:pt x="1685" y="156"/>
                </a:lnTo>
                <a:lnTo>
                  <a:pt x="1685" y="158"/>
                </a:lnTo>
                <a:lnTo>
                  <a:pt x="1685" y="160"/>
                </a:lnTo>
                <a:lnTo>
                  <a:pt x="1691" y="160"/>
                </a:lnTo>
                <a:lnTo>
                  <a:pt x="1691" y="191"/>
                </a:lnTo>
                <a:lnTo>
                  <a:pt x="1694" y="191"/>
                </a:lnTo>
                <a:lnTo>
                  <a:pt x="1694" y="163"/>
                </a:lnTo>
                <a:lnTo>
                  <a:pt x="1702" y="163"/>
                </a:lnTo>
                <a:lnTo>
                  <a:pt x="1705" y="191"/>
                </a:lnTo>
                <a:lnTo>
                  <a:pt x="1713" y="218"/>
                </a:lnTo>
                <a:lnTo>
                  <a:pt x="1718" y="245"/>
                </a:lnTo>
                <a:lnTo>
                  <a:pt x="1722" y="274"/>
                </a:lnTo>
                <a:lnTo>
                  <a:pt x="1731" y="274"/>
                </a:lnTo>
                <a:lnTo>
                  <a:pt x="1733" y="289"/>
                </a:lnTo>
                <a:lnTo>
                  <a:pt x="1736" y="305"/>
                </a:lnTo>
                <a:lnTo>
                  <a:pt x="1742" y="314"/>
                </a:lnTo>
                <a:lnTo>
                  <a:pt x="1743" y="294"/>
                </a:lnTo>
                <a:lnTo>
                  <a:pt x="1745" y="276"/>
                </a:lnTo>
                <a:lnTo>
                  <a:pt x="1751" y="260"/>
                </a:lnTo>
                <a:lnTo>
                  <a:pt x="1751" y="227"/>
                </a:lnTo>
                <a:lnTo>
                  <a:pt x="1754" y="227"/>
                </a:lnTo>
                <a:lnTo>
                  <a:pt x="1754" y="191"/>
                </a:lnTo>
                <a:lnTo>
                  <a:pt x="1758" y="191"/>
                </a:lnTo>
                <a:lnTo>
                  <a:pt x="1760" y="174"/>
                </a:lnTo>
                <a:lnTo>
                  <a:pt x="1760" y="156"/>
                </a:lnTo>
                <a:lnTo>
                  <a:pt x="1760" y="138"/>
                </a:lnTo>
                <a:lnTo>
                  <a:pt x="1762" y="123"/>
                </a:lnTo>
                <a:lnTo>
                  <a:pt x="1765" y="123"/>
                </a:lnTo>
                <a:lnTo>
                  <a:pt x="1765" y="187"/>
                </a:lnTo>
                <a:lnTo>
                  <a:pt x="1774" y="187"/>
                </a:lnTo>
                <a:lnTo>
                  <a:pt x="1773" y="192"/>
                </a:lnTo>
                <a:lnTo>
                  <a:pt x="1773" y="196"/>
                </a:lnTo>
                <a:lnTo>
                  <a:pt x="1771" y="200"/>
                </a:lnTo>
                <a:lnTo>
                  <a:pt x="1771" y="203"/>
                </a:lnTo>
                <a:lnTo>
                  <a:pt x="1782" y="200"/>
                </a:lnTo>
                <a:lnTo>
                  <a:pt x="1778" y="207"/>
                </a:lnTo>
                <a:lnTo>
                  <a:pt x="1785" y="211"/>
                </a:lnTo>
                <a:lnTo>
                  <a:pt x="1785" y="223"/>
                </a:lnTo>
                <a:lnTo>
                  <a:pt x="1791" y="223"/>
                </a:lnTo>
                <a:lnTo>
                  <a:pt x="1791" y="231"/>
                </a:lnTo>
                <a:lnTo>
                  <a:pt x="1794" y="231"/>
                </a:lnTo>
                <a:lnTo>
                  <a:pt x="1794" y="243"/>
                </a:lnTo>
                <a:lnTo>
                  <a:pt x="1798" y="243"/>
                </a:lnTo>
                <a:lnTo>
                  <a:pt x="1798" y="254"/>
                </a:lnTo>
                <a:lnTo>
                  <a:pt x="1802" y="254"/>
                </a:lnTo>
                <a:lnTo>
                  <a:pt x="1802" y="267"/>
                </a:lnTo>
                <a:lnTo>
                  <a:pt x="1805" y="267"/>
                </a:lnTo>
                <a:lnTo>
                  <a:pt x="1805" y="283"/>
                </a:lnTo>
                <a:lnTo>
                  <a:pt x="1811" y="283"/>
                </a:lnTo>
                <a:lnTo>
                  <a:pt x="1814" y="320"/>
                </a:lnTo>
                <a:lnTo>
                  <a:pt x="1818" y="320"/>
                </a:lnTo>
                <a:lnTo>
                  <a:pt x="1820" y="331"/>
                </a:lnTo>
                <a:lnTo>
                  <a:pt x="1820" y="345"/>
                </a:lnTo>
                <a:lnTo>
                  <a:pt x="1820" y="361"/>
                </a:lnTo>
                <a:lnTo>
                  <a:pt x="1822" y="374"/>
                </a:lnTo>
                <a:lnTo>
                  <a:pt x="1825" y="383"/>
                </a:lnTo>
                <a:lnTo>
                  <a:pt x="1825" y="361"/>
                </a:lnTo>
                <a:lnTo>
                  <a:pt x="1825" y="338"/>
                </a:lnTo>
                <a:lnTo>
                  <a:pt x="1825" y="318"/>
                </a:lnTo>
                <a:lnTo>
                  <a:pt x="1825" y="303"/>
                </a:lnTo>
                <a:lnTo>
                  <a:pt x="1827" y="303"/>
                </a:lnTo>
                <a:lnTo>
                  <a:pt x="1827" y="301"/>
                </a:lnTo>
                <a:lnTo>
                  <a:pt x="1829" y="300"/>
                </a:lnTo>
                <a:lnTo>
                  <a:pt x="1831" y="296"/>
                </a:lnTo>
                <a:lnTo>
                  <a:pt x="1831" y="291"/>
                </a:lnTo>
                <a:lnTo>
                  <a:pt x="1825" y="291"/>
                </a:lnTo>
                <a:lnTo>
                  <a:pt x="1825" y="271"/>
                </a:lnTo>
                <a:lnTo>
                  <a:pt x="1822" y="271"/>
                </a:lnTo>
                <a:lnTo>
                  <a:pt x="1820" y="269"/>
                </a:lnTo>
                <a:lnTo>
                  <a:pt x="1820" y="265"/>
                </a:lnTo>
                <a:lnTo>
                  <a:pt x="1820" y="263"/>
                </a:lnTo>
                <a:lnTo>
                  <a:pt x="1818" y="260"/>
                </a:lnTo>
                <a:lnTo>
                  <a:pt x="1818" y="254"/>
                </a:lnTo>
                <a:lnTo>
                  <a:pt x="1825" y="260"/>
                </a:lnTo>
                <a:lnTo>
                  <a:pt x="1825" y="247"/>
                </a:lnTo>
                <a:lnTo>
                  <a:pt x="1838" y="251"/>
                </a:lnTo>
                <a:lnTo>
                  <a:pt x="1840" y="263"/>
                </a:lnTo>
                <a:lnTo>
                  <a:pt x="1843" y="274"/>
                </a:lnTo>
                <a:lnTo>
                  <a:pt x="1845" y="283"/>
                </a:lnTo>
                <a:lnTo>
                  <a:pt x="1845" y="307"/>
                </a:lnTo>
                <a:lnTo>
                  <a:pt x="1858" y="311"/>
                </a:lnTo>
                <a:lnTo>
                  <a:pt x="1858" y="314"/>
                </a:lnTo>
                <a:lnTo>
                  <a:pt x="1854" y="321"/>
                </a:lnTo>
                <a:lnTo>
                  <a:pt x="1853" y="334"/>
                </a:lnTo>
                <a:lnTo>
                  <a:pt x="1853" y="349"/>
                </a:lnTo>
                <a:lnTo>
                  <a:pt x="1854" y="360"/>
                </a:lnTo>
                <a:lnTo>
                  <a:pt x="1858" y="360"/>
                </a:lnTo>
                <a:lnTo>
                  <a:pt x="1865" y="463"/>
                </a:lnTo>
                <a:lnTo>
                  <a:pt x="1874" y="463"/>
                </a:lnTo>
                <a:lnTo>
                  <a:pt x="1876" y="429"/>
                </a:lnTo>
                <a:lnTo>
                  <a:pt x="1878" y="391"/>
                </a:lnTo>
                <a:lnTo>
                  <a:pt x="1878" y="351"/>
                </a:lnTo>
                <a:lnTo>
                  <a:pt x="1878" y="307"/>
                </a:lnTo>
                <a:lnTo>
                  <a:pt x="1874" y="307"/>
                </a:lnTo>
                <a:lnTo>
                  <a:pt x="1874" y="283"/>
                </a:lnTo>
                <a:lnTo>
                  <a:pt x="1871" y="283"/>
                </a:lnTo>
                <a:lnTo>
                  <a:pt x="1865" y="254"/>
                </a:lnTo>
                <a:lnTo>
                  <a:pt x="1871" y="254"/>
                </a:lnTo>
                <a:lnTo>
                  <a:pt x="1871" y="260"/>
                </a:lnTo>
                <a:lnTo>
                  <a:pt x="1876" y="267"/>
                </a:lnTo>
                <a:lnTo>
                  <a:pt x="1880" y="274"/>
                </a:lnTo>
                <a:lnTo>
                  <a:pt x="1880" y="283"/>
                </a:lnTo>
                <a:lnTo>
                  <a:pt x="1882" y="296"/>
                </a:lnTo>
                <a:lnTo>
                  <a:pt x="1885" y="296"/>
                </a:lnTo>
                <a:lnTo>
                  <a:pt x="1885" y="320"/>
                </a:lnTo>
                <a:lnTo>
                  <a:pt x="1891" y="320"/>
                </a:lnTo>
                <a:lnTo>
                  <a:pt x="1891" y="334"/>
                </a:lnTo>
                <a:lnTo>
                  <a:pt x="1894" y="334"/>
                </a:lnTo>
                <a:lnTo>
                  <a:pt x="1896" y="349"/>
                </a:lnTo>
                <a:lnTo>
                  <a:pt x="1896" y="361"/>
                </a:lnTo>
                <a:lnTo>
                  <a:pt x="1896" y="372"/>
                </a:lnTo>
                <a:lnTo>
                  <a:pt x="1902" y="383"/>
                </a:lnTo>
                <a:lnTo>
                  <a:pt x="1903" y="352"/>
                </a:lnTo>
                <a:lnTo>
                  <a:pt x="1905" y="321"/>
                </a:lnTo>
                <a:lnTo>
                  <a:pt x="1907" y="291"/>
                </a:lnTo>
                <a:lnTo>
                  <a:pt x="1902" y="263"/>
                </a:lnTo>
                <a:lnTo>
                  <a:pt x="1902" y="236"/>
                </a:lnTo>
                <a:lnTo>
                  <a:pt x="1898" y="236"/>
                </a:lnTo>
                <a:lnTo>
                  <a:pt x="1894" y="211"/>
                </a:lnTo>
                <a:lnTo>
                  <a:pt x="1885" y="207"/>
                </a:lnTo>
                <a:lnTo>
                  <a:pt x="1874" y="187"/>
                </a:lnTo>
                <a:lnTo>
                  <a:pt x="1885" y="187"/>
                </a:lnTo>
                <a:lnTo>
                  <a:pt x="1885" y="183"/>
                </a:lnTo>
                <a:lnTo>
                  <a:pt x="1876" y="172"/>
                </a:lnTo>
                <a:lnTo>
                  <a:pt x="1867" y="158"/>
                </a:lnTo>
                <a:lnTo>
                  <a:pt x="1862" y="143"/>
                </a:lnTo>
                <a:lnTo>
                  <a:pt x="1874" y="143"/>
                </a:lnTo>
                <a:lnTo>
                  <a:pt x="1876" y="151"/>
                </a:lnTo>
                <a:lnTo>
                  <a:pt x="1880" y="156"/>
                </a:lnTo>
                <a:lnTo>
                  <a:pt x="1883" y="161"/>
                </a:lnTo>
                <a:lnTo>
                  <a:pt x="1887" y="165"/>
                </a:lnTo>
                <a:lnTo>
                  <a:pt x="1891" y="171"/>
                </a:lnTo>
                <a:lnTo>
                  <a:pt x="1891" y="180"/>
                </a:lnTo>
                <a:lnTo>
                  <a:pt x="1894" y="180"/>
                </a:lnTo>
                <a:lnTo>
                  <a:pt x="1894" y="187"/>
                </a:lnTo>
                <a:lnTo>
                  <a:pt x="1902" y="191"/>
                </a:lnTo>
                <a:lnTo>
                  <a:pt x="1905" y="211"/>
                </a:lnTo>
                <a:lnTo>
                  <a:pt x="1911" y="211"/>
                </a:lnTo>
                <a:lnTo>
                  <a:pt x="1914" y="227"/>
                </a:lnTo>
                <a:lnTo>
                  <a:pt x="1918" y="227"/>
                </a:lnTo>
                <a:lnTo>
                  <a:pt x="1918" y="240"/>
                </a:lnTo>
                <a:lnTo>
                  <a:pt x="1922" y="240"/>
                </a:lnTo>
                <a:lnTo>
                  <a:pt x="1922" y="260"/>
                </a:lnTo>
                <a:lnTo>
                  <a:pt x="1925" y="260"/>
                </a:lnTo>
                <a:lnTo>
                  <a:pt x="1934" y="311"/>
                </a:lnTo>
                <a:lnTo>
                  <a:pt x="1938" y="311"/>
                </a:lnTo>
                <a:lnTo>
                  <a:pt x="1940" y="267"/>
                </a:lnTo>
                <a:lnTo>
                  <a:pt x="1943" y="223"/>
                </a:lnTo>
                <a:lnTo>
                  <a:pt x="1945" y="176"/>
                </a:lnTo>
                <a:lnTo>
                  <a:pt x="1938" y="176"/>
                </a:lnTo>
                <a:lnTo>
                  <a:pt x="1934" y="156"/>
                </a:lnTo>
                <a:lnTo>
                  <a:pt x="1925" y="141"/>
                </a:lnTo>
                <a:lnTo>
                  <a:pt x="1916" y="127"/>
                </a:lnTo>
                <a:lnTo>
                  <a:pt x="1907" y="112"/>
                </a:lnTo>
                <a:lnTo>
                  <a:pt x="1902" y="94"/>
                </a:lnTo>
                <a:lnTo>
                  <a:pt x="1911" y="94"/>
                </a:lnTo>
                <a:lnTo>
                  <a:pt x="1914" y="107"/>
                </a:lnTo>
                <a:lnTo>
                  <a:pt x="1922" y="111"/>
                </a:lnTo>
                <a:lnTo>
                  <a:pt x="1934" y="134"/>
                </a:lnTo>
                <a:lnTo>
                  <a:pt x="1942" y="160"/>
                </a:lnTo>
                <a:lnTo>
                  <a:pt x="1945" y="160"/>
                </a:lnTo>
                <a:lnTo>
                  <a:pt x="1945" y="87"/>
                </a:lnTo>
                <a:lnTo>
                  <a:pt x="1951" y="87"/>
                </a:lnTo>
                <a:lnTo>
                  <a:pt x="1951" y="54"/>
                </a:lnTo>
                <a:lnTo>
                  <a:pt x="1954" y="54"/>
                </a:lnTo>
                <a:lnTo>
                  <a:pt x="1956" y="51"/>
                </a:lnTo>
                <a:lnTo>
                  <a:pt x="1956" y="47"/>
                </a:lnTo>
                <a:lnTo>
                  <a:pt x="1956" y="43"/>
                </a:lnTo>
                <a:lnTo>
                  <a:pt x="1958" y="40"/>
                </a:lnTo>
                <a:lnTo>
                  <a:pt x="1962" y="40"/>
                </a:lnTo>
                <a:lnTo>
                  <a:pt x="1962" y="43"/>
                </a:lnTo>
                <a:lnTo>
                  <a:pt x="1965" y="43"/>
                </a:lnTo>
                <a:lnTo>
                  <a:pt x="1962" y="87"/>
                </a:lnTo>
                <a:lnTo>
                  <a:pt x="1958" y="87"/>
                </a:lnTo>
                <a:lnTo>
                  <a:pt x="1962" y="107"/>
                </a:lnTo>
                <a:lnTo>
                  <a:pt x="1969" y="111"/>
                </a:lnTo>
                <a:lnTo>
                  <a:pt x="1973" y="114"/>
                </a:lnTo>
                <a:lnTo>
                  <a:pt x="1978" y="118"/>
                </a:lnTo>
                <a:lnTo>
                  <a:pt x="1983" y="121"/>
                </a:lnTo>
                <a:lnTo>
                  <a:pt x="1991" y="123"/>
                </a:lnTo>
                <a:lnTo>
                  <a:pt x="1991" y="120"/>
                </a:lnTo>
                <a:lnTo>
                  <a:pt x="2002" y="111"/>
                </a:lnTo>
                <a:lnTo>
                  <a:pt x="2002" y="94"/>
                </a:lnTo>
                <a:lnTo>
                  <a:pt x="2014" y="94"/>
                </a:lnTo>
                <a:lnTo>
                  <a:pt x="2014" y="103"/>
                </a:lnTo>
                <a:lnTo>
                  <a:pt x="2011" y="103"/>
                </a:lnTo>
                <a:lnTo>
                  <a:pt x="2011" y="107"/>
                </a:lnTo>
                <a:lnTo>
                  <a:pt x="2014" y="107"/>
                </a:lnTo>
                <a:lnTo>
                  <a:pt x="2013" y="109"/>
                </a:lnTo>
                <a:lnTo>
                  <a:pt x="2013" y="109"/>
                </a:lnTo>
                <a:lnTo>
                  <a:pt x="2013" y="109"/>
                </a:lnTo>
                <a:lnTo>
                  <a:pt x="2011" y="109"/>
                </a:lnTo>
                <a:lnTo>
                  <a:pt x="2011" y="111"/>
                </a:lnTo>
                <a:lnTo>
                  <a:pt x="2011" y="140"/>
                </a:lnTo>
                <a:lnTo>
                  <a:pt x="2005" y="140"/>
                </a:lnTo>
                <a:lnTo>
                  <a:pt x="2011" y="151"/>
                </a:lnTo>
                <a:lnTo>
                  <a:pt x="2005" y="151"/>
                </a:lnTo>
                <a:lnTo>
                  <a:pt x="2005" y="154"/>
                </a:lnTo>
                <a:lnTo>
                  <a:pt x="2011" y="154"/>
                </a:lnTo>
                <a:lnTo>
                  <a:pt x="2011" y="163"/>
                </a:lnTo>
                <a:lnTo>
                  <a:pt x="2018" y="167"/>
                </a:lnTo>
                <a:lnTo>
                  <a:pt x="2031" y="203"/>
                </a:lnTo>
                <a:lnTo>
                  <a:pt x="2034" y="203"/>
                </a:lnTo>
                <a:lnTo>
                  <a:pt x="2036" y="176"/>
                </a:lnTo>
                <a:lnTo>
                  <a:pt x="2040" y="152"/>
                </a:lnTo>
                <a:lnTo>
                  <a:pt x="2045" y="131"/>
                </a:lnTo>
                <a:lnTo>
                  <a:pt x="2051" y="107"/>
                </a:lnTo>
                <a:lnTo>
                  <a:pt x="2062" y="103"/>
                </a:lnTo>
                <a:lnTo>
                  <a:pt x="2062" y="94"/>
                </a:lnTo>
                <a:lnTo>
                  <a:pt x="2074" y="100"/>
                </a:lnTo>
                <a:lnTo>
                  <a:pt x="2071" y="123"/>
                </a:lnTo>
                <a:lnTo>
                  <a:pt x="2065" y="123"/>
                </a:lnTo>
                <a:lnTo>
                  <a:pt x="2065" y="160"/>
                </a:lnTo>
                <a:lnTo>
                  <a:pt x="2062" y="160"/>
                </a:lnTo>
                <a:lnTo>
                  <a:pt x="2058" y="207"/>
                </a:lnTo>
                <a:lnTo>
                  <a:pt x="2054" y="207"/>
                </a:lnTo>
                <a:lnTo>
                  <a:pt x="2054" y="243"/>
                </a:lnTo>
                <a:lnTo>
                  <a:pt x="2051" y="243"/>
                </a:lnTo>
                <a:lnTo>
                  <a:pt x="2054" y="300"/>
                </a:lnTo>
                <a:lnTo>
                  <a:pt x="2058" y="300"/>
                </a:lnTo>
                <a:lnTo>
                  <a:pt x="2060" y="312"/>
                </a:lnTo>
                <a:lnTo>
                  <a:pt x="2060" y="323"/>
                </a:lnTo>
                <a:lnTo>
                  <a:pt x="2060" y="334"/>
                </a:lnTo>
                <a:lnTo>
                  <a:pt x="2065" y="343"/>
                </a:lnTo>
                <a:lnTo>
                  <a:pt x="2063" y="314"/>
                </a:lnTo>
                <a:lnTo>
                  <a:pt x="2058" y="287"/>
                </a:lnTo>
                <a:lnTo>
                  <a:pt x="2054" y="260"/>
                </a:lnTo>
                <a:lnTo>
                  <a:pt x="2056" y="260"/>
                </a:lnTo>
                <a:lnTo>
                  <a:pt x="2056" y="261"/>
                </a:lnTo>
                <a:lnTo>
                  <a:pt x="2056" y="261"/>
                </a:lnTo>
                <a:lnTo>
                  <a:pt x="2056" y="261"/>
                </a:lnTo>
                <a:lnTo>
                  <a:pt x="2056" y="261"/>
                </a:lnTo>
                <a:lnTo>
                  <a:pt x="2058" y="263"/>
                </a:lnTo>
                <a:lnTo>
                  <a:pt x="2071" y="260"/>
                </a:lnTo>
                <a:lnTo>
                  <a:pt x="2071" y="263"/>
                </a:lnTo>
                <a:lnTo>
                  <a:pt x="2076" y="276"/>
                </a:lnTo>
                <a:lnTo>
                  <a:pt x="2082" y="292"/>
                </a:lnTo>
                <a:lnTo>
                  <a:pt x="2087" y="311"/>
                </a:lnTo>
                <a:lnTo>
                  <a:pt x="2091" y="327"/>
                </a:lnTo>
                <a:lnTo>
                  <a:pt x="2091" y="351"/>
                </a:lnTo>
                <a:lnTo>
                  <a:pt x="2094" y="351"/>
                </a:lnTo>
                <a:lnTo>
                  <a:pt x="2094" y="309"/>
                </a:lnTo>
                <a:lnTo>
                  <a:pt x="2098" y="267"/>
                </a:lnTo>
                <a:lnTo>
                  <a:pt x="2105" y="225"/>
                </a:lnTo>
                <a:lnTo>
                  <a:pt x="2114" y="191"/>
                </a:lnTo>
                <a:lnTo>
                  <a:pt x="2122" y="140"/>
                </a:lnTo>
                <a:lnTo>
                  <a:pt x="2125" y="140"/>
                </a:lnTo>
                <a:lnTo>
                  <a:pt x="2127" y="138"/>
                </a:lnTo>
                <a:lnTo>
                  <a:pt x="2129" y="136"/>
                </a:lnTo>
                <a:lnTo>
                  <a:pt x="2129" y="136"/>
                </a:lnTo>
                <a:lnTo>
                  <a:pt x="2129" y="136"/>
                </a:lnTo>
                <a:lnTo>
                  <a:pt x="2131" y="136"/>
                </a:lnTo>
                <a:lnTo>
                  <a:pt x="2134" y="136"/>
                </a:lnTo>
                <a:lnTo>
                  <a:pt x="2133" y="161"/>
                </a:lnTo>
                <a:lnTo>
                  <a:pt x="2133" y="192"/>
                </a:lnTo>
                <a:lnTo>
                  <a:pt x="2131" y="223"/>
                </a:lnTo>
                <a:lnTo>
                  <a:pt x="2129" y="245"/>
                </a:lnTo>
                <a:lnTo>
                  <a:pt x="2129" y="272"/>
                </a:lnTo>
                <a:lnTo>
                  <a:pt x="2133" y="303"/>
                </a:lnTo>
                <a:lnTo>
                  <a:pt x="2138" y="334"/>
                </a:lnTo>
                <a:lnTo>
                  <a:pt x="2143" y="363"/>
                </a:lnTo>
                <a:lnTo>
                  <a:pt x="2151" y="387"/>
                </a:lnTo>
                <a:lnTo>
                  <a:pt x="2153" y="401"/>
                </a:lnTo>
                <a:lnTo>
                  <a:pt x="2153" y="420"/>
                </a:lnTo>
                <a:lnTo>
                  <a:pt x="2153" y="436"/>
                </a:lnTo>
                <a:lnTo>
                  <a:pt x="2153" y="452"/>
                </a:lnTo>
                <a:lnTo>
                  <a:pt x="2158" y="463"/>
                </a:lnTo>
                <a:lnTo>
                  <a:pt x="2165" y="347"/>
                </a:lnTo>
                <a:lnTo>
                  <a:pt x="2162" y="347"/>
                </a:lnTo>
                <a:lnTo>
                  <a:pt x="2162" y="300"/>
                </a:lnTo>
                <a:lnTo>
                  <a:pt x="2154" y="280"/>
                </a:lnTo>
                <a:lnTo>
                  <a:pt x="2151" y="260"/>
                </a:lnTo>
                <a:lnTo>
                  <a:pt x="2162" y="263"/>
                </a:lnTo>
                <a:lnTo>
                  <a:pt x="2163" y="274"/>
                </a:lnTo>
                <a:lnTo>
                  <a:pt x="2169" y="289"/>
                </a:lnTo>
                <a:lnTo>
                  <a:pt x="2173" y="305"/>
                </a:lnTo>
                <a:lnTo>
                  <a:pt x="2178" y="320"/>
                </a:lnTo>
                <a:lnTo>
                  <a:pt x="2182" y="327"/>
                </a:lnTo>
                <a:lnTo>
                  <a:pt x="2182" y="320"/>
                </a:lnTo>
                <a:lnTo>
                  <a:pt x="2185" y="311"/>
                </a:lnTo>
                <a:lnTo>
                  <a:pt x="2187" y="296"/>
                </a:lnTo>
                <a:lnTo>
                  <a:pt x="2187" y="276"/>
                </a:lnTo>
                <a:lnTo>
                  <a:pt x="2187" y="260"/>
                </a:lnTo>
                <a:lnTo>
                  <a:pt x="2185" y="247"/>
                </a:lnTo>
                <a:lnTo>
                  <a:pt x="2182" y="247"/>
                </a:lnTo>
                <a:lnTo>
                  <a:pt x="2182" y="183"/>
                </a:lnTo>
                <a:lnTo>
                  <a:pt x="2178" y="183"/>
                </a:lnTo>
                <a:lnTo>
                  <a:pt x="2178" y="160"/>
                </a:lnTo>
                <a:lnTo>
                  <a:pt x="2174" y="160"/>
                </a:lnTo>
                <a:lnTo>
                  <a:pt x="2174" y="136"/>
                </a:lnTo>
                <a:lnTo>
                  <a:pt x="2171" y="136"/>
                </a:lnTo>
                <a:lnTo>
                  <a:pt x="2171" y="114"/>
                </a:lnTo>
                <a:lnTo>
                  <a:pt x="2165" y="114"/>
                </a:lnTo>
                <a:lnTo>
                  <a:pt x="2165" y="87"/>
                </a:lnTo>
                <a:lnTo>
                  <a:pt x="2162" y="87"/>
                </a:lnTo>
                <a:lnTo>
                  <a:pt x="2158" y="63"/>
                </a:lnTo>
                <a:lnTo>
                  <a:pt x="2171" y="67"/>
                </a:lnTo>
                <a:lnTo>
                  <a:pt x="2198" y="214"/>
                </a:lnTo>
                <a:lnTo>
                  <a:pt x="2200" y="227"/>
                </a:lnTo>
                <a:lnTo>
                  <a:pt x="2198" y="238"/>
                </a:lnTo>
                <a:lnTo>
                  <a:pt x="2198" y="247"/>
                </a:lnTo>
                <a:lnTo>
                  <a:pt x="2202" y="254"/>
                </a:lnTo>
                <a:lnTo>
                  <a:pt x="2214" y="163"/>
                </a:lnTo>
                <a:lnTo>
                  <a:pt x="2223" y="131"/>
                </a:lnTo>
                <a:lnTo>
                  <a:pt x="2231" y="94"/>
                </a:lnTo>
                <a:lnTo>
                  <a:pt x="2242" y="100"/>
                </a:lnTo>
                <a:lnTo>
                  <a:pt x="2240" y="109"/>
                </a:lnTo>
                <a:lnTo>
                  <a:pt x="2234" y="123"/>
                </a:lnTo>
                <a:lnTo>
                  <a:pt x="2231" y="141"/>
                </a:lnTo>
                <a:lnTo>
                  <a:pt x="2227" y="160"/>
                </a:lnTo>
                <a:lnTo>
                  <a:pt x="2225" y="178"/>
                </a:lnTo>
                <a:lnTo>
                  <a:pt x="2223" y="191"/>
                </a:lnTo>
                <a:lnTo>
                  <a:pt x="2225" y="200"/>
                </a:lnTo>
                <a:lnTo>
                  <a:pt x="2227" y="191"/>
                </a:lnTo>
                <a:lnTo>
                  <a:pt x="2227" y="185"/>
                </a:lnTo>
                <a:lnTo>
                  <a:pt x="2229" y="180"/>
                </a:lnTo>
                <a:lnTo>
                  <a:pt x="2233" y="176"/>
                </a:lnTo>
                <a:lnTo>
                  <a:pt x="2236" y="172"/>
                </a:lnTo>
                <a:lnTo>
                  <a:pt x="2242" y="171"/>
                </a:lnTo>
                <a:lnTo>
                  <a:pt x="2242" y="211"/>
                </a:lnTo>
                <a:lnTo>
                  <a:pt x="2245" y="211"/>
                </a:lnTo>
                <a:lnTo>
                  <a:pt x="2245" y="203"/>
                </a:lnTo>
                <a:lnTo>
                  <a:pt x="2258" y="192"/>
                </a:lnTo>
                <a:lnTo>
                  <a:pt x="2267" y="180"/>
                </a:lnTo>
                <a:lnTo>
                  <a:pt x="2276" y="167"/>
                </a:lnTo>
                <a:lnTo>
                  <a:pt x="2287" y="154"/>
                </a:lnTo>
                <a:lnTo>
                  <a:pt x="2302" y="147"/>
                </a:lnTo>
                <a:lnTo>
                  <a:pt x="2300" y="154"/>
                </a:lnTo>
                <a:lnTo>
                  <a:pt x="2298" y="158"/>
                </a:lnTo>
                <a:lnTo>
                  <a:pt x="2294" y="163"/>
                </a:lnTo>
                <a:lnTo>
                  <a:pt x="2291" y="167"/>
                </a:lnTo>
                <a:lnTo>
                  <a:pt x="2285" y="167"/>
                </a:lnTo>
                <a:lnTo>
                  <a:pt x="2285" y="176"/>
                </a:lnTo>
                <a:lnTo>
                  <a:pt x="2278" y="180"/>
                </a:lnTo>
                <a:lnTo>
                  <a:pt x="2278" y="183"/>
                </a:lnTo>
                <a:lnTo>
                  <a:pt x="2271" y="187"/>
                </a:lnTo>
                <a:lnTo>
                  <a:pt x="2271" y="196"/>
                </a:lnTo>
                <a:lnTo>
                  <a:pt x="2262" y="200"/>
                </a:lnTo>
                <a:lnTo>
                  <a:pt x="2256" y="212"/>
                </a:lnTo>
                <a:lnTo>
                  <a:pt x="2251" y="225"/>
                </a:lnTo>
                <a:lnTo>
                  <a:pt x="2242" y="236"/>
                </a:lnTo>
                <a:lnTo>
                  <a:pt x="2262" y="307"/>
                </a:lnTo>
                <a:lnTo>
                  <a:pt x="2265" y="307"/>
                </a:lnTo>
                <a:lnTo>
                  <a:pt x="2267" y="296"/>
                </a:lnTo>
                <a:lnTo>
                  <a:pt x="2269" y="289"/>
                </a:lnTo>
                <a:lnTo>
                  <a:pt x="2271" y="283"/>
                </a:lnTo>
                <a:lnTo>
                  <a:pt x="2274" y="274"/>
                </a:lnTo>
                <a:lnTo>
                  <a:pt x="2282" y="227"/>
                </a:lnTo>
                <a:lnTo>
                  <a:pt x="2314" y="136"/>
                </a:lnTo>
                <a:lnTo>
                  <a:pt x="2322" y="136"/>
                </a:lnTo>
                <a:lnTo>
                  <a:pt x="2311" y="191"/>
                </a:lnTo>
                <a:lnTo>
                  <a:pt x="2309" y="192"/>
                </a:lnTo>
                <a:lnTo>
                  <a:pt x="2309" y="194"/>
                </a:lnTo>
                <a:lnTo>
                  <a:pt x="2307" y="192"/>
                </a:lnTo>
                <a:lnTo>
                  <a:pt x="2307" y="192"/>
                </a:lnTo>
                <a:lnTo>
                  <a:pt x="2305" y="196"/>
                </a:lnTo>
                <a:lnTo>
                  <a:pt x="2314" y="200"/>
                </a:lnTo>
                <a:lnTo>
                  <a:pt x="2325" y="254"/>
                </a:lnTo>
                <a:lnTo>
                  <a:pt x="2327" y="254"/>
                </a:lnTo>
                <a:lnTo>
                  <a:pt x="2329" y="252"/>
                </a:lnTo>
                <a:lnTo>
                  <a:pt x="2329" y="252"/>
                </a:lnTo>
                <a:lnTo>
                  <a:pt x="2329" y="252"/>
                </a:lnTo>
                <a:lnTo>
                  <a:pt x="2329" y="251"/>
                </a:lnTo>
                <a:lnTo>
                  <a:pt x="2331" y="247"/>
                </a:lnTo>
                <a:lnTo>
                  <a:pt x="2331" y="238"/>
                </a:lnTo>
                <a:lnTo>
                  <a:pt x="2329" y="223"/>
                </a:lnTo>
                <a:lnTo>
                  <a:pt x="2325" y="207"/>
                </a:lnTo>
                <a:lnTo>
                  <a:pt x="2320" y="192"/>
                </a:lnTo>
                <a:lnTo>
                  <a:pt x="2318" y="180"/>
                </a:lnTo>
                <a:lnTo>
                  <a:pt x="2331" y="183"/>
                </a:lnTo>
                <a:lnTo>
                  <a:pt x="2333" y="198"/>
                </a:lnTo>
                <a:lnTo>
                  <a:pt x="2336" y="212"/>
                </a:lnTo>
                <a:lnTo>
                  <a:pt x="2342" y="223"/>
                </a:lnTo>
                <a:lnTo>
                  <a:pt x="2342" y="220"/>
                </a:lnTo>
                <a:lnTo>
                  <a:pt x="2351" y="209"/>
                </a:lnTo>
                <a:lnTo>
                  <a:pt x="2356" y="196"/>
                </a:lnTo>
                <a:lnTo>
                  <a:pt x="2362" y="183"/>
                </a:lnTo>
                <a:lnTo>
                  <a:pt x="2374" y="176"/>
                </a:lnTo>
                <a:lnTo>
                  <a:pt x="2374" y="167"/>
                </a:lnTo>
                <a:lnTo>
                  <a:pt x="2378" y="163"/>
                </a:lnTo>
                <a:lnTo>
                  <a:pt x="2380" y="161"/>
                </a:lnTo>
                <a:lnTo>
                  <a:pt x="2383" y="160"/>
                </a:lnTo>
                <a:lnTo>
                  <a:pt x="2387" y="156"/>
                </a:lnTo>
                <a:lnTo>
                  <a:pt x="2389" y="154"/>
                </a:lnTo>
                <a:lnTo>
                  <a:pt x="2393" y="149"/>
                </a:lnTo>
                <a:lnTo>
                  <a:pt x="2394" y="143"/>
                </a:lnTo>
                <a:lnTo>
                  <a:pt x="2402" y="143"/>
                </a:lnTo>
                <a:lnTo>
                  <a:pt x="2402" y="140"/>
                </a:lnTo>
                <a:lnTo>
                  <a:pt x="2400" y="138"/>
                </a:lnTo>
                <a:lnTo>
                  <a:pt x="2398" y="136"/>
                </a:lnTo>
                <a:lnTo>
                  <a:pt x="2396" y="134"/>
                </a:lnTo>
                <a:lnTo>
                  <a:pt x="2396" y="134"/>
                </a:lnTo>
                <a:lnTo>
                  <a:pt x="2394" y="131"/>
                </a:lnTo>
                <a:lnTo>
                  <a:pt x="2394" y="127"/>
                </a:lnTo>
                <a:lnTo>
                  <a:pt x="2405" y="127"/>
                </a:lnTo>
                <a:lnTo>
                  <a:pt x="2405" y="136"/>
                </a:lnTo>
                <a:lnTo>
                  <a:pt x="2414" y="136"/>
                </a:lnTo>
                <a:lnTo>
                  <a:pt x="2411" y="147"/>
                </a:lnTo>
                <a:lnTo>
                  <a:pt x="2414" y="147"/>
                </a:lnTo>
                <a:lnTo>
                  <a:pt x="2414" y="160"/>
                </a:lnTo>
                <a:lnTo>
                  <a:pt x="2418" y="160"/>
                </a:lnTo>
                <a:lnTo>
                  <a:pt x="2418" y="176"/>
                </a:lnTo>
                <a:lnTo>
                  <a:pt x="2422" y="176"/>
                </a:lnTo>
                <a:lnTo>
                  <a:pt x="2422" y="191"/>
                </a:lnTo>
                <a:lnTo>
                  <a:pt x="2425" y="191"/>
                </a:lnTo>
                <a:lnTo>
                  <a:pt x="2425" y="207"/>
                </a:lnTo>
                <a:lnTo>
                  <a:pt x="2431" y="207"/>
                </a:lnTo>
                <a:lnTo>
                  <a:pt x="2434" y="236"/>
                </a:lnTo>
                <a:lnTo>
                  <a:pt x="2438" y="236"/>
                </a:lnTo>
                <a:lnTo>
                  <a:pt x="2438" y="251"/>
                </a:lnTo>
                <a:lnTo>
                  <a:pt x="2442" y="251"/>
                </a:lnTo>
                <a:lnTo>
                  <a:pt x="2443" y="263"/>
                </a:lnTo>
                <a:lnTo>
                  <a:pt x="2443" y="276"/>
                </a:lnTo>
                <a:lnTo>
                  <a:pt x="2445" y="287"/>
                </a:lnTo>
                <a:lnTo>
                  <a:pt x="2451" y="296"/>
                </a:lnTo>
                <a:lnTo>
                  <a:pt x="2451" y="280"/>
                </a:lnTo>
                <a:lnTo>
                  <a:pt x="2462" y="280"/>
                </a:lnTo>
                <a:lnTo>
                  <a:pt x="2462" y="274"/>
                </a:lnTo>
                <a:lnTo>
                  <a:pt x="2460" y="274"/>
                </a:lnTo>
                <a:lnTo>
                  <a:pt x="2458" y="274"/>
                </a:lnTo>
                <a:lnTo>
                  <a:pt x="2456" y="274"/>
                </a:lnTo>
                <a:lnTo>
                  <a:pt x="2456" y="274"/>
                </a:lnTo>
                <a:lnTo>
                  <a:pt x="2456" y="272"/>
                </a:lnTo>
                <a:lnTo>
                  <a:pt x="2454" y="271"/>
                </a:lnTo>
                <a:lnTo>
                  <a:pt x="2458" y="261"/>
                </a:lnTo>
                <a:lnTo>
                  <a:pt x="2463" y="245"/>
                </a:lnTo>
                <a:lnTo>
                  <a:pt x="2465" y="223"/>
                </a:lnTo>
                <a:lnTo>
                  <a:pt x="2469" y="201"/>
                </a:lnTo>
                <a:lnTo>
                  <a:pt x="2469" y="181"/>
                </a:lnTo>
                <a:lnTo>
                  <a:pt x="2471" y="167"/>
                </a:lnTo>
                <a:lnTo>
                  <a:pt x="2482" y="171"/>
                </a:lnTo>
                <a:lnTo>
                  <a:pt x="2483" y="183"/>
                </a:lnTo>
                <a:lnTo>
                  <a:pt x="2485" y="198"/>
                </a:lnTo>
                <a:lnTo>
                  <a:pt x="2491" y="207"/>
                </a:lnTo>
                <a:lnTo>
                  <a:pt x="2474" y="91"/>
                </a:lnTo>
                <a:lnTo>
                  <a:pt x="2482" y="91"/>
                </a:lnTo>
                <a:lnTo>
                  <a:pt x="2491" y="140"/>
                </a:lnTo>
                <a:lnTo>
                  <a:pt x="2502" y="187"/>
                </a:lnTo>
                <a:lnTo>
                  <a:pt x="2503" y="200"/>
                </a:lnTo>
                <a:lnTo>
                  <a:pt x="2503" y="214"/>
                </a:lnTo>
                <a:lnTo>
                  <a:pt x="2503" y="229"/>
                </a:lnTo>
                <a:lnTo>
                  <a:pt x="2505" y="241"/>
                </a:lnTo>
                <a:lnTo>
                  <a:pt x="2511" y="251"/>
                </a:lnTo>
                <a:lnTo>
                  <a:pt x="2514" y="200"/>
                </a:lnTo>
                <a:lnTo>
                  <a:pt x="2525" y="154"/>
                </a:lnTo>
                <a:lnTo>
                  <a:pt x="2534" y="94"/>
                </a:lnTo>
                <a:lnTo>
                  <a:pt x="2538" y="94"/>
                </a:lnTo>
                <a:lnTo>
                  <a:pt x="2538" y="83"/>
                </a:lnTo>
                <a:lnTo>
                  <a:pt x="2542" y="83"/>
                </a:lnTo>
                <a:lnTo>
                  <a:pt x="2542" y="63"/>
                </a:lnTo>
                <a:lnTo>
                  <a:pt x="2545" y="63"/>
                </a:lnTo>
                <a:lnTo>
                  <a:pt x="2531" y="16"/>
                </a:lnTo>
                <a:lnTo>
                  <a:pt x="2534" y="16"/>
                </a:lnTo>
                <a:lnTo>
                  <a:pt x="2534" y="20"/>
                </a:lnTo>
                <a:lnTo>
                  <a:pt x="2538" y="20"/>
                </a:lnTo>
                <a:lnTo>
                  <a:pt x="2549" y="45"/>
                </a:lnTo>
                <a:lnTo>
                  <a:pt x="2562" y="72"/>
                </a:lnTo>
                <a:lnTo>
                  <a:pt x="2573" y="100"/>
                </a:lnTo>
                <a:lnTo>
                  <a:pt x="2578" y="131"/>
                </a:lnTo>
                <a:lnTo>
                  <a:pt x="2585" y="131"/>
                </a:lnTo>
                <a:lnTo>
                  <a:pt x="2587" y="152"/>
                </a:lnTo>
                <a:lnTo>
                  <a:pt x="2593" y="171"/>
                </a:lnTo>
                <a:lnTo>
                  <a:pt x="2598" y="187"/>
                </a:lnTo>
                <a:lnTo>
                  <a:pt x="2598" y="214"/>
                </a:lnTo>
                <a:lnTo>
                  <a:pt x="2602" y="214"/>
                </a:lnTo>
                <a:lnTo>
                  <a:pt x="2605" y="176"/>
                </a:lnTo>
                <a:lnTo>
                  <a:pt x="2602" y="176"/>
                </a:lnTo>
                <a:lnTo>
                  <a:pt x="2602" y="147"/>
                </a:lnTo>
                <a:lnTo>
                  <a:pt x="2614" y="151"/>
                </a:lnTo>
                <a:lnTo>
                  <a:pt x="2618" y="185"/>
                </a:lnTo>
                <a:lnTo>
                  <a:pt x="2625" y="214"/>
                </a:lnTo>
                <a:lnTo>
                  <a:pt x="2638" y="331"/>
                </a:lnTo>
                <a:lnTo>
                  <a:pt x="2645" y="331"/>
                </a:lnTo>
                <a:lnTo>
                  <a:pt x="2651" y="203"/>
                </a:lnTo>
                <a:lnTo>
                  <a:pt x="2631" y="94"/>
                </a:lnTo>
                <a:lnTo>
                  <a:pt x="2642" y="100"/>
                </a:lnTo>
                <a:lnTo>
                  <a:pt x="2645" y="132"/>
                </a:lnTo>
                <a:lnTo>
                  <a:pt x="2654" y="163"/>
                </a:lnTo>
                <a:lnTo>
                  <a:pt x="2654" y="191"/>
                </a:lnTo>
                <a:lnTo>
                  <a:pt x="2658" y="191"/>
                </a:lnTo>
                <a:lnTo>
                  <a:pt x="2658" y="187"/>
                </a:lnTo>
                <a:lnTo>
                  <a:pt x="2662" y="176"/>
                </a:lnTo>
                <a:lnTo>
                  <a:pt x="2665" y="161"/>
                </a:lnTo>
                <a:lnTo>
                  <a:pt x="2665" y="147"/>
                </a:lnTo>
                <a:lnTo>
                  <a:pt x="2674" y="147"/>
                </a:lnTo>
                <a:lnTo>
                  <a:pt x="2674" y="207"/>
                </a:lnTo>
                <a:lnTo>
                  <a:pt x="2671" y="207"/>
                </a:lnTo>
                <a:lnTo>
                  <a:pt x="2674" y="331"/>
                </a:lnTo>
                <a:lnTo>
                  <a:pt x="2691" y="331"/>
                </a:lnTo>
                <a:lnTo>
                  <a:pt x="2705" y="416"/>
                </a:lnTo>
                <a:lnTo>
                  <a:pt x="2711" y="416"/>
                </a:lnTo>
                <a:lnTo>
                  <a:pt x="2705" y="263"/>
                </a:lnTo>
                <a:lnTo>
                  <a:pt x="2702" y="263"/>
                </a:lnTo>
                <a:lnTo>
                  <a:pt x="2702" y="231"/>
                </a:lnTo>
                <a:lnTo>
                  <a:pt x="2698" y="231"/>
                </a:lnTo>
                <a:lnTo>
                  <a:pt x="2698" y="196"/>
                </a:lnTo>
                <a:lnTo>
                  <a:pt x="2694" y="196"/>
                </a:lnTo>
                <a:lnTo>
                  <a:pt x="2694" y="167"/>
                </a:lnTo>
                <a:lnTo>
                  <a:pt x="2691" y="167"/>
                </a:lnTo>
                <a:lnTo>
                  <a:pt x="2691" y="143"/>
                </a:lnTo>
                <a:lnTo>
                  <a:pt x="2685" y="143"/>
                </a:lnTo>
                <a:lnTo>
                  <a:pt x="2685" y="123"/>
                </a:lnTo>
                <a:lnTo>
                  <a:pt x="2682" y="123"/>
                </a:lnTo>
                <a:lnTo>
                  <a:pt x="2682" y="103"/>
                </a:lnTo>
                <a:lnTo>
                  <a:pt x="2678" y="103"/>
                </a:lnTo>
                <a:lnTo>
                  <a:pt x="2678" y="100"/>
                </a:lnTo>
                <a:lnTo>
                  <a:pt x="2682" y="100"/>
                </a:lnTo>
                <a:lnTo>
                  <a:pt x="2682" y="94"/>
                </a:lnTo>
                <a:lnTo>
                  <a:pt x="2685" y="94"/>
                </a:lnTo>
                <a:lnTo>
                  <a:pt x="2685" y="100"/>
                </a:lnTo>
                <a:lnTo>
                  <a:pt x="2691" y="109"/>
                </a:lnTo>
                <a:lnTo>
                  <a:pt x="2693" y="118"/>
                </a:lnTo>
                <a:lnTo>
                  <a:pt x="2694" y="131"/>
                </a:lnTo>
                <a:lnTo>
                  <a:pt x="2698" y="131"/>
                </a:lnTo>
                <a:lnTo>
                  <a:pt x="2698" y="154"/>
                </a:lnTo>
                <a:lnTo>
                  <a:pt x="2705" y="185"/>
                </a:lnTo>
                <a:lnTo>
                  <a:pt x="2711" y="218"/>
                </a:lnTo>
                <a:lnTo>
                  <a:pt x="2718" y="247"/>
                </a:lnTo>
                <a:lnTo>
                  <a:pt x="2720" y="260"/>
                </a:lnTo>
                <a:lnTo>
                  <a:pt x="2720" y="276"/>
                </a:lnTo>
                <a:lnTo>
                  <a:pt x="2722" y="289"/>
                </a:lnTo>
                <a:lnTo>
                  <a:pt x="2725" y="300"/>
                </a:lnTo>
                <a:lnTo>
                  <a:pt x="2731" y="203"/>
                </a:lnTo>
                <a:lnTo>
                  <a:pt x="2725" y="203"/>
                </a:lnTo>
                <a:lnTo>
                  <a:pt x="2725" y="114"/>
                </a:lnTo>
                <a:lnTo>
                  <a:pt x="2718" y="81"/>
                </a:lnTo>
                <a:lnTo>
                  <a:pt x="2714" y="47"/>
                </a:lnTo>
                <a:lnTo>
                  <a:pt x="2722" y="47"/>
                </a:lnTo>
                <a:lnTo>
                  <a:pt x="2725" y="76"/>
                </a:lnTo>
                <a:lnTo>
                  <a:pt x="2731" y="76"/>
                </a:lnTo>
                <a:lnTo>
                  <a:pt x="2731" y="94"/>
                </a:lnTo>
                <a:lnTo>
                  <a:pt x="2734" y="94"/>
                </a:lnTo>
                <a:lnTo>
                  <a:pt x="2734" y="114"/>
                </a:lnTo>
                <a:lnTo>
                  <a:pt x="2738" y="114"/>
                </a:lnTo>
                <a:lnTo>
                  <a:pt x="2738" y="131"/>
                </a:lnTo>
                <a:lnTo>
                  <a:pt x="2742" y="131"/>
                </a:lnTo>
                <a:lnTo>
                  <a:pt x="2742" y="151"/>
                </a:lnTo>
                <a:lnTo>
                  <a:pt x="2747" y="176"/>
                </a:lnTo>
                <a:lnTo>
                  <a:pt x="2753" y="203"/>
                </a:lnTo>
                <a:lnTo>
                  <a:pt x="2758" y="227"/>
                </a:lnTo>
                <a:lnTo>
                  <a:pt x="2758" y="260"/>
                </a:lnTo>
                <a:lnTo>
                  <a:pt x="2762" y="260"/>
                </a:lnTo>
                <a:lnTo>
                  <a:pt x="2763" y="272"/>
                </a:lnTo>
                <a:lnTo>
                  <a:pt x="2763" y="285"/>
                </a:lnTo>
                <a:lnTo>
                  <a:pt x="2765" y="298"/>
                </a:lnTo>
                <a:lnTo>
                  <a:pt x="2771" y="307"/>
                </a:lnTo>
                <a:lnTo>
                  <a:pt x="2773" y="281"/>
                </a:lnTo>
                <a:lnTo>
                  <a:pt x="2780" y="256"/>
                </a:lnTo>
                <a:lnTo>
                  <a:pt x="2785" y="236"/>
                </a:lnTo>
                <a:lnTo>
                  <a:pt x="2794" y="196"/>
                </a:lnTo>
                <a:lnTo>
                  <a:pt x="2798" y="196"/>
                </a:lnTo>
                <a:lnTo>
                  <a:pt x="2798" y="180"/>
                </a:lnTo>
                <a:lnTo>
                  <a:pt x="2802" y="180"/>
                </a:lnTo>
                <a:lnTo>
                  <a:pt x="2802" y="171"/>
                </a:lnTo>
                <a:lnTo>
                  <a:pt x="2805" y="171"/>
                </a:lnTo>
                <a:lnTo>
                  <a:pt x="2811" y="151"/>
                </a:lnTo>
                <a:lnTo>
                  <a:pt x="2822" y="151"/>
                </a:lnTo>
                <a:lnTo>
                  <a:pt x="2811" y="187"/>
                </a:lnTo>
                <a:lnTo>
                  <a:pt x="2818" y="187"/>
                </a:lnTo>
                <a:lnTo>
                  <a:pt x="2805" y="223"/>
                </a:lnTo>
                <a:lnTo>
                  <a:pt x="2802" y="223"/>
                </a:lnTo>
                <a:lnTo>
                  <a:pt x="2802" y="247"/>
                </a:lnTo>
                <a:lnTo>
                  <a:pt x="2798" y="247"/>
                </a:lnTo>
                <a:lnTo>
                  <a:pt x="2798" y="251"/>
                </a:lnTo>
                <a:lnTo>
                  <a:pt x="2802" y="251"/>
                </a:lnTo>
                <a:lnTo>
                  <a:pt x="2802" y="254"/>
                </a:lnTo>
                <a:lnTo>
                  <a:pt x="2798" y="254"/>
                </a:lnTo>
                <a:lnTo>
                  <a:pt x="2798" y="260"/>
                </a:lnTo>
                <a:lnTo>
                  <a:pt x="2802" y="260"/>
                </a:lnTo>
                <a:lnTo>
                  <a:pt x="2798" y="280"/>
                </a:lnTo>
                <a:lnTo>
                  <a:pt x="2798" y="281"/>
                </a:lnTo>
                <a:lnTo>
                  <a:pt x="2800" y="281"/>
                </a:lnTo>
                <a:lnTo>
                  <a:pt x="2800" y="281"/>
                </a:lnTo>
                <a:lnTo>
                  <a:pt x="2802" y="281"/>
                </a:lnTo>
                <a:lnTo>
                  <a:pt x="2802" y="283"/>
                </a:lnTo>
                <a:lnTo>
                  <a:pt x="2802" y="298"/>
                </a:lnTo>
                <a:lnTo>
                  <a:pt x="2802" y="314"/>
                </a:lnTo>
                <a:lnTo>
                  <a:pt x="2800" y="331"/>
                </a:lnTo>
                <a:lnTo>
                  <a:pt x="2802" y="345"/>
                </a:lnTo>
                <a:lnTo>
                  <a:pt x="2805" y="356"/>
                </a:lnTo>
                <a:lnTo>
                  <a:pt x="2811" y="334"/>
                </a:lnTo>
                <a:lnTo>
                  <a:pt x="2814" y="334"/>
                </a:lnTo>
                <a:lnTo>
                  <a:pt x="2814" y="327"/>
                </a:lnTo>
                <a:lnTo>
                  <a:pt x="2818" y="327"/>
                </a:lnTo>
                <a:lnTo>
                  <a:pt x="2818" y="296"/>
                </a:lnTo>
                <a:lnTo>
                  <a:pt x="2822" y="296"/>
                </a:lnTo>
                <a:lnTo>
                  <a:pt x="2831" y="247"/>
                </a:lnTo>
                <a:lnTo>
                  <a:pt x="2838" y="247"/>
                </a:lnTo>
                <a:lnTo>
                  <a:pt x="2842" y="276"/>
                </a:lnTo>
                <a:lnTo>
                  <a:pt x="2851" y="303"/>
                </a:lnTo>
                <a:lnTo>
                  <a:pt x="2851" y="331"/>
                </a:lnTo>
                <a:lnTo>
                  <a:pt x="2854" y="331"/>
                </a:lnTo>
                <a:lnTo>
                  <a:pt x="2858" y="301"/>
                </a:lnTo>
                <a:lnTo>
                  <a:pt x="2865" y="272"/>
                </a:lnTo>
                <a:lnTo>
                  <a:pt x="2874" y="247"/>
                </a:lnTo>
                <a:lnTo>
                  <a:pt x="2878" y="247"/>
                </a:lnTo>
                <a:lnTo>
                  <a:pt x="2878" y="251"/>
                </a:lnTo>
                <a:lnTo>
                  <a:pt x="2882" y="251"/>
                </a:lnTo>
                <a:lnTo>
                  <a:pt x="2882" y="254"/>
                </a:lnTo>
                <a:lnTo>
                  <a:pt x="2882" y="258"/>
                </a:lnTo>
                <a:lnTo>
                  <a:pt x="2880" y="263"/>
                </a:lnTo>
                <a:lnTo>
                  <a:pt x="2878" y="269"/>
                </a:lnTo>
                <a:lnTo>
                  <a:pt x="2878" y="274"/>
                </a:lnTo>
                <a:lnTo>
                  <a:pt x="2878" y="280"/>
                </a:lnTo>
                <a:lnTo>
                  <a:pt x="2882" y="280"/>
                </a:lnTo>
                <a:lnTo>
                  <a:pt x="2885" y="300"/>
                </a:lnTo>
                <a:lnTo>
                  <a:pt x="2891" y="300"/>
                </a:lnTo>
                <a:lnTo>
                  <a:pt x="2893" y="283"/>
                </a:lnTo>
                <a:lnTo>
                  <a:pt x="2896" y="265"/>
                </a:lnTo>
                <a:lnTo>
                  <a:pt x="2902" y="251"/>
                </a:lnTo>
                <a:lnTo>
                  <a:pt x="2911" y="247"/>
                </a:lnTo>
                <a:lnTo>
                  <a:pt x="2911" y="238"/>
                </a:lnTo>
                <a:lnTo>
                  <a:pt x="2907" y="225"/>
                </a:lnTo>
                <a:lnTo>
                  <a:pt x="2902" y="212"/>
                </a:lnTo>
                <a:lnTo>
                  <a:pt x="2896" y="200"/>
                </a:lnTo>
                <a:lnTo>
                  <a:pt x="2894" y="191"/>
                </a:lnTo>
                <a:lnTo>
                  <a:pt x="2905" y="196"/>
                </a:lnTo>
                <a:lnTo>
                  <a:pt x="2905" y="183"/>
                </a:lnTo>
                <a:lnTo>
                  <a:pt x="2902" y="183"/>
                </a:lnTo>
                <a:lnTo>
                  <a:pt x="2898" y="154"/>
                </a:lnTo>
                <a:lnTo>
                  <a:pt x="2905" y="154"/>
                </a:lnTo>
                <a:lnTo>
                  <a:pt x="2918" y="191"/>
                </a:lnTo>
                <a:lnTo>
                  <a:pt x="2922" y="220"/>
                </a:lnTo>
                <a:lnTo>
                  <a:pt x="2925" y="220"/>
                </a:lnTo>
                <a:lnTo>
                  <a:pt x="2925" y="243"/>
                </a:lnTo>
                <a:lnTo>
                  <a:pt x="2931" y="243"/>
                </a:lnTo>
                <a:lnTo>
                  <a:pt x="2931" y="267"/>
                </a:lnTo>
                <a:lnTo>
                  <a:pt x="2934" y="267"/>
                </a:lnTo>
                <a:lnTo>
                  <a:pt x="2936" y="281"/>
                </a:lnTo>
                <a:lnTo>
                  <a:pt x="2936" y="296"/>
                </a:lnTo>
                <a:lnTo>
                  <a:pt x="2938" y="307"/>
                </a:lnTo>
                <a:lnTo>
                  <a:pt x="2942" y="307"/>
                </a:lnTo>
                <a:lnTo>
                  <a:pt x="2943" y="280"/>
                </a:lnTo>
                <a:lnTo>
                  <a:pt x="2951" y="254"/>
                </a:lnTo>
                <a:lnTo>
                  <a:pt x="2958" y="232"/>
                </a:lnTo>
                <a:lnTo>
                  <a:pt x="2965" y="211"/>
                </a:lnTo>
                <a:lnTo>
                  <a:pt x="2965" y="196"/>
                </a:lnTo>
                <a:lnTo>
                  <a:pt x="2971" y="196"/>
                </a:lnTo>
                <a:lnTo>
                  <a:pt x="2971" y="183"/>
                </a:lnTo>
                <a:lnTo>
                  <a:pt x="2974" y="183"/>
                </a:lnTo>
                <a:lnTo>
                  <a:pt x="2974" y="167"/>
                </a:lnTo>
                <a:lnTo>
                  <a:pt x="2993" y="112"/>
                </a:lnTo>
                <a:lnTo>
                  <a:pt x="3005" y="54"/>
                </a:lnTo>
                <a:lnTo>
                  <a:pt x="3018" y="54"/>
                </a:lnTo>
                <a:lnTo>
                  <a:pt x="2998" y="131"/>
                </a:lnTo>
                <a:lnTo>
                  <a:pt x="2998" y="163"/>
                </a:lnTo>
                <a:lnTo>
                  <a:pt x="2994" y="163"/>
                </a:lnTo>
                <a:lnTo>
                  <a:pt x="2994" y="196"/>
                </a:lnTo>
                <a:lnTo>
                  <a:pt x="2991" y="196"/>
                </a:lnTo>
                <a:lnTo>
                  <a:pt x="2991" y="231"/>
                </a:lnTo>
                <a:lnTo>
                  <a:pt x="2985" y="231"/>
                </a:lnTo>
                <a:lnTo>
                  <a:pt x="2983" y="243"/>
                </a:lnTo>
                <a:lnTo>
                  <a:pt x="2985" y="260"/>
                </a:lnTo>
                <a:lnTo>
                  <a:pt x="2987" y="274"/>
                </a:lnTo>
                <a:lnTo>
                  <a:pt x="2991" y="283"/>
                </a:lnTo>
                <a:lnTo>
                  <a:pt x="3002" y="231"/>
                </a:lnTo>
                <a:lnTo>
                  <a:pt x="3005" y="231"/>
                </a:lnTo>
                <a:lnTo>
                  <a:pt x="3005" y="220"/>
                </a:lnTo>
                <a:lnTo>
                  <a:pt x="3011" y="220"/>
                </a:lnTo>
                <a:lnTo>
                  <a:pt x="3042" y="103"/>
                </a:lnTo>
                <a:lnTo>
                  <a:pt x="3051" y="103"/>
                </a:lnTo>
                <a:lnTo>
                  <a:pt x="3045" y="138"/>
                </a:lnTo>
                <a:lnTo>
                  <a:pt x="3033" y="172"/>
                </a:lnTo>
                <a:lnTo>
                  <a:pt x="3022" y="203"/>
                </a:lnTo>
                <a:lnTo>
                  <a:pt x="3022" y="220"/>
                </a:lnTo>
                <a:lnTo>
                  <a:pt x="3018" y="220"/>
                </a:lnTo>
                <a:lnTo>
                  <a:pt x="3018" y="236"/>
                </a:lnTo>
                <a:lnTo>
                  <a:pt x="3014" y="236"/>
                </a:lnTo>
                <a:lnTo>
                  <a:pt x="3014" y="247"/>
                </a:lnTo>
                <a:lnTo>
                  <a:pt x="3011" y="247"/>
                </a:lnTo>
                <a:lnTo>
                  <a:pt x="3011" y="263"/>
                </a:lnTo>
                <a:lnTo>
                  <a:pt x="3005" y="263"/>
                </a:lnTo>
                <a:lnTo>
                  <a:pt x="3005" y="271"/>
                </a:lnTo>
                <a:lnTo>
                  <a:pt x="3003" y="278"/>
                </a:lnTo>
                <a:lnTo>
                  <a:pt x="3003" y="285"/>
                </a:lnTo>
                <a:lnTo>
                  <a:pt x="3002" y="291"/>
                </a:lnTo>
                <a:lnTo>
                  <a:pt x="3011" y="291"/>
                </a:lnTo>
                <a:lnTo>
                  <a:pt x="3011" y="287"/>
                </a:lnTo>
                <a:lnTo>
                  <a:pt x="3038" y="287"/>
                </a:lnTo>
                <a:lnTo>
                  <a:pt x="3038" y="283"/>
                </a:lnTo>
                <a:lnTo>
                  <a:pt x="3042" y="283"/>
                </a:lnTo>
                <a:lnTo>
                  <a:pt x="3047" y="256"/>
                </a:lnTo>
                <a:lnTo>
                  <a:pt x="3056" y="231"/>
                </a:lnTo>
                <a:lnTo>
                  <a:pt x="3065" y="207"/>
                </a:lnTo>
                <a:lnTo>
                  <a:pt x="3067" y="192"/>
                </a:lnTo>
                <a:lnTo>
                  <a:pt x="3065" y="180"/>
                </a:lnTo>
                <a:lnTo>
                  <a:pt x="3063" y="169"/>
                </a:lnTo>
                <a:lnTo>
                  <a:pt x="3065" y="160"/>
                </a:lnTo>
                <a:lnTo>
                  <a:pt x="3069" y="163"/>
                </a:lnTo>
                <a:lnTo>
                  <a:pt x="3073" y="167"/>
                </a:lnTo>
                <a:lnTo>
                  <a:pt x="3078" y="171"/>
                </a:lnTo>
                <a:lnTo>
                  <a:pt x="3080" y="152"/>
                </a:lnTo>
                <a:lnTo>
                  <a:pt x="3083" y="136"/>
                </a:lnTo>
                <a:lnTo>
                  <a:pt x="3089" y="120"/>
                </a:lnTo>
                <a:lnTo>
                  <a:pt x="3094" y="103"/>
                </a:lnTo>
                <a:lnTo>
                  <a:pt x="3102" y="103"/>
                </a:lnTo>
                <a:lnTo>
                  <a:pt x="3085" y="171"/>
                </a:lnTo>
                <a:lnTo>
                  <a:pt x="3082" y="171"/>
                </a:lnTo>
                <a:lnTo>
                  <a:pt x="3078" y="196"/>
                </a:lnTo>
                <a:lnTo>
                  <a:pt x="3082" y="196"/>
                </a:lnTo>
                <a:lnTo>
                  <a:pt x="3082" y="214"/>
                </a:lnTo>
                <a:lnTo>
                  <a:pt x="3085" y="214"/>
                </a:lnTo>
                <a:lnTo>
                  <a:pt x="3085" y="247"/>
                </a:lnTo>
                <a:lnTo>
                  <a:pt x="3091" y="247"/>
                </a:lnTo>
                <a:lnTo>
                  <a:pt x="3094" y="223"/>
                </a:lnTo>
                <a:lnTo>
                  <a:pt x="3102" y="200"/>
                </a:lnTo>
                <a:lnTo>
                  <a:pt x="3111" y="178"/>
                </a:lnTo>
                <a:lnTo>
                  <a:pt x="3118" y="154"/>
                </a:lnTo>
                <a:lnTo>
                  <a:pt x="3125" y="154"/>
                </a:lnTo>
                <a:lnTo>
                  <a:pt x="3125" y="169"/>
                </a:lnTo>
                <a:lnTo>
                  <a:pt x="3122" y="185"/>
                </a:lnTo>
                <a:lnTo>
                  <a:pt x="3120" y="200"/>
                </a:lnTo>
                <a:lnTo>
                  <a:pt x="3118" y="214"/>
                </a:lnTo>
                <a:lnTo>
                  <a:pt x="3122" y="223"/>
                </a:lnTo>
                <a:lnTo>
                  <a:pt x="3123" y="209"/>
                </a:lnTo>
                <a:lnTo>
                  <a:pt x="3129" y="198"/>
                </a:lnTo>
                <a:lnTo>
                  <a:pt x="3134" y="187"/>
                </a:lnTo>
                <a:lnTo>
                  <a:pt x="3145" y="140"/>
                </a:lnTo>
                <a:lnTo>
                  <a:pt x="3154" y="140"/>
                </a:lnTo>
                <a:lnTo>
                  <a:pt x="3149" y="176"/>
                </a:lnTo>
                <a:lnTo>
                  <a:pt x="3142" y="214"/>
                </a:lnTo>
                <a:lnTo>
                  <a:pt x="3136" y="251"/>
                </a:lnTo>
                <a:lnTo>
                  <a:pt x="3133" y="287"/>
                </a:lnTo>
                <a:lnTo>
                  <a:pt x="3138" y="323"/>
                </a:lnTo>
                <a:lnTo>
                  <a:pt x="3140" y="338"/>
                </a:lnTo>
                <a:lnTo>
                  <a:pt x="3142" y="352"/>
                </a:lnTo>
                <a:lnTo>
                  <a:pt x="3145" y="363"/>
                </a:lnTo>
                <a:lnTo>
                  <a:pt x="3145" y="360"/>
                </a:lnTo>
                <a:lnTo>
                  <a:pt x="3156" y="343"/>
                </a:lnTo>
                <a:lnTo>
                  <a:pt x="3160" y="323"/>
                </a:lnTo>
                <a:lnTo>
                  <a:pt x="3160" y="303"/>
                </a:lnTo>
                <a:lnTo>
                  <a:pt x="3156" y="281"/>
                </a:lnTo>
                <a:lnTo>
                  <a:pt x="3154" y="260"/>
                </a:lnTo>
                <a:lnTo>
                  <a:pt x="3165" y="260"/>
                </a:lnTo>
                <a:lnTo>
                  <a:pt x="3165" y="274"/>
                </a:lnTo>
                <a:lnTo>
                  <a:pt x="3169" y="285"/>
                </a:lnTo>
                <a:lnTo>
                  <a:pt x="3174" y="296"/>
                </a:lnTo>
                <a:lnTo>
                  <a:pt x="3178" y="258"/>
                </a:lnTo>
                <a:lnTo>
                  <a:pt x="3185" y="223"/>
                </a:lnTo>
                <a:lnTo>
                  <a:pt x="3194" y="191"/>
                </a:lnTo>
                <a:lnTo>
                  <a:pt x="3194" y="178"/>
                </a:lnTo>
                <a:lnTo>
                  <a:pt x="3193" y="165"/>
                </a:lnTo>
                <a:lnTo>
                  <a:pt x="3191" y="154"/>
                </a:lnTo>
                <a:lnTo>
                  <a:pt x="3191" y="111"/>
                </a:lnTo>
                <a:lnTo>
                  <a:pt x="3183" y="91"/>
                </a:lnTo>
                <a:lnTo>
                  <a:pt x="3178" y="67"/>
                </a:lnTo>
                <a:lnTo>
                  <a:pt x="3191" y="67"/>
                </a:lnTo>
                <a:lnTo>
                  <a:pt x="3193" y="85"/>
                </a:lnTo>
                <a:lnTo>
                  <a:pt x="3198" y="100"/>
                </a:lnTo>
                <a:lnTo>
                  <a:pt x="3198" y="127"/>
                </a:lnTo>
                <a:lnTo>
                  <a:pt x="3202" y="127"/>
                </a:lnTo>
                <a:lnTo>
                  <a:pt x="3214" y="20"/>
                </a:lnTo>
                <a:lnTo>
                  <a:pt x="3222" y="20"/>
                </a:lnTo>
                <a:lnTo>
                  <a:pt x="3214" y="120"/>
                </a:lnTo>
                <a:lnTo>
                  <a:pt x="3211" y="131"/>
                </a:lnTo>
                <a:lnTo>
                  <a:pt x="3207" y="147"/>
                </a:lnTo>
                <a:lnTo>
                  <a:pt x="3203" y="167"/>
                </a:lnTo>
                <a:lnTo>
                  <a:pt x="3202" y="185"/>
                </a:lnTo>
                <a:lnTo>
                  <a:pt x="3202" y="200"/>
                </a:lnTo>
                <a:lnTo>
                  <a:pt x="3205" y="200"/>
                </a:lnTo>
                <a:lnTo>
                  <a:pt x="3205" y="214"/>
                </a:lnTo>
                <a:lnTo>
                  <a:pt x="3202" y="214"/>
                </a:lnTo>
                <a:lnTo>
                  <a:pt x="3202" y="220"/>
                </a:lnTo>
                <a:lnTo>
                  <a:pt x="3205" y="220"/>
                </a:lnTo>
                <a:lnTo>
                  <a:pt x="3205" y="247"/>
                </a:lnTo>
                <a:lnTo>
                  <a:pt x="3211" y="247"/>
                </a:lnTo>
                <a:lnTo>
                  <a:pt x="3213" y="220"/>
                </a:lnTo>
                <a:lnTo>
                  <a:pt x="3220" y="191"/>
                </a:lnTo>
                <a:lnTo>
                  <a:pt x="3229" y="163"/>
                </a:lnTo>
                <a:lnTo>
                  <a:pt x="3238" y="140"/>
                </a:lnTo>
                <a:lnTo>
                  <a:pt x="3240" y="127"/>
                </a:lnTo>
                <a:lnTo>
                  <a:pt x="3240" y="118"/>
                </a:lnTo>
                <a:lnTo>
                  <a:pt x="3242" y="111"/>
                </a:lnTo>
                <a:lnTo>
                  <a:pt x="3251" y="103"/>
                </a:lnTo>
                <a:lnTo>
                  <a:pt x="3251" y="100"/>
                </a:lnTo>
                <a:lnTo>
                  <a:pt x="3254" y="100"/>
                </a:lnTo>
                <a:lnTo>
                  <a:pt x="3254" y="114"/>
                </a:lnTo>
                <a:lnTo>
                  <a:pt x="3249" y="123"/>
                </a:lnTo>
                <a:lnTo>
                  <a:pt x="3247" y="131"/>
                </a:lnTo>
                <a:lnTo>
                  <a:pt x="3247" y="140"/>
                </a:lnTo>
                <a:lnTo>
                  <a:pt x="3245" y="151"/>
                </a:lnTo>
                <a:lnTo>
                  <a:pt x="3240" y="169"/>
                </a:lnTo>
                <a:lnTo>
                  <a:pt x="3234" y="187"/>
                </a:lnTo>
                <a:lnTo>
                  <a:pt x="3231" y="207"/>
                </a:lnTo>
                <a:lnTo>
                  <a:pt x="3234" y="207"/>
                </a:lnTo>
                <a:lnTo>
                  <a:pt x="3236" y="196"/>
                </a:lnTo>
                <a:lnTo>
                  <a:pt x="3240" y="185"/>
                </a:lnTo>
                <a:lnTo>
                  <a:pt x="3242" y="176"/>
                </a:lnTo>
                <a:lnTo>
                  <a:pt x="3251" y="176"/>
                </a:lnTo>
                <a:lnTo>
                  <a:pt x="3251" y="263"/>
                </a:lnTo>
                <a:lnTo>
                  <a:pt x="3254" y="263"/>
                </a:lnTo>
                <a:lnTo>
                  <a:pt x="3258" y="274"/>
                </a:lnTo>
                <a:lnTo>
                  <a:pt x="3251" y="274"/>
                </a:lnTo>
                <a:lnTo>
                  <a:pt x="3251" y="280"/>
                </a:lnTo>
                <a:lnTo>
                  <a:pt x="3258" y="280"/>
                </a:lnTo>
                <a:lnTo>
                  <a:pt x="3258" y="292"/>
                </a:lnTo>
                <a:lnTo>
                  <a:pt x="3262" y="305"/>
                </a:lnTo>
                <a:lnTo>
                  <a:pt x="3265" y="314"/>
                </a:lnTo>
                <a:lnTo>
                  <a:pt x="3269" y="294"/>
                </a:lnTo>
                <a:lnTo>
                  <a:pt x="3274" y="276"/>
                </a:lnTo>
                <a:lnTo>
                  <a:pt x="3282" y="260"/>
                </a:lnTo>
                <a:lnTo>
                  <a:pt x="3291" y="223"/>
                </a:lnTo>
                <a:lnTo>
                  <a:pt x="3294" y="223"/>
                </a:lnTo>
                <a:lnTo>
                  <a:pt x="3294" y="214"/>
                </a:lnTo>
                <a:lnTo>
                  <a:pt x="3298" y="214"/>
                </a:lnTo>
                <a:lnTo>
                  <a:pt x="3298" y="203"/>
                </a:lnTo>
                <a:lnTo>
                  <a:pt x="3325" y="143"/>
                </a:lnTo>
                <a:lnTo>
                  <a:pt x="3331" y="143"/>
                </a:lnTo>
                <a:lnTo>
                  <a:pt x="3331" y="160"/>
                </a:lnTo>
                <a:lnTo>
                  <a:pt x="3322" y="172"/>
                </a:lnTo>
                <a:lnTo>
                  <a:pt x="3314" y="196"/>
                </a:lnTo>
                <a:lnTo>
                  <a:pt x="3309" y="223"/>
                </a:lnTo>
                <a:lnTo>
                  <a:pt x="3303" y="251"/>
                </a:lnTo>
                <a:lnTo>
                  <a:pt x="3302" y="271"/>
                </a:lnTo>
                <a:lnTo>
                  <a:pt x="3302" y="283"/>
                </a:lnTo>
                <a:lnTo>
                  <a:pt x="3302" y="298"/>
                </a:lnTo>
                <a:lnTo>
                  <a:pt x="3302" y="311"/>
                </a:lnTo>
                <a:lnTo>
                  <a:pt x="3305" y="320"/>
                </a:lnTo>
                <a:lnTo>
                  <a:pt x="3311" y="251"/>
                </a:lnTo>
                <a:lnTo>
                  <a:pt x="3322" y="251"/>
                </a:lnTo>
                <a:lnTo>
                  <a:pt x="3322" y="254"/>
                </a:lnTo>
                <a:lnTo>
                  <a:pt x="3318" y="254"/>
                </a:lnTo>
                <a:lnTo>
                  <a:pt x="3318" y="287"/>
                </a:lnTo>
                <a:lnTo>
                  <a:pt x="3316" y="298"/>
                </a:lnTo>
                <a:lnTo>
                  <a:pt x="3314" y="311"/>
                </a:lnTo>
                <a:lnTo>
                  <a:pt x="3313" y="325"/>
                </a:lnTo>
                <a:lnTo>
                  <a:pt x="3314" y="338"/>
                </a:lnTo>
                <a:lnTo>
                  <a:pt x="3318" y="347"/>
                </a:lnTo>
                <a:lnTo>
                  <a:pt x="3325" y="300"/>
                </a:lnTo>
                <a:lnTo>
                  <a:pt x="3331" y="300"/>
                </a:lnTo>
                <a:lnTo>
                  <a:pt x="3331" y="287"/>
                </a:lnTo>
                <a:lnTo>
                  <a:pt x="3334" y="287"/>
                </a:lnTo>
                <a:lnTo>
                  <a:pt x="3331" y="260"/>
                </a:lnTo>
                <a:lnTo>
                  <a:pt x="3334" y="260"/>
                </a:lnTo>
                <a:lnTo>
                  <a:pt x="3334" y="263"/>
                </a:lnTo>
                <a:lnTo>
                  <a:pt x="3336" y="263"/>
                </a:lnTo>
                <a:lnTo>
                  <a:pt x="3340" y="261"/>
                </a:lnTo>
                <a:lnTo>
                  <a:pt x="3345" y="260"/>
                </a:lnTo>
                <a:lnTo>
                  <a:pt x="3351" y="260"/>
                </a:lnTo>
                <a:lnTo>
                  <a:pt x="3351" y="261"/>
                </a:lnTo>
                <a:lnTo>
                  <a:pt x="3354" y="263"/>
                </a:lnTo>
                <a:lnTo>
                  <a:pt x="3356" y="265"/>
                </a:lnTo>
                <a:lnTo>
                  <a:pt x="3358" y="267"/>
                </a:lnTo>
                <a:lnTo>
                  <a:pt x="3358" y="267"/>
                </a:lnTo>
                <a:lnTo>
                  <a:pt x="3358" y="287"/>
                </a:lnTo>
                <a:lnTo>
                  <a:pt x="3362" y="287"/>
                </a:lnTo>
                <a:lnTo>
                  <a:pt x="3362" y="303"/>
                </a:lnTo>
                <a:lnTo>
                  <a:pt x="3365" y="303"/>
                </a:lnTo>
                <a:lnTo>
                  <a:pt x="3367" y="316"/>
                </a:lnTo>
                <a:lnTo>
                  <a:pt x="3369" y="329"/>
                </a:lnTo>
                <a:lnTo>
                  <a:pt x="3371" y="340"/>
                </a:lnTo>
                <a:lnTo>
                  <a:pt x="3374" y="340"/>
                </a:lnTo>
                <a:lnTo>
                  <a:pt x="3376" y="318"/>
                </a:lnTo>
                <a:lnTo>
                  <a:pt x="3382" y="300"/>
                </a:lnTo>
                <a:lnTo>
                  <a:pt x="3387" y="281"/>
                </a:lnTo>
                <a:lnTo>
                  <a:pt x="3391" y="263"/>
                </a:lnTo>
                <a:lnTo>
                  <a:pt x="3402" y="263"/>
                </a:lnTo>
                <a:lnTo>
                  <a:pt x="3391" y="300"/>
                </a:lnTo>
                <a:lnTo>
                  <a:pt x="3391" y="320"/>
                </a:lnTo>
                <a:lnTo>
                  <a:pt x="3385" y="320"/>
                </a:lnTo>
                <a:lnTo>
                  <a:pt x="3385" y="400"/>
                </a:lnTo>
                <a:lnTo>
                  <a:pt x="3385" y="412"/>
                </a:lnTo>
                <a:lnTo>
                  <a:pt x="3385" y="427"/>
                </a:lnTo>
                <a:lnTo>
                  <a:pt x="3385" y="441"/>
                </a:lnTo>
                <a:lnTo>
                  <a:pt x="3391" y="451"/>
                </a:lnTo>
                <a:lnTo>
                  <a:pt x="3393" y="392"/>
                </a:lnTo>
                <a:lnTo>
                  <a:pt x="3400" y="338"/>
                </a:lnTo>
                <a:lnTo>
                  <a:pt x="3413" y="289"/>
                </a:lnTo>
                <a:lnTo>
                  <a:pt x="3425" y="243"/>
                </a:lnTo>
                <a:lnTo>
                  <a:pt x="3425" y="223"/>
                </a:lnTo>
                <a:lnTo>
                  <a:pt x="3431" y="223"/>
                </a:lnTo>
                <a:lnTo>
                  <a:pt x="3434" y="207"/>
                </a:lnTo>
                <a:lnTo>
                  <a:pt x="3438" y="207"/>
                </a:lnTo>
                <a:lnTo>
                  <a:pt x="3438" y="192"/>
                </a:lnTo>
                <a:lnTo>
                  <a:pt x="3434" y="178"/>
                </a:lnTo>
                <a:lnTo>
                  <a:pt x="3429" y="161"/>
                </a:lnTo>
                <a:lnTo>
                  <a:pt x="3425" y="147"/>
                </a:lnTo>
                <a:lnTo>
                  <a:pt x="3434" y="147"/>
                </a:lnTo>
                <a:lnTo>
                  <a:pt x="3438" y="163"/>
                </a:lnTo>
                <a:lnTo>
                  <a:pt x="3442" y="163"/>
                </a:lnTo>
                <a:lnTo>
                  <a:pt x="3442" y="180"/>
                </a:lnTo>
                <a:lnTo>
                  <a:pt x="3445" y="180"/>
                </a:lnTo>
                <a:lnTo>
                  <a:pt x="3445" y="191"/>
                </a:lnTo>
                <a:lnTo>
                  <a:pt x="3451" y="191"/>
                </a:lnTo>
                <a:lnTo>
                  <a:pt x="3451" y="203"/>
                </a:lnTo>
                <a:lnTo>
                  <a:pt x="3454" y="203"/>
                </a:lnTo>
                <a:lnTo>
                  <a:pt x="3465" y="260"/>
                </a:lnTo>
                <a:lnTo>
                  <a:pt x="3471" y="260"/>
                </a:lnTo>
                <a:lnTo>
                  <a:pt x="3471" y="280"/>
                </a:lnTo>
                <a:lnTo>
                  <a:pt x="3474" y="280"/>
                </a:lnTo>
                <a:lnTo>
                  <a:pt x="3476" y="292"/>
                </a:lnTo>
                <a:lnTo>
                  <a:pt x="3476" y="305"/>
                </a:lnTo>
                <a:lnTo>
                  <a:pt x="3482" y="314"/>
                </a:lnTo>
                <a:lnTo>
                  <a:pt x="3483" y="292"/>
                </a:lnTo>
                <a:lnTo>
                  <a:pt x="3491" y="271"/>
                </a:lnTo>
                <a:lnTo>
                  <a:pt x="3494" y="271"/>
                </a:lnTo>
                <a:lnTo>
                  <a:pt x="3494" y="263"/>
                </a:lnTo>
                <a:lnTo>
                  <a:pt x="3498" y="263"/>
                </a:lnTo>
                <a:lnTo>
                  <a:pt x="3502" y="183"/>
                </a:lnTo>
                <a:lnTo>
                  <a:pt x="3514" y="183"/>
                </a:lnTo>
                <a:lnTo>
                  <a:pt x="3514" y="196"/>
                </a:lnTo>
                <a:lnTo>
                  <a:pt x="3516" y="207"/>
                </a:lnTo>
                <a:lnTo>
                  <a:pt x="3522" y="214"/>
                </a:lnTo>
                <a:lnTo>
                  <a:pt x="3520" y="187"/>
                </a:lnTo>
                <a:lnTo>
                  <a:pt x="3513" y="160"/>
                </a:lnTo>
                <a:lnTo>
                  <a:pt x="3507" y="134"/>
                </a:lnTo>
                <a:lnTo>
                  <a:pt x="3502" y="107"/>
                </a:lnTo>
                <a:lnTo>
                  <a:pt x="3514" y="111"/>
                </a:lnTo>
                <a:lnTo>
                  <a:pt x="3518" y="140"/>
                </a:lnTo>
                <a:lnTo>
                  <a:pt x="3525" y="163"/>
                </a:lnTo>
                <a:lnTo>
                  <a:pt x="3525" y="187"/>
                </a:lnTo>
                <a:lnTo>
                  <a:pt x="3531" y="187"/>
                </a:lnTo>
                <a:lnTo>
                  <a:pt x="3531" y="211"/>
                </a:lnTo>
                <a:lnTo>
                  <a:pt x="3534" y="211"/>
                </a:lnTo>
                <a:lnTo>
                  <a:pt x="3536" y="223"/>
                </a:lnTo>
                <a:lnTo>
                  <a:pt x="3536" y="234"/>
                </a:lnTo>
                <a:lnTo>
                  <a:pt x="3538" y="247"/>
                </a:lnTo>
                <a:lnTo>
                  <a:pt x="3542" y="254"/>
                </a:lnTo>
                <a:lnTo>
                  <a:pt x="3543" y="238"/>
                </a:lnTo>
                <a:lnTo>
                  <a:pt x="3545" y="221"/>
                </a:lnTo>
                <a:lnTo>
                  <a:pt x="3551" y="207"/>
                </a:lnTo>
                <a:lnTo>
                  <a:pt x="3551" y="180"/>
                </a:lnTo>
                <a:lnTo>
                  <a:pt x="3554" y="180"/>
                </a:lnTo>
                <a:lnTo>
                  <a:pt x="3554" y="151"/>
                </a:lnTo>
                <a:lnTo>
                  <a:pt x="3558" y="151"/>
                </a:lnTo>
                <a:lnTo>
                  <a:pt x="3558" y="127"/>
                </a:lnTo>
                <a:lnTo>
                  <a:pt x="3562" y="127"/>
                </a:lnTo>
                <a:lnTo>
                  <a:pt x="3562" y="107"/>
                </a:lnTo>
                <a:lnTo>
                  <a:pt x="3565" y="107"/>
                </a:lnTo>
                <a:lnTo>
                  <a:pt x="3567" y="94"/>
                </a:lnTo>
                <a:lnTo>
                  <a:pt x="3569" y="85"/>
                </a:lnTo>
                <a:lnTo>
                  <a:pt x="3574" y="76"/>
                </a:lnTo>
                <a:lnTo>
                  <a:pt x="3576" y="74"/>
                </a:lnTo>
                <a:lnTo>
                  <a:pt x="3576" y="72"/>
                </a:lnTo>
                <a:lnTo>
                  <a:pt x="3576" y="72"/>
                </a:lnTo>
                <a:lnTo>
                  <a:pt x="3578" y="72"/>
                </a:lnTo>
                <a:lnTo>
                  <a:pt x="3580" y="72"/>
                </a:lnTo>
                <a:lnTo>
                  <a:pt x="3582" y="71"/>
                </a:lnTo>
                <a:lnTo>
                  <a:pt x="3576" y="103"/>
                </a:lnTo>
                <a:lnTo>
                  <a:pt x="3569" y="140"/>
                </a:lnTo>
                <a:lnTo>
                  <a:pt x="3562" y="171"/>
                </a:lnTo>
                <a:lnTo>
                  <a:pt x="3562" y="196"/>
                </a:lnTo>
                <a:lnTo>
                  <a:pt x="3558" y="196"/>
                </a:lnTo>
                <a:lnTo>
                  <a:pt x="3558" y="254"/>
                </a:lnTo>
                <a:lnTo>
                  <a:pt x="3554" y="254"/>
                </a:lnTo>
                <a:lnTo>
                  <a:pt x="3554" y="271"/>
                </a:lnTo>
                <a:lnTo>
                  <a:pt x="3558" y="271"/>
                </a:lnTo>
                <a:lnTo>
                  <a:pt x="3560" y="285"/>
                </a:lnTo>
                <a:lnTo>
                  <a:pt x="3558" y="301"/>
                </a:lnTo>
                <a:lnTo>
                  <a:pt x="3556" y="318"/>
                </a:lnTo>
                <a:lnTo>
                  <a:pt x="3556" y="334"/>
                </a:lnTo>
                <a:lnTo>
                  <a:pt x="3558" y="349"/>
                </a:lnTo>
                <a:lnTo>
                  <a:pt x="3562" y="360"/>
                </a:lnTo>
                <a:lnTo>
                  <a:pt x="3562" y="320"/>
                </a:lnTo>
                <a:lnTo>
                  <a:pt x="3571" y="314"/>
                </a:lnTo>
                <a:lnTo>
                  <a:pt x="3582" y="263"/>
                </a:lnTo>
                <a:lnTo>
                  <a:pt x="3591" y="263"/>
                </a:lnTo>
                <a:lnTo>
                  <a:pt x="3589" y="271"/>
                </a:lnTo>
                <a:lnTo>
                  <a:pt x="3587" y="283"/>
                </a:lnTo>
                <a:lnTo>
                  <a:pt x="3583" y="296"/>
                </a:lnTo>
                <a:lnTo>
                  <a:pt x="3580" y="307"/>
                </a:lnTo>
                <a:lnTo>
                  <a:pt x="3578" y="311"/>
                </a:lnTo>
                <a:lnTo>
                  <a:pt x="3578" y="314"/>
                </a:lnTo>
                <a:lnTo>
                  <a:pt x="3585" y="314"/>
                </a:lnTo>
                <a:lnTo>
                  <a:pt x="3587" y="340"/>
                </a:lnTo>
                <a:lnTo>
                  <a:pt x="3587" y="367"/>
                </a:lnTo>
                <a:lnTo>
                  <a:pt x="3587" y="394"/>
                </a:lnTo>
                <a:lnTo>
                  <a:pt x="3582" y="416"/>
                </a:lnTo>
                <a:lnTo>
                  <a:pt x="3585" y="416"/>
                </a:lnTo>
                <a:lnTo>
                  <a:pt x="3585" y="411"/>
                </a:lnTo>
                <a:lnTo>
                  <a:pt x="3591" y="411"/>
                </a:lnTo>
                <a:lnTo>
                  <a:pt x="3598" y="351"/>
                </a:lnTo>
                <a:lnTo>
                  <a:pt x="3602" y="351"/>
                </a:lnTo>
                <a:lnTo>
                  <a:pt x="3602" y="327"/>
                </a:lnTo>
                <a:lnTo>
                  <a:pt x="3605" y="327"/>
                </a:lnTo>
                <a:lnTo>
                  <a:pt x="3605" y="314"/>
                </a:lnTo>
                <a:lnTo>
                  <a:pt x="3611" y="314"/>
                </a:lnTo>
                <a:lnTo>
                  <a:pt x="3611" y="247"/>
                </a:lnTo>
                <a:lnTo>
                  <a:pt x="3614" y="247"/>
                </a:lnTo>
                <a:lnTo>
                  <a:pt x="3611" y="240"/>
                </a:lnTo>
                <a:lnTo>
                  <a:pt x="3611" y="163"/>
                </a:lnTo>
                <a:lnTo>
                  <a:pt x="3605" y="163"/>
                </a:lnTo>
                <a:lnTo>
                  <a:pt x="3605" y="147"/>
                </a:lnTo>
                <a:lnTo>
                  <a:pt x="3618" y="147"/>
                </a:lnTo>
                <a:lnTo>
                  <a:pt x="3620" y="169"/>
                </a:lnTo>
                <a:lnTo>
                  <a:pt x="3625" y="187"/>
                </a:lnTo>
                <a:lnTo>
                  <a:pt x="3631" y="203"/>
                </a:lnTo>
                <a:lnTo>
                  <a:pt x="3633" y="218"/>
                </a:lnTo>
                <a:lnTo>
                  <a:pt x="3633" y="232"/>
                </a:lnTo>
                <a:lnTo>
                  <a:pt x="3638" y="243"/>
                </a:lnTo>
                <a:lnTo>
                  <a:pt x="3634" y="163"/>
                </a:lnTo>
                <a:lnTo>
                  <a:pt x="3642" y="163"/>
                </a:lnTo>
                <a:lnTo>
                  <a:pt x="3642" y="131"/>
                </a:lnTo>
                <a:lnTo>
                  <a:pt x="3645" y="131"/>
                </a:lnTo>
                <a:lnTo>
                  <a:pt x="3645" y="100"/>
                </a:lnTo>
                <a:lnTo>
                  <a:pt x="3647" y="69"/>
                </a:lnTo>
                <a:lnTo>
                  <a:pt x="3654" y="43"/>
                </a:lnTo>
                <a:lnTo>
                  <a:pt x="3658" y="43"/>
                </a:lnTo>
                <a:lnTo>
                  <a:pt x="3658" y="107"/>
                </a:lnTo>
                <a:lnTo>
                  <a:pt x="3654" y="118"/>
                </a:lnTo>
                <a:lnTo>
                  <a:pt x="3653" y="132"/>
                </a:lnTo>
                <a:lnTo>
                  <a:pt x="3654" y="149"/>
                </a:lnTo>
                <a:lnTo>
                  <a:pt x="3654" y="165"/>
                </a:lnTo>
                <a:lnTo>
                  <a:pt x="3654" y="180"/>
                </a:lnTo>
                <a:lnTo>
                  <a:pt x="3651" y="200"/>
                </a:lnTo>
                <a:lnTo>
                  <a:pt x="3654" y="223"/>
                </a:lnTo>
                <a:lnTo>
                  <a:pt x="3658" y="223"/>
                </a:lnTo>
                <a:lnTo>
                  <a:pt x="3658" y="240"/>
                </a:lnTo>
                <a:lnTo>
                  <a:pt x="3662" y="240"/>
                </a:lnTo>
                <a:lnTo>
                  <a:pt x="3671" y="314"/>
                </a:lnTo>
                <a:lnTo>
                  <a:pt x="3691" y="314"/>
                </a:lnTo>
                <a:lnTo>
                  <a:pt x="3687" y="258"/>
                </a:lnTo>
                <a:lnTo>
                  <a:pt x="3682" y="205"/>
                </a:lnTo>
                <a:lnTo>
                  <a:pt x="3673" y="156"/>
                </a:lnTo>
                <a:lnTo>
                  <a:pt x="3662" y="107"/>
                </a:lnTo>
                <a:lnTo>
                  <a:pt x="3674" y="111"/>
                </a:lnTo>
                <a:lnTo>
                  <a:pt x="3678" y="138"/>
                </a:lnTo>
                <a:lnTo>
                  <a:pt x="3685" y="163"/>
                </a:lnTo>
                <a:lnTo>
                  <a:pt x="3685" y="187"/>
                </a:lnTo>
                <a:lnTo>
                  <a:pt x="3691" y="187"/>
                </a:lnTo>
                <a:lnTo>
                  <a:pt x="3691" y="211"/>
                </a:lnTo>
                <a:lnTo>
                  <a:pt x="3694" y="211"/>
                </a:lnTo>
                <a:lnTo>
                  <a:pt x="3694" y="231"/>
                </a:lnTo>
                <a:lnTo>
                  <a:pt x="3698" y="231"/>
                </a:lnTo>
                <a:lnTo>
                  <a:pt x="3700" y="243"/>
                </a:lnTo>
                <a:lnTo>
                  <a:pt x="3700" y="258"/>
                </a:lnTo>
                <a:lnTo>
                  <a:pt x="3702" y="269"/>
                </a:lnTo>
                <a:lnTo>
                  <a:pt x="3705" y="280"/>
                </a:lnTo>
                <a:lnTo>
                  <a:pt x="372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ct val="0"/>
              </a:spcBef>
              <a:spcAft>
                <a:spcPct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84" name="Google Shape;284;p8"/>
          <p:cNvSpPr/>
          <p:nvPr/>
        </p:nvSpPr>
        <p:spPr>
          <a:xfrm>
            <a:off x="3942150" y="2515688"/>
            <a:ext cx="261000" cy="261000"/>
          </a:xfrm>
          <a:prstGeom prst="ellipse">
            <a:avLst/>
          </a:prstGeom>
          <a:solidFill>
            <a:srgbClr val="DEF1E3"/>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85" name="Google Shape;285;p8"/>
          <p:cNvSpPr/>
          <p:nvPr/>
        </p:nvSpPr>
        <p:spPr>
          <a:xfrm>
            <a:off x="4440729" y="1320931"/>
            <a:ext cx="567000" cy="567000"/>
          </a:xfrm>
          <a:prstGeom prst="ellipse">
            <a:avLst/>
          </a:prstGeom>
          <a:solidFill>
            <a:srgbClr val="CEEFF6"/>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86" name="Google Shape;286;p8"/>
          <p:cNvSpPr/>
          <p:nvPr/>
        </p:nvSpPr>
        <p:spPr>
          <a:xfrm>
            <a:off x="3023409" y="2587018"/>
            <a:ext cx="283500" cy="283500"/>
          </a:xfrm>
          <a:prstGeom prst="ellipse">
            <a:avLst/>
          </a:prstGeom>
          <a:solidFill>
            <a:srgbClr val="CFF4F1"/>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87" name="Google Shape;287;p8"/>
          <p:cNvSpPr/>
          <p:nvPr/>
        </p:nvSpPr>
        <p:spPr>
          <a:xfrm>
            <a:off x="5870128" y="2499518"/>
            <a:ext cx="466200" cy="466200"/>
          </a:xfrm>
          <a:prstGeom prst="ellipse">
            <a:avLst/>
          </a:prstGeom>
          <a:solidFill>
            <a:srgbClr val="E5F3DA"/>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88" name="Google Shape;288;p8"/>
          <p:cNvSpPr/>
          <p:nvPr/>
        </p:nvSpPr>
        <p:spPr>
          <a:xfrm>
            <a:off x="5542299" y="3026825"/>
            <a:ext cx="714300" cy="7143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89" name="Google Shape;289;p8"/>
          <p:cNvSpPr/>
          <p:nvPr/>
        </p:nvSpPr>
        <p:spPr>
          <a:xfrm>
            <a:off x="5016260" y="1275356"/>
            <a:ext cx="1311900" cy="1311900"/>
          </a:xfrm>
          <a:prstGeom prst="ellipse">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0" name="Google Shape;290;p8"/>
          <p:cNvSpPr/>
          <p:nvPr/>
        </p:nvSpPr>
        <p:spPr>
          <a:xfrm>
            <a:off x="2982802" y="1396010"/>
            <a:ext cx="951300" cy="9513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1" name="Google Shape;291;p8"/>
          <p:cNvSpPr/>
          <p:nvPr/>
        </p:nvSpPr>
        <p:spPr>
          <a:xfrm>
            <a:off x="3267194" y="3093263"/>
            <a:ext cx="1066200" cy="10662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2" name="Google Shape;292;p8"/>
          <p:cNvSpPr/>
          <p:nvPr/>
        </p:nvSpPr>
        <p:spPr>
          <a:xfrm>
            <a:off x="4666300" y="2732648"/>
            <a:ext cx="466200" cy="466200"/>
          </a:xfrm>
          <a:prstGeom prst="ellipse">
            <a:avLst/>
          </a:prstGeom>
          <a:solidFill>
            <a:srgbClr val="CEEFF6"/>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3" name="Google Shape;293;p8"/>
          <p:cNvSpPr/>
          <p:nvPr/>
        </p:nvSpPr>
        <p:spPr>
          <a:xfrm>
            <a:off x="4556992" y="2221132"/>
            <a:ext cx="198900" cy="198900"/>
          </a:xfrm>
          <a:prstGeom prst="ellipse">
            <a:avLst/>
          </a:prstGeom>
          <a:solidFill>
            <a:srgbClr val="DEF1E3"/>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4" name="Google Shape;294;p8"/>
          <p:cNvSpPr/>
          <p:nvPr/>
        </p:nvSpPr>
        <p:spPr>
          <a:xfrm>
            <a:off x="5074886" y="1473194"/>
            <a:ext cx="972000" cy="972000"/>
          </a:xfrm>
          <a:prstGeom prst="ellipse">
            <a:avLst/>
          </a:prstGeom>
          <a:solidFill>
            <a:schemeClr val="lt1"/>
          </a:solidFill>
          <a:ln>
            <a:noFill/>
          </a:ln>
          <a:effectLst>
            <a:outerShdw blurRad="76200" dist="50800" dir="2700000" algn="tl" rotWithShape="0">
              <a:srgbClr val="000000">
                <a:alpha val="32549"/>
              </a:srgbClr>
            </a:outerShdw>
          </a:effectLst>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5" name="Google Shape;295;p8"/>
          <p:cNvSpPr/>
          <p:nvPr/>
        </p:nvSpPr>
        <p:spPr>
          <a:xfrm>
            <a:off x="3057081" y="1572767"/>
            <a:ext cx="726600" cy="726600"/>
          </a:xfrm>
          <a:prstGeom prst="ellipse">
            <a:avLst/>
          </a:prstGeom>
          <a:solidFill>
            <a:schemeClr val="lt1"/>
          </a:solidFill>
          <a:ln>
            <a:noFill/>
          </a:ln>
          <a:effectLst>
            <a:outerShdw blurRad="76200" dist="50800" dir="2700000" algn="tl" rotWithShape="0">
              <a:srgbClr val="000000">
                <a:alpha val="32549"/>
              </a:srgbClr>
            </a:outerShdw>
          </a:effectLst>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6" name="Google Shape;296;p8"/>
          <p:cNvSpPr/>
          <p:nvPr/>
        </p:nvSpPr>
        <p:spPr>
          <a:xfrm>
            <a:off x="3468601" y="3167510"/>
            <a:ext cx="810000" cy="810000"/>
          </a:xfrm>
          <a:prstGeom prst="ellipse">
            <a:avLst/>
          </a:prstGeom>
          <a:solidFill>
            <a:schemeClr val="lt1"/>
          </a:solidFill>
          <a:ln>
            <a:noFill/>
          </a:ln>
          <a:effectLst>
            <a:outerShdw blurRad="76200" dist="50800" dir="2700000" algn="tl" rotWithShape="0">
              <a:srgbClr val="000000">
                <a:alpha val="32549"/>
              </a:srgbClr>
            </a:outerShdw>
          </a:effectLst>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297" name="Google Shape;297;p8"/>
          <p:cNvSpPr/>
          <p:nvPr/>
        </p:nvSpPr>
        <p:spPr>
          <a:xfrm>
            <a:off x="5589645" y="3077211"/>
            <a:ext cx="561000" cy="561000"/>
          </a:xfrm>
          <a:prstGeom prst="ellipse">
            <a:avLst/>
          </a:prstGeom>
          <a:solidFill>
            <a:schemeClr val="lt1"/>
          </a:solidFill>
          <a:ln>
            <a:noFill/>
          </a:ln>
          <a:effectLst>
            <a:outerShdw blurRad="76200" dist="50800" dir="2700000" algn="tl" rotWithShape="0">
              <a:srgbClr val="000000">
                <a:alpha val="32549"/>
              </a:srgbClr>
            </a:outerShdw>
          </a:effectLst>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grpSp>
        <p:nvGrpSpPr>
          <p:cNvPr id="298" name="Google Shape;298;p8"/>
          <p:cNvGrpSpPr/>
          <p:nvPr/>
        </p:nvGrpSpPr>
        <p:grpSpPr>
          <a:xfrm>
            <a:off x="6491950" y="802144"/>
            <a:ext cx="2546220" cy="1845601"/>
            <a:chOff x="3059819" y="2144070"/>
            <a:chExt cx="3653113" cy="1205566"/>
          </a:xfrm>
        </p:grpSpPr>
        <p:sp>
          <p:nvSpPr>
            <p:cNvPr id="299" name="Google Shape;299;p8"/>
            <p:cNvSpPr txBox="1"/>
            <p:nvPr/>
          </p:nvSpPr>
          <p:spPr>
            <a:xfrm>
              <a:off x="3059819" y="2389336"/>
              <a:ext cx="3465000" cy="960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300"/>
                <a:buFont typeface="Arial"/>
                <a:buNone/>
              </a:pPr>
              <a:r>
                <a:rPr lang="en" sz="1300" b="1" i="0" u="none" strike="noStrike" cap="none">
                  <a:solidFill>
                    <a:schemeClr val="dk1"/>
                  </a:solidFill>
                  <a:latin typeface="Calibri"/>
                  <a:ea typeface="Calibri"/>
                  <a:cs typeface="Calibri"/>
                  <a:sym typeface="Calibri"/>
                </a:rPr>
                <a:t>Along with analysis of operation, predictions can be made with the aid of data to locate a position for drilling within the site and the expected time period for which drilling operation must be implemented</a:t>
              </a:r>
              <a:endParaRPr sz="1600" b="1" i="0" u="none" strike="noStrike" cap="none">
                <a:solidFill>
                  <a:schemeClr val="dk1"/>
                </a:solidFill>
                <a:latin typeface="Calibri"/>
                <a:ea typeface="Calibri"/>
                <a:cs typeface="Calibri"/>
                <a:sym typeface="Calibri"/>
              </a:endParaRPr>
            </a:p>
          </p:txBody>
        </p:sp>
        <p:sp>
          <p:nvSpPr>
            <p:cNvPr id="300" name="Google Shape;300;p8"/>
            <p:cNvSpPr txBox="1"/>
            <p:nvPr/>
          </p:nvSpPr>
          <p:spPr>
            <a:xfrm>
              <a:off x="3059832" y="2144070"/>
              <a:ext cx="3653100" cy="186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accent6"/>
                  </a:solidFill>
                  <a:latin typeface="Calibri"/>
                  <a:ea typeface="Calibri"/>
                  <a:cs typeface="Calibri"/>
                  <a:sym typeface="Calibri"/>
                </a:rPr>
                <a:t>Drilling Operations and Duration</a:t>
              </a:r>
              <a:endParaRPr sz="1400" b="1" i="0" u="none" strike="noStrike" cap="none">
                <a:solidFill>
                  <a:schemeClr val="accent6"/>
                </a:solidFill>
                <a:latin typeface="Calibri"/>
                <a:ea typeface="Calibri"/>
                <a:cs typeface="Calibri"/>
                <a:sym typeface="Calibri"/>
              </a:endParaRPr>
            </a:p>
          </p:txBody>
        </p:sp>
      </p:grpSp>
      <p:grpSp>
        <p:nvGrpSpPr>
          <p:cNvPr id="301" name="Google Shape;301;p8"/>
          <p:cNvGrpSpPr/>
          <p:nvPr/>
        </p:nvGrpSpPr>
        <p:grpSpPr>
          <a:xfrm>
            <a:off x="6328150" y="3002700"/>
            <a:ext cx="2334687" cy="1623162"/>
            <a:chOff x="3059816" y="2069051"/>
            <a:chExt cx="3462900" cy="2152735"/>
          </a:xfrm>
        </p:grpSpPr>
        <p:sp>
          <p:nvSpPr>
            <p:cNvPr id="302" name="Google Shape;302;p8"/>
            <p:cNvSpPr txBox="1"/>
            <p:nvPr/>
          </p:nvSpPr>
          <p:spPr>
            <a:xfrm>
              <a:off x="3059816" y="2537586"/>
              <a:ext cx="3462900" cy="16842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300"/>
                <a:buFont typeface="Arial"/>
                <a:buNone/>
              </a:pPr>
              <a:r>
                <a:rPr lang="en" sz="1300" b="1" i="0" u="none" strike="noStrike" cap="none">
                  <a:solidFill>
                    <a:schemeClr val="dk1"/>
                  </a:solidFill>
                  <a:latin typeface="Calibri"/>
                  <a:ea typeface="Calibri"/>
                  <a:cs typeface="Calibri"/>
                  <a:sym typeface="Calibri"/>
                </a:rPr>
                <a:t>Raw production and Refinement Data can be evaluated easily with the help of Big Data. Provides easier analysis and reduces errors and risks</a:t>
              </a:r>
              <a:endParaRPr sz="1300" b="1" i="0" u="none" strike="noStrike" cap="none">
                <a:solidFill>
                  <a:schemeClr val="dk1"/>
                </a:solidFill>
                <a:latin typeface="Calibri"/>
                <a:ea typeface="Calibri"/>
                <a:cs typeface="Calibri"/>
                <a:sym typeface="Calibri"/>
              </a:endParaRPr>
            </a:p>
          </p:txBody>
        </p:sp>
        <p:sp>
          <p:nvSpPr>
            <p:cNvPr id="303" name="Google Shape;303;p8"/>
            <p:cNvSpPr txBox="1"/>
            <p:nvPr/>
          </p:nvSpPr>
          <p:spPr>
            <a:xfrm>
              <a:off x="3310929" y="2069051"/>
              <a:ext cx="2960700" cy="398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500"/>
                <a:buFont typeface="Arial"/>
                <a:buNone/>
              </a:pPr>
              <a:r>
                <a:rPr lang="en" sz="1500" b="1" i="0" u="none" strike="noStrike" cap="none">
                  <a:solidFill>
                    <a:schemeClr val="accent6"/>
                  </a:solidFill>
                  <a:latin typeface="Calibri"/>
                  <a:ea typeface="Calibri"/>
                  <a:cs typeface="Calibri"/>
                  <a:sym typeface="Calibri"/>
                </a:rPr>
                <a:t>Production Accounting</a:t>
              </a:r>
              <a:endParaRPr sz="1500" b="1" i="0" u="none" strike="noStrike" cap="none">
                <a:solidFill>
                  <a:schemeClr val="accent6"/>
                </a:solidFill>
                <a:latin typeface="Calibri"/>
                <a:ea typeface="Calibri"/>
                <a:cs typeface="Calibri"/>
                <a:sym typeface="Calibri"/>
              </a:endParaRPr>
            </a:p>
          </p:txBody>
        </p:sp>
      </p:grpSp>
      <p:grpSp>
        <p:nvGrpSpPr>
          <p:cNvPr id="304" name="Google Shape;304;p8"/>
          <p:cNvGrpSpPr/>
          <p:nvPr/>
        </p:nvGrpSpPr>
        <p:grpSpPr>
          <a:xfrm>
            <a:off x="276975" y="801546"/>
            <a:ext cx="2461525" cy="2103339"/>
            <a:chOff x="2522192" y="1248806"/>
            <a:chExt cx="3924000" cy="2268729"/>
          </a:xfrm>
        </p:grpSpPr>
        <p:sp>
          <p:nvSpPr>
            <p:cNvPr id="305" name="Google Shape;305;p8"/>
            <p:cNvSpPr txBox="1"/>
            <p:nvPr/>
          </p:nvSpPr>
          <p:spPr>
            <a:xfrm>
              <a:off x="2522192" y="1848935"/>
              <a:ext cx="3924000" cy="1668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200"/>
                <a:buFont typeface="Arial"/>
                <a:buNone/>
              </a:pPr>
              <a:r>
                <a:rPr lang="en" sz="1200" b="1" i="0" u="none" strike="noStrike" cap="none">
                  <a:solidFill>
                    <a:schemeClr val="dk1"/>
                  </a:solidFill>
                  <a:latin typeface="Calibri"/>
                  <a:ea typeface="Calibri"/>
                  <a:cs typeface="Calibri"/>
                  <a:sym typeface="Calibri"/>
                </a:rPr>
                <a:t>Data Science can be implemented for easier analysis of Geological domains. Facilitates easier regression of Contour lines, soil variants and topological structures. Can greatly ease the effort needed to discover new potential location enriched in fossil fuel resources.</a:t>
              </a:r>
              <a:endParaRPr sz="1200" b="1" i="0" u="none" strike="noStrike" cap="none">
                <a:solidFill>
                  <a:schemeClr val="dk1"/>
                </a:solidFill>
                <a:latin typeface="Calibri"/>
                <a:ea typeface="Calibri"/>
                <a:cs typeface="Calibri"/>
                <a:sym typeface="Calibri"/>
              </a:endParaRPr>
            </a:p>
          </p:txBody>
        </p:sp>
        <p:sp>
          <p:nvSpPr>
            <p:cNvPr id="306" name="Google Shape;306;p8"/>
            <p:cNvSpPr txBox="1"/>
            <p:nvPr/>
          </p:nvSpPr>
          <p:spPr>
            <a:xfrm>
              <a:off x="3067306" y="1248806"/>
              <a:ext cx="2960700" cy="5397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400"/>
                <a:buFont typeface="Arial"/>
                <a:buNone/>
              </a:pPr>
              <a:r>
                <a:rPr lang="en" sz="1400" b="1" i="0" u="none" strike="noStrike" cap="none">
                  <a:solidFill>
                    <a:schemeClr val="accent6"/>
                  </a:solidFill>
                  <a:latin typeface="Calibri"/>
                  <a:ea typeface="Calibri"/>
                  <a:cs typeface="Calibri"/>
                  <a:sym typeface="Calibri"/>
                </a:rPr>
                <a:t>Exploration and Discovery </a:t>
              </a:r>
              <a:endParaRPr sz="1400" b="1" i="0" u="none" strike="noStrike" cap="none">
                <a:solidFill>
                  <a:schemeClr val="accent6"/>
                </a:solidFill>
                <a:latin typeface="Calibri"/>
                <a:ea typeface="Calibri"/>
                <a:cs typeface="Calibri"/>
                <a:sym typeface="Calibri"/>
              </a:endParaRPr>
            </a:p>
          </p:txBody>
        </p:sp>
      </p:grpSp>
      <p:grpSp>
        <p:nvGrpSpPr>
          <p:cNvPr id="307" name="Google Shape;307;p8"/>
          <p:cNvGrpSpPr/>
          <p:nvPr/>
        </p:nvGrpSpPr>
        <p:grpSpPr>
          <a:xfrm>
            <a:off x="354550" y="2965722"/>
            <a:ext cx="2726334" cy="1494191"/>
            <a:chOff x="2910124" y="2034728"/>
            <a:chExt cx="4469400" cy="1215086"/>
          </a:xfrm>
        </p:grpSpPr>
        <p:sp>
          <p:nvSpPr>
            <p:cNvPr id="308" name="Google Shape;308;p8"/>
            <p:cNvSpPr txBox="1"/>
            <p:nvPr/>
          </p:nvSpPr>
          <p:spPr>
            <a:xfrm>
              <a:off x="2910124" y="2379814"/>
              <a:ext cx="4469400" cy="8700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300"/>
                <a:buFont typeface="Arial"/>
                <a:buNone/>
              </a:pPr>
              <a:r>
                <a:rPr lang="en" sz="1300" b="1" i="0" u="none" strike="noStrike" cap="none">
                  <a:solidFill>
                    <a:schemeClr val="dk1"/>
                  </a:solidFill>
                  <a:latin typeface="Calibri"/>
                  <a:ea typeface="Calibri"/>
                  <a:cs typeface="Calibri"/>
                  <a:sym typeface="Calibri"/>
                </a:rPr>
                <a:t>Data-mine of prior hindrances and accidents can be compared with trajectory of current operations and necessary measures can be taken to prevent any mishaps.</a:t>
              </a:r>
              <a:endParaRPr sz="1300" b="1" i="0" u="none" strike="noStrike" cap="none">
                <a:solidFill>
                  <a:schemeClr val="dk1"/>
                </a:solidFill>
                <a:latin typeface="Calibri"/>
                <a:ea typeface="Calibri"/>
                <a:cs typeface="Calibri"/>
                <a:sym typeface="Calibri"/>
              </a:endParaRPr>
            </a:p>
          </p:txBody>
        </p:sp>
        <p:sp>
          <p:nvSpPr>
            <p:cNvPr id="309" name="Google Shape;309;p8"/>
            <p:cNvSpPr txBox="1"/>
            <p:nvPr/>
          </p:nvSpPr>
          <p:spPr>
            <a:xfrm>
              <a:off x="3243874" y="2034728"/>
              <a:ext cx="3801900" cy="381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ct val="0"/>
                </a:spcBef>
                <a:spcAft>
                  <a:spcPct val="0"/>
                </a:spcAft>
                <a:buClr>
                  <a:srgbClr val="000000"/>
                </a:buClr>
                <a:buSzPts val="1300"/>
                <a:buFont typeface="Arial"/>
                <a:buNone/>
              </a:pPr>
              <a:r>
                <a:rPr lang="en" sz="1300" b="1" i="0" u="none" strike="noStrike" cap="none">
                  <a:solidFill>
                    <a:srgbClr val="FFFF00"/>
                  </a:solidFill>
                  <a:latin typeface="Calibri"/>
                  <a:ea typeface="Calibri"/>
                  <a:cs typeface="Calibri"/>
                  <a:sym typeface="Calibri"/>
                </a:rPr>
                <a:t>Safety and Equipment Maintenance</a:t>
              </a:r>
              <a:endParaRPr sz="1300" b="1" i="0" u="none" strike="noStrike" cap="none">
                <a:solidFill>
                  <a:srgbClr val="FFFF00"/>
                </a:solidFill>
                <a:latin typeface="Calibri"/>
                <a:ea typeface="Calibri"/>
                <a:cs typeface="Calibri"/>
                <a:sym typeface="Calibri"/>
              </a:endParaRPr>
            </a:p>
          </p:txBody>
        </p:sp>
      </p:grpSp>
      <p:sp>
        <p:nvSpPr>
          <p:cNvPr id="310" name="Google Shape;310;p8"/>
          <p:cNvSpPr/>
          <p:nvPr/>
        </p:nvSpPr>
        <p:spPr>
          <a:xfrm>
            <a:off x="3806128" y="2209197"/>
            <a:ext cx="198900" cy="198900"/>
          </a:xfrm>
          <a:prstGeom prst="ellipse">
            <a:avLst/>
          </a:prstGeom>
          <a:solidFill>
            <a:srgbClr val="E5F3DA"/>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11" name="Google Shape;311;p8"/>
          <p:cNvSpPr/>
          <p:nvPr/>
        </p:nvSpPr>
        <p:spPr>
          <a:xfrm rot="-774445">
            <a:off x="3621943" y="3392885"/>
            <a:ext cx="503323" cy="386669"/>
          </a:xfrm>
          <a:custGeom>
            <a:rect l="l" t="t" r="r" b="b"/>
            <a:pathLst>
              <a:path w="4088377" h="3321003" extrusionOk="0">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12" name="Google Shape;312;p8"/>
          <p:cNvSpPr/>
          <p:nvPr/>
        </p:nvSpPr>
        <p:spPr>
          <a:xfrm>
            <a:off x="3253904" y="1762775"/>
            <a:ext cx="350177" cy="337065"/>
          </a:xfrm>
          <a:custGeom>
            <a:rect l="l" t="t" r="r" b="b"/>
            <a:pathLst>
              <a:path w="3890855" h="3965475" extrusionOk="0">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3" name="Google Shape;313;p8"/>
          <p:cNvSpPr/>
          <p:nvPr/>
        </p:nvSpPr>
        <p:spPr>
          <a:xfrm flipH="1">
            <a:off x="5326792" y="1726750"/>
            <a:ext cx="468159" cy="464901"/>
          </a:xfrm>
          <a:custGeom>
            <a:rect l="l" t="t" r="r" b="b"/>
            <a:pathLst>
              <a:path w="3821708" h="3795110" extrusionOk="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4" name="Google Shape;314;p8"/>
          <p:cNvSpPr txBox="1"/>
          <p:nvPr/>
        </p:nvSpPr>
        <p:spPr>
          <a:xfrm>
            <a:off x="0" y="60250"/>
            <a:ext cx="9144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ct val="0"/>
              </a:spcBef>
              <a:spcAft>
                <a:spcPct val="0"/>
              </a:spcAft>
              <a:buClr>
                <a:srgbClr val="000000"/>
              </a:buClr>
              <a:buSzPts val="2400"/>
              <a:buFont typeface="Arial"/>
              <a:buNone/>
            </a:pPr>
            <a:r>
              <a:rPr lang="en" sz="2400" b="1" i="0" u="none" strike="noStrike" cap="none">
                <a:solidFill>
                  <a:srgbClr val="000000"/>
                </a:solidFill>
                <a:latin typeface="Verdana"/>
                <a:ea typeface="Verdana"/>
                <a:cs typeface="Verdana"/>
                <a:sym typeface="Verdana"/>
              </a:rPr>
              <a:t>Utility of Data Science in Oil and Gas Industry</a:t>
            </a:r>
            <a:endParaRPr sz="2400" b="1" i="0" u="none" strike="noStrike" cap="none">
              <a:solidFill>
                <a:srgbClr val="000000"/>
              </a:solidFill>
              <a:latin typeface="Verdana"/>
              <a:ea typeface="Verdana"/>
              <a:cs typeface="Verdana"/>
              <a:sym typeface="Verdana"/>
            </a:endParaRPr>
          </a:p>
        </p:txBody>
      </p:sp>
      <p:sp>
        <p:nvSpPr>
          <p:cNvPr id="315" name="Google Shape;315;p8"/>
          <p:cNvSpPr/>
          <p:nvPr/>
        </p:nvSpPr>
        <p:spPr>
          <a:xfrm>
            <a:off x="5770153" y="3214938"/>
            <a:ext cx="199999" cy="285527"/>
          </a:xfrm>
          <a:custGeom>
            <a:rect l="l" t="t" r="r" b="b"/>
            <a:pathLst>
              <a:path w="3636337" h="7138182" extrusionOk="0">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2700"/>
              <a:buFont typeface="Arial"/>
              <a:buNone/>
            </a:pPr>
            <a:endParaRPr sz="2700" b="0" i="0" u="none" strike="noStrike" cap="none">
              <a:solidFill>
                <a:srgbClr val="000000"/>
              </a:solidFill>
              <a:latin typeface="Arial"/>
              <a:ea typeface="Arial"/>
              <a:cs typeface="Arial"/>
              <a:sym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fade">
                                      <p:cBhvr>
                                        <p:cTn id="12" dur="1000"/>
                                        <p:tgtEl>
                                          <p:spTgt spid="290"/>
                                        </p:tgtEl>
                                      </p:cBhvr>
                                    </p:animEffect>
                                  </p:childTnLst>
                                </p:cTn>
                              </p:par>
                              <p:par>
                                <p:cTn id="13" presetID="10" presetClass="entr" presetSubtype="0" fill="hold" nodeType="with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childTnLst>
                                </p:cTn>
                              </p:par>
                              <p:par>
                                <p:cTn id="16" presetID="10" presetClass="entr" presetSubtype="0" fill="hold" nodeType="withEffect">
                                  <p:stCondLst>
                                    <p:cond delay="0"/>
                                  </p:stCondLst>
                                  <p:childTnLst>
                                    <p:set>
                                      <p:cBhvr>
                                        <p:cTn id="17" dur="1" fill="hold">
                                          <p:stCondLst>
                                            <p:cond delay="0"/>
                                          </p:stCondLst>
                                        </p:cTn>
                                        <p:tgtEl>
                                          <p:spTgt spid="304"/>
                                        </p:tgtEl>
                                        <p:attrNameLst>
                                          <p:attrName>style.visibility</p:attrName>
                                        </p:attrNameLst>
                                      </p:cBhvr>
                                      <p:to>
                                        <p:strVal val="visible"/>
                                      </p:to>
                                    </p:set>
                                    <p:animEffect transition="in" filter="fade">
                                      <p:cBhvr>
                                        <p:cTn id="18" dur="1000"/>
                                        <p:tgtEl>
                                          <p:spTgt spid="304"/>
                                        </p:tgtEl>
                                      </p:cBhvr>
                                    </p:animEffect>
                                  </p:childTnLst>
                                </p:cTn>
                              </p:par>
                            </p:childTnLst>
                          </p:cTn>
                        </p:par>
                      </p:childTnLst>
                    </p:cTn>
                  </p:par>
                  <p:par>
                    <p:cTn id="19" fill="hold" nodeType="clickPar">
                      <p:stCondLst>
                        <p:cond delay="indefinite"/>
                      </p:stCondLst>
                      <p:childTnLst>
                        <p:par>
                          <p:cTn id="20" fill="hold" nodeType="after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91"/>
                                        </p:tgtEl>
                                        <p:attrNameLst>
                                          <p:attrName>style.visibility</p:attrName>
                                        </p:attrNameLst>
                                      </p:cBhvr>
                                      <p:to>
                                        <p:strVal val="visible"/>
                                      </p:to>
                                    </p:set>
                                    <p:animEffect transition="in" filter="fade">
                                      <p:cBhvr>
                                        <p:cTn id="23" dur="1000"/>
                                        <p:tgtEl>
                                          <p:spTgt spid="291"/>
                                        </p:tgtEl>
                                      </p:cBhvr>
                                    </p:animEffec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1000"/>
                                        <p:tgtEl>
                                          <p:spTgt spid="311"/>
                                        </p:tgtEl>
                                      </p:cBhvr>
                                    </p:animEffect>
                                  </p:childTnLst>
                                </p:cTn>
                              </p:par>
                              <p:par>
                                <p:cTn id="27" presetID="10" presetClass="entr" presetSubtype="0" fill="hold" nodeType="withEffect">
                                  <p:stCondLst>
                                    <p:cond delay="0"/>
                                  </p:stCondLst>
                                  <p:childTnLst>
                                    <p:set>
                                      <p:cBhvr>
                                        <p:cTn id="28" dur="1" fill="hold">
                                          <p:stCondLst>
                                            <p:cond delay="0"/>
                                          </p:stCondLst>
                                        </p:cTn>
                                        <p:tgtEl>
                                          <p:spTgt spid="307"/>
                                        </p:tgtEl>
                                        <p:attrNameLst>
                                          <p:attrName>style.visibility</p:attrName>
                                        </p:attrNameLst>
                                      </p:cBhvr>
                                      <p:to>
                                        <p:strVal val="visible"/>
                                      </p:to>
                                    </p:set>
                                    <p:animEffect transition="in" filter="fade">
                                      <p:cBhvr>
                                        <p:cTn id="29" dur="1000"/>
                                        <p:tgtEl>
                                          <p:spTgt spid="307"/>
                                        </p:tgtEl>
                                      </p:cBhvr>
                                    </p:animEffect>
                                  </p:childTnLst>
                                </p:cTn>
                              </p:par>
                            </p:childTnLst>
                          </p:cTn>
                        </p:par>
                      </p:childTnLst>
                    </p:cTn>
                  </p:par>
                  <p:par>
                    <p:cTn id="30" fill="hold" nodeType="clickPar">
                      <p:stCondLst>
                        <p:cond delay="indefinite"/>
                      </p:stCondLst>
                      <p:childTnLst>
                        <p:par>
                          <p:cTn id="31" fill="hold" nodeType="after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89"/>
                                        </p:tgtEl>
                                        <p:attrNameLst>
                                          <p:attrName>style.visibility</p:attrName>
                                        </p:attrNameLst>
                                      </p:cBhvr>
                                      <p:to>
                                        <p:strVal val="visible"/>
                                      </p:to>
                                    </p:set>
                                    <p:animEffect transition="in" filter="fade">
                                      <p:cBhvr>
                                        <p:cTn id="34" dur="1000"/>
                                        <p:tgtEl>
                                          <p:spTgt spid="289"/>
                                        </p:tgtEl>
                                      </p:cBhvr>
                                    </p:animEffect>
                                  </p:childTnLst>
                                </p:cTn>
                              </p:par>
                              <p:par>
                                <p:cTn id="35" presetID="10" presetClass="entr" presetSubtype="0" fill="hold" nodeType="withEffect">
                                  <p:stCondLst>
                                    <p:cond delay="0"/>
                                  </p:stCondLst>
                                  <p:childTnLst>
                                    <p:set>
                                      <p:cBhvr>
                                        <p:cTn id="36" dur="1" fill="hold">
                                          <p:stCondLst>
                                            <p:cond delay="0"/>
                                          </p:stCondLst>
                                        </p:cTn>
                                        <p:tgtEl>
                                          <p:spTgt spid="313"/>
                                        </p:tgtEl>
                                        <p:attrNameLst>
                                          <p:attrName>style.visibility</p:attrName>
                                        </p:attrNameLst>
                                      </p:cBhvr>
                                      <p:to>
                                        <p:strVal val="visible"/>
                                      </p:to>
                                    </p:set>
                                    <p:animEffect transition="in" filter="fade">
                                      <p:cBhvr>
                                        <p:cTn id="37" dur="1000"/>
                                        <p:tgtEl>
                                          <p:spTgt spid="313"/>
                                        </p:tgtEl>
                                      </p:cBhvr>
                                    </p:animEffect>
                                  </p:childTnLst>
                                </p:cTn>
                              </p:par>
                              <p:par>
                                <p:cTn id="38" presetID="10" presetClass="entr" presetSubtype="0" fill="hold" nodeType="withEffect">
                                  <p:stCondLst>
                                    <p:cond delay="0"/>
                                  </p:stCondLst>
                                  <p:childTnLst>
                                    <p:set>
                                      <p:cBhvr>
                                        <p:cTn id="39" dur="1" fill="hold">
                                          <p:stCondLst>
                                            <p:cond delay="0"/>
                                          </p:stCondLst>
                                        </p:cTn>
                                        <p:tgtEl>
                                          <p:spTgt spid="298"/>
                                        </p:tgtEl>
                                        <p:attrNameLst>
                                          <p:attrName>style.visibility</p:attrName>
                                        </p:attrNameLst>
                                      </p:cBhvr>
                                      <p:to>
                                        <p:strVal val="visible"/>
                                      </p:to>
                                    </p:set>
                                    <p:animEffect transition="in" filter="fade">
                                      <p:cBhvr>
                                        <p:cTn id="40" dur="1000"/>
                                        <p:tgtEl>
                                          <p:spTgt spid="298"/>
                                        </p:tgtEl>
                                      </p:cBhvr>
                                    </p:animEffect>
                                  </p:childTnLst>
                                </p:cTn>
                              </p:par>
                            </p:childTnLst>
                          </p:cTn>
                        </p:par>
                      </p:childTnLst>
                    </p:cTn>
                  </p:par>
                  <p:par>
                    <p:cTn id="41" fill="hold" nodeType="clickPar">
                      <p:stCondLst>
                        <p:cond delay="indefinite"/>
                      </p:stCondLst>
                      <p:childTnLst>
                        <p:par>
                          <p:cTn id="42" fill="hold" nodeType="after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301"/>
                                        </p:tgtEl>
                                        <p:attrNameLst>
                                          <p:attrName>style.visibility</p:attrName>
                                        </p:attrNameLst>
                                      </p:cBhvr>
                                      <p:to>
                                        <p:strVal val="visible"/>
                                      </p:to>
                                    </p:set>
                                    <p:animEffect transition="in" filter="fade">
                                      <p:cBhvr>
                                        <p:cTn id="45" dur="1000"/>
                                        <p:tgtEl>
                                          <p:spTgt spid="301"/>
                                        </p:tgtEl>
                                      </p:cBhvr>
                                    </p:animEffect>
                                  </p:childTnLst>
                                </p:cTn>
                              </p:par>
                              <p:par>
                                <p:cTn id="46" presetID="10" presetClass="entr" presetSubtype="0" fill="hold" nodeType="withEffect">
                                  <p:stCondLst>
                                    <p:cond delay="0"/>
                                  </p:stCondLst>
                                  <p:childTnLst>
                                    <p:set>
                                      <p:cBhvr>
                                        <p:cTn id="47" dur="1" fill="hold">
                                          <p:stCondLst>
                                            <p:cond delay="0"/>
                                          </p:stCondLst>
                                        </p:cTn>
                                        <p:tgtEl>
                                          <p:spTgt spid="315"/>
                                        </p:tgtEl>
                                        <p:attrNameLst>
                                          <p:attrName>style.visibility</p:attrName>
                                        </p:attrNameLst>
                                      </p:cBhvr>
                                      <p:to>
                                        <p:strVal val="visible"/>
                                      </p:to>
                                    </p:set>
                                    <p:animEffect transition="in" filter="fade">
                                      <p:cBhvr>
                                        <p:cTn id="48" dur="1000"/>
                                        <p:tgtEl>
                                          <p:spTgt spid="315"/>
                                        </p:tgtEl>
                                      </p:cBhvr>
                                    </p:animEffect>
                                  </p:childTnLst>
                                </p:cTn>
                              </p:par>
                              <p:par>
                                <p:cTn id="49" presetID="10" presetClass="entr" presetSubtype="0" fill="hold" nodeType="withEffect">
                                  <p:stCondLst>
                                    <p:cond delay="0"/>
                                  </p:stCondLst>
                                  <p:childTnLst>
                                    <p:set>
                                      <p:cBhvr>
                                        <p:cTn id="50" dur="1" fill="hold">
                                          <p:stCondLst>
                                            <p:cond delay="0"/>
                                          </p:stCondLst>
                                        </p:cTn>
                                        <p:tgtEl>
                                          <p:spTgt spid="288"/>
                                        </p:tgtEl>
                                        <p:attrNameLst>
                                          <p:attrName>style.visibility</p:attrName>
                                        </p:attrNameLst>
                                      </p:cBhvr>
                                      <p:to>
                                        <p:strVal val="visible"/>
                                      </p:to>
                                    </p:set>
                                    <p:animEffect transition="in" filter="fade">
                                      <p:cBhvr>
                                        <p:cTn id="51" dur="1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319" name="Shape 319"/>
        <p:cNvGrpSpPr/>
        <p:nvPr/>
      </p:nvGrpSpPr>
      <p:grpSpPr>
        <a:xfrm>
          <a:off x="0" y="0"/>
          <a:ext cx="0" cy="0"/>
        </a:xfrm>
      </p:grpSpPr>
      <p:pic>
        <p:nvPicPr>
          <p:cNvPr id="320" name="Google Shape;320;p9"/>
          <p:cNvPicPr preferRelativeResize="0"/>
          <p:nvPr/>
        </p:nvPicPr>
        <p:blipFill>
          <a:blip r:embed="rId3">
            <a:alphaModFix/>
          </a:blip>
          <a:stretch>
            <a:fillRect/>
          </a:stretch>
        </p:blipFill>
        <p:spPr>
          <a:xfrm>
            <a:off x="386625" y="1131800"/>
            <a:ext cx="8370751" cy="3910850"/>
          </a:xfrm>
          <a:prstGeom prst="rect">
            <a:avLst/>
          </a:prstGeom>
          <a:noFill/>
          <a:ln>
            <a:noFill/>
          </a:ln>
        </p:spPr>
      </p:pic>
      <p:grpSp>
        <p:nvGrpSpPr>
          <p:cNvPr id="321" name="Google Shape;321;p9"/>
          <p:cNvGrpSpPr/>
          <p:nvPr/>
        </p:nvGrpSpPr>
        <p:grpSpPr>
          <a:xfrm>
            <a:off x="-50" y="-12453"/>
            <a:ext cx="9144111" cy="673481"/>
            <a:chOff x="-1" y="3417122"/>
            <a:chExt cx="12192148" cy="2080571"/>
          </a:xfrm>
        </p:grpSpPr>
        <p:sp>
          <p:nvSpPr>
            <p:cNvPr id="322" name="Google Shape;322;p9"/>
            <p:cNvSpPr/>
            <p:nvPr/>
          </p:nvSpPr>
          <p:spPr>
            <a:xfrm>
              <a:off x="0" y="3548250"/>
              <a:ext cx="12192000" cy="1818300"/>
            </a:xfrm>
            <a:prstGeom prst="rect">
              <a:avLst/>
            </a:prstGeom>
            <a:solidFill>
              <a:srgbClr val="82C650"/>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3" name="Google Shape;323;p9"/>
            <p:cNvSpPr/>
            <p:nvPr/>
          </p:nvSpPr>
          <p:spPr>
            <a:xfrm>
              <a:off x="-1" y="3417122"/>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4" name="Google Shape;324;p9"/>
            <p:cNvSpPr/>
            <p:nvPr/>
          </p:nvSpPr>
          <p:spPr>
            <a:xfrm>
              <a:off x="147" y="5426893"/>
              <a:ext cx="12192000" cy="70800"/>
            </a:xfrm>
            <a:prstGeom prst="rect">
              <a:avLst/>
            </a:prstGeom>
            <a:solidFill>
              <a:srgbClr val="82C650"/>
            </a:solidFill>
            <a:ln>
              <a:noFill/>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25" name="Google Shape;325;p9"/>
          <p:cNvSpPr/>
          <p:nvPr/>
        </p:nvSpPr>
        <p:spPr>
          <a:xfrm rot="-2001411" flipH="1">
            <a:off x="220115" y="-368703"/>
            <a:ext cx="1962334" cy="1385987"/>
          </a:xfrm>
          <a:custGeom>
            <a:rect l="l" t="t" r="r" b="b"/>
            <a:pathLst>
              <a:path w="914401" h="914400" extrusionOk="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rgbClr val="82C650"/>
          </a:solidFill>
          <a:ln>
            <a:noFill/>
          </a:ln>
        </p:spPr>
        <p:txBody>
          <a:bodyPr spcFirstLastPara="1" wrap="square" lIns="68575" tIns="34275" rIns="68575" bIns="34275" anchor="ctr" anchorCtr="0">
            <a:noAutofit/>
          </a:bodyPr>
          <a:lstStyle/>
          <a:p>
            <a:pPr marL="0" marR="0" lvl="0" indent="0" algn="ctr" rtl="0">
              <a:lnSpc>
                <a:spcPct val="100000"/>
              </a:lnSpc>
              <a:spcBef>
                <a:spcPct val="0"/>
              </a:spcBef>
              <a:spcAft>
                <a:spcPct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326" name="Google Shape;326;p9"/>
          <p:cNvSpPr txBox="1"/>
          <p:nvPr/>
        </p:nvSpPr>
        <p:spPr>
          <a:xfrm>
            <a:off x="183113" y="-15025"/>
            <a:ext cx="17898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ct val="0"/>
              </a:spcBef>
              <a:spcAft>
                <a:spcPct val="0"/>
              </a:spcAft>
              <a:buClr>
                <a:srgbClr val="000000"/>
              </a:buClr>
              <a:buSzPts val="3100"/>
              <a:buFont typeface="Arial"/>
              <a:buNone/>
            </a:pPr>
            <a:r>
              <a:rPr lang="en" sz="3100" b="1" i="0" u="none" strike="noStrike" cap="none">
                <a:solidFill>
                  <a:srgbClr val="000000"/>
                </a:solidFill>
                <a:latin typeface="Arial"/>
                <a:ea typeface="Arial"/>
                <a:cs typeface="Arial"/>
                <a:sym typeface="Arial"/>
              </a:rPr>
              <a:t>Demand</a:t>
            </a:r>
            <a:endParaRPr sz="3100" b="1" i="0" u="none" strike="noStrike" cap="none">
              <a:solidFill>
                <a:srgbClr val="000000"/>
              </a:solidFill>
              <a:latin typeface="Arial"/>
              <a:ea typeface="Arial"/>
              <a:cs typeface="Arial"/>
              <a:sym typeface="Arial"/>
            </a:endParaRPr>
          </a:p>
        </p:txBody>
      </p:sp>
      <p:pic>
        <p:nvPicPr>
          <p:cNvPr id="327" name="Google Shape;327;p9"/>
          <p:cNvPicPr preferRelativeResize="0"/>
          <p:nvPr/>
        </p:nvPicPr>
        <p:blipFill>
          <a:blip r:embed="rId4">
            <a:alphaModFix/>
          </a:blip>
          <a:stretch>
            <a:fillRect/>
          </a:stretch>
        </p:blipFill>
        <p:spPr>
          <a:xfrm>
            <a:off x="559405" y="1173000"/>
            <a:ext cx="8197970" cy="3910850"/>
          </a:xfrm>
          <a:prstGeom prst="rect">
            <a:avLst/>
          </a:prstGeom>
          <a:noFill/>
          <a:ln>
            <a:noFill/>
          </a:ln>
        </p:spPr>
      </p:pic>
      <p:pic>
        <p:nvPicPr>
          <p:cNvPr id="328" name="Google Shape;328;p9"/>
          <p:cNvPicPr preferRelativeResize="0"/>
          <p:nvPr/>
        </p:nvPicPr>
        <p:blipFill>
          <a:blip r:embed="rId5">
            <a:alphaModFix/>
          </a:blip>
          <a:stretch>
            <a:fillRect/>
          </a:stretch>
        </p:blipFill>
        <p:spPr>
          <a:xfrm>
            <a:off x="559400" y="1141607"/>
            <a:ext cx="8584651" cy="3973631"/>
          </a:xfrm>
          <a:prstGeom prst="rect">
            <a:avLst/>
          </a:prstGeom>
          <a:noFill/>
          <a:ln>
            <a:noFill/>
          </a:ln>
        </p:spPr>
      </p:pic>
      <p:pic>
        <p:nvPicPr>
          <p:cNvPr id="329" name="Google Shape;329;p9"/>
          <p:cNvPicPr preferRelativeResize="0"/>
          <p:nvPr/>
        </p:nvPicPr>
        <p:blipFill>
          <a:blip r:embed="rId6">
            <a:alphaModFix/>
          </a:blip>
          <a:stretch>
            <a:fillRect/>
          </a:stretch>
        </p:blipFill>
        <p:spPr>
          <a:xfrm>
            <a:off x="477575" y="1081483"/>
            <a:ext cx="8666425" cy="4011479"/>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0" presetClass="exit" presetSubtype="0" fill="hold" nodeType="clickEffect">
                                  <p:stCondLst>
                                    <p:cond delay="0"/>
                                  </p:stCondLst>
                                  <p:childTnLst>
                                    <p:animEffect transition="out" filter="fade">
                                      <p:cBhvr>
                                        <p:cTn id="11" dur="1"/>
                                        <p:tgtEl>
                                          <p:spTgt spid="320"/>
                                        </p:tgtEl>
                                      </p:cBhvr>
                                    </p:animEffect>
                                    <p:set>
                                      <p:cBhvr>
                                        <p:cTn id="12" dur="1" fill="hold">
                                          <p:stCondLst>
                                            <p:cond delay="1"/>
                                          </p:stCondLst>
                                        </p:cTn>
                                        <p:tgtEl>
                                          <p:spTgt spid="320"/>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27"/>
                                        </p:tgtEl>
                                        <p:attrNameLst>
                                          <p:attrName>style.visibility</p:attrName>
                                        </p:attrNameLst>
                                      </p:cBhvr>
                                      <p:to>
                                        <p:strVal val="visible"/>
                                      </p:to>
                                    </p:set>
                                    <p:animEffect transition="in" filter="fade">
                                      <p:cBhvr>
                                        <p:cTn id="15" dur="1000"/>
                                        <p:tgtEl>
                                          <p:spTgt spid="327"/>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10" presetClass="exit" presetSubtype="0" fill="hold" nodeType="clickEffect">
                                  <p:stCondLst>
                                    <p:cond delay="0"/>
                                  </p:stCondLst>
                                  <p:childTnLst>
                                    <p:animEffect transition="out" filter="fade">
                                      <p:cBhvr>
                                        <p:cTn id="19" dur="1"/>
                                        <p:tgtEl>
                                          <p:spTgt spid="327"/>
                                        </p:tgtEl>
                                      </p:cBhvr>
                                    </p:animEffect>
                                    <p:set>
                                      <p:cBhvr>
                                        <p:cTn id="20" dur="1" fill="hold">
                                          <p:stCondLst>
                                            <p:cond delay="1"/>
                                          </p:stCondLst>
                                        </p:cTn>
                                        <p:tgtEl>
                                          <p:spTgt spid="32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28"/>
                                        </p:tgtEl>
                                        <p:attrNameLst>
                                          <p:attrName>style.visibility</p:attrName>
                                        </p:attrNameLst>
                                      </p:cBhvr>
                                      <p:to>
                                        <p:strVal val="visible"/>
                                      </p:to>
                                    </p:set>
                                    <p:animEffect transition="in" filter="fade">
                                      <p:cBhvr>
                                        <p:cTn id="23" dur="1000"/>
                                        <p:tgtEl>
                                          <p:spTgt spid="328"/>
                                        </p:tgtEl>
                                      </p:cBhvr>
                                    </p:animEffect>
                                  </p:childTnLst>
                                </p:cTn>
                              </p:par>
                            </p:childTnLst>
                          </p:cTn>
                        </p:par>
                      </p:childTnLst>
                    </p:cTn>
                  </p:par>
                  <p:par>
                    <p:cTn id="24" fill="hold" nodeType="clickPar">
                      <p:stCondLst>
                        <p:cond delay="indefinite"/>
                      </p:stCondLst>
                      <p:childTnLst>
                        <p:par>
                          <p:cTn id="25" fill="hold" nodeType="afterGroup">
                            <p:stCondLst>
                              <p:cond delay="0"/>
                            </p:stCondLst>
                            <p:childTnLst>
                              <p:par>
                                <p:cTn id="26" presetID="10" presetClass="exit" presetSubtype="0" fill="hold" nodeType="clickEffect">
                                  <p:stCondLst>
                                    <p:cond delay="0"/>
                                  </p:stCondLst>
                                  <p:childTnLst>
                                    <p:animEffect transition="out" filter="fade">
                                      <p:cBhvr>
                                        <p:cTn id="27" dur="1"/>
                                        <p:tgtEl>
                                          <p:spTgt spid="328"/>
                                        </p:tgtEl>
                                      </p:cBhvr>
                                    </p:animEffect>
                                    <p:set>
                                      <p:cBhvr>
                                        <p:cTn id="28" dur="1" fill="hold">
                                          <p:stCondLst>
                                            <p:cond delay="1"/>
                                          </p:stCondLst>
                                        </p:cTn>
                                        <p:tgtEl>
                                          <p:spTgt spid="32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after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29"/>
                                        </p:tgtEl>
                                        <p:attrNameLst>
                                          <p:attrName>style.visibility</p:attrName>
                                        </p:attrNameLst>
                                      </p:cBhvr>
                                      <p:to>
                                        <p:strVal val="visible"/>
                                      </p:to>
                                    </p:set>
                                    <p:animEffect transition="in" filter="fade">
                                      <p:cBhvr>
                                        <p:cTn id="33" dur="10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Marina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aragraphs>99</Paragraphs>
  <Slides>15</Slides>
  <Notes>15</Notes>
  <TotalTime>0</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15</vt:i4>
      </vt:variant>
    </vt:vector>
  </HeadingPairs>
  <TitlesOfParts>
    <vt:vector baseType="lpstr" size="24">
      <vt:lpstr>Arial</vt:lpstr>
      <vt:lpstr>Roboto Slab</vt:lpstr>
      <vt:lpstr>Roboto</vt:lpstr>
      <vt:lpstr>Calibri</vt:lpstr>
      <vt:lpstr>Impact</vt:lpstr>
      <vt:lpstr>Pacifico</vt:lpstr>
      <vt:lpstr>Verdana</vt:lpstr>
      <vt:lpstr>Caveat</vt:lpstr>
      <vt:lpstr>Marina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2023-09-18T10:57:08.959</cp:lastPrinted>
  <dcterms:created xsi:type="dcterms:W3CDTF">2023-09-18T10:57:08Z</dcterms:created>
  <dcterms:modified xsi:type="dcterms:W3CDTF">2023-09-18T17:57:12Z</dcterms:modified>
</cp:coreProperties>
</file>