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8" r:id="rId3"/>
    <p:sldId id="259" r:id="rId4"/>
    <p:sldId id="260" r:id="rId5"/>
    <p:sldId id="261" r:id="rId6"/>
    <p:sldId id="262" r:id="rId7"/>
    <p:sldId id="263" r:id="rId8"/>
    <p:sldId id="264" r:id="rId9"/>
    <p:sldId id="265" r:id="rId10"/>
    <p:sldId id="267" r:id="rId11"/>
    <p:sldId id="269" r:id="rId12"/>
    <p:sldId id="270" r:id="rId13"/>
    <p:sldId id="271"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4/28/2021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10951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4/28/2021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13483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4/28/2021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46663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4/28/2021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2872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4/28/2021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21116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4/28/2021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00361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4/28/2021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80041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4/28/2021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1835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4/28/2021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19022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4/28/2021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8236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4/28/2021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27343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4/28/2021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475935613"/>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3" name="Freeform: Shape 12">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5" name="Rectangle 14">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hermal power station">
            <a:extLst>
              <a:ext uri="{FF2B5EF4-FFF2-40B4-BE49-F238E27FC236}">
                <a16:creationId xmlns:a16="http://schemas.microsoft.com/office/drawing/2014/main" id="{D22815E3-B120-458A-94FB-AD9ADCBE2776}"/>
              </a:ext>
            </a:extLst>
          </p:cNvPr>
          <p:cNvPicPr>
            <a:picLocks noChangeAspect="1"/>
          </p:cNvPicPr>
          <p:nvPr/>
        </p:nvPicPr>
        <p:blipFill rotWithShape="1">
          <a:blip r:embed="rId2"/>
          <a:srcRect l="7031" r="19780"/>
          <a:stretch/>
        </p:blipFill>
        <p:spPr>
          <a:xfrm>
            <a:off x="-8" y="762006"/>
            <a:ext cx="5948805" cy="6095979"/>
          </a:xfrm>
          <a:custGeom>
            <a:avLst/>
            <a:gdLst/>
            <a:ahLst/>
            <a:cxnLst/>
            <a:rect l="l" t="t" r="r" b="b"/>
            <a:pathLst>
              <a:path w="5948805" h="6095979">
                <a:moveTo>
                  <a:pt x="1573832" y="765"/>
                </a:moveTo>
                <a:cubicBezTo>
                  <a:pt x="1940190" y="-10734"/>
                  <a:pt x="2329345" y="109280"/>
                  <a:pt x="2734663" y="238687"/>
                </a:cubicBezTo>
                <a:cubicBezTo>
                  <a:pt x="4118244" y="680647"/>
                  <a:pt x="5296697" y="1302752"/>
                  <a:pt x="5668316" y="3639516"/>
                </a:cubicBezTo>
                <a:cubicBezTo>
                  <a:pt x="5788298" y="4393559"/>
                  <a:pt x="5890546" y="5142244"/>
                  <a:pt x="5937022" y="5865869"/>
                </a:cubicBezTo>
                <a:lnTo>
                  <a:pt x="5948805" y="6095979"/>
                </a:lnTo>
                <a:lnTo>
                  <a:pt x="0" y="6095979"/>
                </a:lnTo>
                <a:lnTo>
                  <a:pt x="0" y="1621672"/>
                </a:lnTo>
                <a:lnTo>
                  <a:pt x="36310" y="1518814"/>
                </a:lnTo>
                <a:cubicBezTo>
                  <a:pt x="109805" y="1321982"/>
                  <a:pt x="192755" y="1133640"/>
                  <a:pt x="287891" y="956872"/>
                </a:cubicBezTo>
                <a:cubicBezTo>
                  <a:pt x="669453" y="247734"/>
                  <a:pt x="1102800" y="15549"/>
                  <a:pt x="1573832" y="765"/>
                </a:cubicBezTo>
                <a:close/>
              </a:path>
            </a:pathLst>
          </a:custGeom>
        </p:spPr>
      </p:pic>
      <p:sp>
        <p:nvSpPr>
          <p:cNvPr id="17" name="Freeform: Shape 16">
            <a:extLst>
              <a:ext uri="{FF2B5EF4-FFF2-40B4-BE49-F238E27FC236}">
                <a16:creationId xmlns:a16="http://schemas.microsoft.com/office/drawing/2014/main" id="{A3BFB3E6-2D9E-4A5C-826F-44A91F5977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Subtitle 2">
            <a:extLst>
              <a:ext uri="{FF2B5EF4-FFF2-40B4-BE49-F238E27FC236}">
                <a16:creationId xmlns:a16="http://schemas.microsoft.com/office/drawing/2014/main" id="{89A7C875-639A-4B16-9061-6091A839D8C4}"/>
              </a:ext>
            </a:extLst>
          </p:cNvPr>
          <p:cNvSpPr>
            <a:spLocks noGrp="1"/>
          </p:cNvSpPr>
          <p:nvPr>
            <p:ph type="subTitle" idx="1"/>
          </p:nvPr>
        </p:nvSpPr>
        <p:spPr>
          <a:xfrm>
            <a:off x="6858001" y="3048000"/>
            <a:ext cx="4572000" cy="3048001"/>
          </a:xfrm>
        </p:spPr>
        <p:txBody>
          <a:bodyPr vert="horz" lIns="91440" tIns="45720" rIns="91440" bIns="45720" rtlCol="0">
            <a:normAutofit/>
          </a:bodyPr>
          <a:lstStyle/>
          <a:p>
            <a:r>
              <a:rPr lang="en-US" dirty="0"/>
              <a:t>By:</a:t>
            </a:r>
          </a:p>
          <a:p>
            <a:r>
              <a:rPr lang="en-US" dirty="0"/>
              <a:t>Jefferson Fernandez</a:t>
            </a:r>
          </a:p>
          <a:p>
            <a:pPr indent="-228600" algn="l">
              <a:buFont typeface="Arial" panose="020B0604020202020204" pitchFamily="34" charset="0"/>
              <a:buChar char="•"/>
            </a:pPr>
            <a:endParaRPr lang="en-US" dirty="0"/>
          </a:p>
          <a:p>
            <a:pPr indent="-228600" algn="l">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D8C1CDFA-80E5-4236-97FB-95EC231B4889}"/>
              </a:ext>
            </a:extLst>
          </p:cNvPr>
          <p:cNvSpPr>
            <a:spLocks noGrp="1"/>
          </p:cNvSpPr>
          <p:nvPr>
            <p:ph type="ctrTitle"/>
          </p:nvPr>
        </p:nvSpPr>
        <p:spPr>
          <a:xfrm>
            <a:off x="6858000" y="1523990"/>
            <a:ext cx="4572000" cy="1524010"/>
          </a:xfrm>
        </p:spPr>
        <p:txBody>
          <a:bodyPr vert="horz" lIns="91440" tIns="45720" rIns="91440" bIns="45720" rtlCol="0" anchor="t">
            <a:normAutofit/>
          </a:bodyPr>
          <a:lstStyle/>
          <a:p>
            <a:r>
              <a:rPr lang="en-US" sz="3200" dirty="0"/>
              <a:t>Predicting the Energy Output of a Combined Cycle Power Plant</a:t>
            </a:r>
          </a:p>
        </p:txBody>
      </p:sp>
    </p:spTree>
    <p:extLst>
      <p:ext uri="{BB962C8B-B14F-4D97-AF65-F5344CB8AC3E}">
        <p14:creationId xmlns:p14="http://schemas.microsoft.com/office/powerpoint/2010/main" val="4176925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32A75-668C-4A09-A06D-2E990950AAD1}"/>
              </a:ext>
            </a:extLst>
          </p:cNvPr>
          <p:cNvSpPr>
            <a:spLocks noGrp="1"/>
          </p:cNvSpPr>
          <p:nvPr>
            <p:ph type="title"/>
          </p:nvPr>
        </p:nvSpPr>
        <p:spPr/>
        <p:txBody>
          <a:bodyPr/>
          <a:lstStyle/>
          <a:p>
            <a:pPr algn="ctr"/>
            <a:r>
              <a:rPr lang="en-US" dirty="0"/>
              <a:t>5. Preprocessing and Training</a:t>
            </a:r>
          </a:p>
        </p:txBody>
      </p:sp>
      <p:sp>
        <p:nvSpPr>
          <p:cNvPr id="3" name="TextBox 2">
            <a:extLst>
              <a:ext uri="{FF2B5EF4-FFF2-40B4-BE49-F238E27FC236}">
                <a16:creationId xmlns:a16="http://schemas.microsoft.com/office/drawing/2014/main" id="{E2D0ED33-4FEA-4541-ABB6-DC50EE704DEB}"/>
              </a:ext>
            </a:extLst>
          </p:cNvPr>
          <p:cNvSpPr txBox="1"/>
          <p:nvPr/>
        </p:nvSpPr>
        <p:spPr>
          <a:xfrm>
            <a:off x="1367406" y="2399251"/>
            <a:ext cx="9479559" cy="3693319"/>
          </a:xfrm>
          <a:prstGeom prst="rect">
            <a:avLst/>
          </a:prstGeom>
          <a:noFill/>
        </p:spPr>
        <p:txBody>
          <a:bodyPr wrap="square" rtlCol="0">
            <a:spAutoFit/>
          </a:bodyPr>
          <a:lstStyle/>
          <a:p>
            <a:pPr marL="285750" indent="-285750">
              <a:buFont typeface="Arial" panose="020B0604020202020204" pitchFamily="34" charset="0"/>
              <a:buChar char="•"/>
            </a:pPr>
            <a:r>
              <a:rPr lang="en-US" dirty="0"/>
              <a:t>6 different regression machine learning algorithms were chosen, and bench marked against our base model (mean output).</a:t>
            </a:r>
          </a:p>
          <a:p>
            <a:pPr marL="285750" indent="-285750">
              <a:buFont typeface="Arial" panose="020B0604020202020204" pitchFamily="34" charset="0"/>
              <a:buChar char="•"/>
            </a:pPr>
            <a:r>
              <a:rPr lang="en-US" dirty="0"/>
              <a:t>These models are linear regression, random forest, AdaBoost, </a:t>
            </a:r>
            <a:r>
              <a:rPr lang="en-US" dirty="0" err="1"/>
              <a:t>GradientBoost</a:t>
            </a:r>
            <a:r>
              <a:rPr lang="en-US" dirty="0"/>
              <a:t>, Multi-layer Perceptron, </a:t>
            </a:r>
            <a:r>
              <a:rPr lang="en-US" dirty="0" err="1"/>
              <a:t>XGBoost</a:t>
            </a:r>
            <a:r>
              <a:rPr lang="en-US" dirty="0"/>
              <a:t>.</a:t>
            </a:r>
          </a:p>
          <a:p>
            <a:pPr marL="285750" indent="-285750">
              <a:buFont typeface="Arial" panose="020B0604020202020204" pitchFamily="34" charset="0"/>
              <a:buChar char="•"/>
            </a:pPr>
            <a:r>
              <a:rPr lang="en-US" dirty="0"/>
              <a:t>70% of data set assigned as learning set and the remaining set assigned as test set.</a:t>
            </a:r>
          </a:p>
          <a:p>
            <a:pPr marL="285750" indent="-285750">
              <a:buFont typeface="Arial" panose="020B0604020202020204" pitchFamily="34" charset="0"/>
              <a:buChar char="•"/>
            </a:pPr>
            <a:r>
              <a:rPr lang="en-US" dirty="0"/>
              <a:t>The mean absolute error of the base model is 15 MW. This is significant error because a megawatt can typically power 800 households and in our case under predicting or over predicting power for 12,000 households.  </a:t>
            </a:r>
          </a:p>
          <a:p>
            <a:pPr marL="285750" indent="-285750">
              <a:buFont typeface="Arial" panose="020B0604020202020204" pitchFamily="34" charset="0"/>
              <a:buChar char="•"/>
            </a:pPr>
            <a:r>
              <a:rPr lang="en-US" dirty="0"/>
              <a:t>Cross-Validation was used for each model to avoid overfitting.</a:t>
            </a:r>
          </a:p>
          <a:p>
            <a:pPr marL="285750" indent="-285750">
              <a:buFont typeface="Arial" panose="020B0604020202020204" pitchFamily="34" charset="0"/>
              <a:buChar char="•"/>
            </a:pPr>
            <a:r>
              <a:rPr lang="en-US" dirty="0"/>
              <a:t>Hyperparameter tuning was employed for each model in order to find the best case  for each machine learning model.</a:t>
            </a:r>
          </a:p>
          <a:p>
            <a:pPr marL="285750" indent="-285750">
              <a:buFont typeface="Arial" panose="020B0604020202020204" pitchFamily="34" charset="0"/>
              <a:buChar char="•"/>
            </a:pPr>
            <a:r>
              <a:rPr lang="en-US" dirty="0"/>
              <a:t>Over 30+ models were examined and the best model for each algorithm was picked.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01302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32A75-668C-4A09-A06D-2E990950AAD1}"/>
              </a:ext>
            </a:extLst>
          </p:cNvPr>
          <p:cNvSpPr>
            <a:spLocks noGrp="1"/>
          </p:cNvSpPr>
          <p:nvPr>
            <p:ph type="title"/>
          </p:nvPr>
        </p:nvSpPr>
        <p:spPr/>
        <p:txBody>
          <a:bodyPr/>
          <a:lstStyle/>
          <a:p>
            <a:pPr algn="ctr"/>
            <a:r>
              <a:rPr lang="en-US" dirty="0"/>
              <a:t>6. Modelling</a:t>
            </a:r>
          </a:p>
        </p:txBody>
      </p:sp>
      <p:pic>
        <p:nvPicPr>
          <p:cNvPr id="5" name="Picture 4">
            <a:extLst>
              <a:ext uri="{FF2B5EF4-FFF2-40B4-BE49-F238E27FC236}">
                <a16:creationId xmlns:a16="http://schemas.microsoft.com/office/drawing/2014/main" id="{C587AE08-7380-45C1-AF24-FEB7F2844EA6}"/>
              </a:ext>
            </a:extLst>
          </p:cNvPr>
          <p:cNvPicPr>
            <a:picLocks noChangeAspect="1"/>
          </p:cNvPicPr>
          <p:nvPr/>
        </p:nvPicPr>
        <p:blipFill>
          <a:blip r:embed="rId2"/>
          <a:stretch>
            <a:fillRect/>
          </a:stretch>
        </p:blipFill>
        <p:spPr>
          <a:xfrm>
            <a:off x="1097025" y="2286000"/>
            <a:ext cx="10332975" cy="2143611"/>
          </a:xfrm>
          <a:prstGeom prst="rect">
            <a:avLst/>
          </a:prstGeom>
        </p:spPr>
      </p:pic>
      <p:sp>
        <p:nvSpPr>
          <p:cNvPr id="6" name="TextBox 5">
            <a:extLst>
              <a:ext uri="{FF2B5EF4-FFF2-40B4-BE49-F238E27FC236}">
                <a16:creationId xmlns:a16="http://schemas.microsoft.com/office/drawing/2014/main" id="{7FB424C4-18BB-4A12-A20C-F8437E8287D1}"/>
              </a:ext>
            </a:extLst>
          </p:cNvPr>
          <p:cNvSpPr txBox="1"/>
          <p:nvPr/>
        </p:nvSpPr>
        <p:spPr>
          <a:xfrm>
            <a:off x="1097025" y="4963886"/>
            <a:ext cx="10332975" cy="646331"/>
          </a:xfrm>
          <a:prstGeom prst="rect">
            <a:avLst/>
          </a:prstGeom>
          <a:noFill/>
        </p:spPr>
        <p:txBody>
          <a:bodyPr wrap="square" rtlCol="0">
            <a:spAutoFit/>
          </a:bodyPr>
          <a:lstStyle/>
          <a:p>
            <a:pPr marL="285750" indent="-285750">
              <a:buFont typeface="Arial" panose="020B0604020202020204" pitchFamily="34" charset="0"/>
              <a:buChar char="•"/>
            </a:pPr>
            <a:r>
              <a:rPr lang="en-US" dirty="0" err="1"/>
              <a:t>XGBoost</a:t>
            </a:r>
            <a:r>
              <a:rPr lang="en-US" dirty="0"/>
              <a:t> Model is the best performing model  with the lowest Mean Absolute Error, and highest Adjusted R Squared value.</a:t>
            </a:r>
          </a:p>
        </p:txBody>
      </p:sp>
    </p:spTree>
    <p:extLst>
      <p:ext uri="{BB962C8B-B14F-4D97-AF65-F5344CB8AC3E}">
        <p14:creationId xmlns:p14="http://schemas.microsoft.com/office/powerpoint/2010/main" val="3736002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0159E8-7351-4A36-9423-02D6F5E765C4}"/>
              </a:ext>
            </a:extLst>
          </p:cNvPr>
          <p:cNvPicPr>
            <a:picLocks noChangeAspect="1"/>
          </p:cNvPicPr>
          <p:nvPr/>
        </p:nvPicPr>
        <p:blipFill>
          <a:blip r:embed="rId2"/>
          <a:stretch>
            <a:fillRect/>
          </a:stretch>
        </p:blipFill>
        <p:spPr>
          <a:xfrm>
            <a:off x="1456426" y="778214"/>
            <a:ext cx="4412529" cy="4143621"/>
          </a:xfrm>
          <a:prstGeom prst="rect">
            <a:avLst/>
          </a:prstGeom>
        </p:spPr>
      </p:pic>
      <p:pic>
        <p:nvPicPr>
          <p:cNvPr id="6" name="Picture 5">
            <a:extLst>
              <a:ext uri="{FF2B5EF4-FFF2-40B4-BE49-F238E27FC236}">
                <a16:creationId xmlns:a16="http://schemas.microsoft.com/office/drawing/2014/main" id="{A76782AC-C6CC-421D-8F2C-385733B08D90}"/>
              </a:ext>
            </a:extLst>
          </p:cNvPr>
          <p:cNvPicPr>
            <a:picLocks noChangeAspect="1"/>
          </p:cNvPicPr>
          <p:nvPr/>
        </p:nvPicPr>
        <p:blipFill>
          <a:blip r:embed="rId3"/>
          <a:stretch>
            <a:fillRect/>
          </a:stretch>
        </p:blipFill>
        <p:spPr>
          <a:xfrm>
            <a:off x="6700231" y="778214"/>
            <a:ext cx="4412528" cy="4143621"/>
          </a:xfrm>
          <a:prstGeom prst="rect">
            <a:avLst/>
          </a:prstGeom>
        </p:spPr>
      </p:pic>
      <p:sp>
        <p:nvSpPr>
          <p:cNvPr id="7" name="TextBox 6">
            <a:extLst>
              <a:ext uri="{FF2B5EF4-FFF2-40B4-BE49-F238E27FC236}">
                <a16:creationId xmlns:a16="http://schemas.microsoft.com/office/drawing/2014/main" id="{F6E83D81-28A9-4CE2-AF8F-25ED4ED2ED93}"/>
              </a:ext>
            </a:extLst>
          </p:cNvPr>
          <p:cNvSpPr txBox="1"/>
          <p:nvPr/>
        </p:nvSpPr>
        <p:spPr>
          <a:xfrm>
            <a:off x="1456426" y="5374433"/>
            <a:ext cx="9656333"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histogram of the </a:t>
            </a:r>
            <a:r>
              <a:rPr lang="en-US" dirty="0" err="1"/>
              <a:t>XGBoost</a:t>
            </a:r>
            <a:r>
              <a:rPr lang="en-US" dirty="0"/>
              <a:t> Model residuals from the test set shows that it looks normal, with a prediction error value between -7 and 7.</a:t>
            </a:r>
          </a:p>
        </p:txBody>
      </p:sp>
    </p:spTree>
    <p:extLst>
      <p:ext uri="{BB962C8B-B14F-4D97-AF65-F5344CB8AC3E}">
        <p14:creationId xmlns:p14="http://schemas.microsoft.com/office/powerpoint/2010/main" val="665795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45A309-84A3-4DE0-932B-2B38078042AB}"/>
              </a:ext>
            </a:extLst>
          </p:cNvPr>
          <p:cNvPicPr>
            <a:picLocks noChangeAspect="1"/>
          </p:cNvPicPr>
          <p:nvPr/>
        </p:nvPicPr>
        <p:blipFill>
          <a:blip r:embed="rId2"/>
          <a:stretch>
            <a:fillRect/>
          </a:stretch>
        </p:blipFill>
        <p:spPr>
          <a:xfrm>
            <a:off x="2285362" y="655574"/>
            <a:ext cx="7621276" cy="3849655"/>
          </a:xfrm>
          <a:prstGeom prst="rect">
            <a:avLst/>
          </a:prstGeom>
        </p:spPr>
      </p:pic>
      <p:sp>
        <p:nvSpPr>
          <p:cNvPr id="4" name="TextBox 3">
            <a:extLst>
              <a:ext uri="{FF2B5EF4-FFF2-40B4-BE49-F238E27FC236}">
                <a16:creationId xmlns:a16="http://schemas.microsoft.com/office/drawing/2014/main" id="{EAF9E0D8-538D-4648-AFBF-EE730D597AD3}"/>
              </a:ext>
            </a:extLst>
          </p:cNvPr>
          <p:cNvSpPr txBox="1"/>
          <p:nvPr/>
        </p:nvSpPr>
        <p:spPr>
          <a:xfrm>
            <a:off x="1687285" y="4687862"/>
            <a:ext cx="881742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As expected, the most important feature is the </a:t>
            </a:r>
            <a:r>
              <a:rPr lang="en-US" dirty="0">
                <a:latin typeface="Helvetica Neue"/>
              </a:rPr>
              <a:t>a</a:t>
            </a:r>
            <a:r>
              <a:rPr lang="en-US" b="0" i="0" dirty="0">
                <a:effectLst/>
                <a:latin typeface="Helvetica Neue"/>
              </a:rPr>
              <a:t>tmospheric temperature is the most important feature as expected. Colder temperature is correlated with the performance of a turbine engine since colder air is denser thus leading to a higher air fuel ratio and increased turbine efficiency or power output.</a:t>
            </a:r>
            <a:endParaRPr lang="en-US" dirty="0"/>
          </a:p>
        </p:txBody>
      </p:sp>
    </p:spTree>
    <p:extLst>
      <p:ext uri="{BB962C8B-B14F-4D97-AF65-F5344CB8AC3E}">
        <p14:creationId xmlns:p14="http://schemas.microsoft.com/office/powerpoint/2010/main" val="3235547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F35684-4E8D-4679-9786-A2C689B14204}"/>
              </a:ext>
            </a:extLst>
          </p:cNvPr>
          <p:cNvPicPr>
            <a:picLocks noChangeAspect="1"/>
          </p:cNvPicPr>
          <p:nvPr/>
        </p:nvPicPr>
        <p:blipFill>
          <a:blip r:embed="rId2"/>
          <a:stretch>
            <a:fillRect/>
          </a:stretch>
        </p:blipFill>
        <p:spPr>
          <a:xfrm>
            <a:off x="2139834" y="314017"/>
            <a:ext cx="7912331" cy="4304636"/>
          </a:xfrm>
          <a:prstGeom prst="rect">
            <a:avLst/>
          </a:prstGeom>
        </p:spPr>
      </p:pic>
      <p:sp>
        <p:nvSpPr>
          <p:cNvPr id="4" name="TextBox 3">
            <a:extLst>
              <a:ext uri="{FF2B5EF4-FFF2-40B4-BE49-F238E27FC236}">
                <a16:creationId xmlns:a16="http://schemas.microsoft.com/office/drawing/2014/main" id="{35A7D387-3F20-47D7-9526-E97DC86B8CC4}"/>
              </a:ext>
            </a:extLst>
          </p:cNvPr>
          <p:cNvSpPr txBox="1"/>
          <p:nvPr/>
        </p:nvSpPr>
        <p:spPr>
          <a:xfrm>
            <a:off x="1668623" y="4654606"/>
            <a:ext cx="8854751" cy="1754326"/>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To check whether collecting more data will further improve the performance of our model a learning curve was built. The learning curve plots the training and cross-validation score as the model is created with more samples. As can be seen from the figure below collecting more data will not significantly increase the cross-validation score as it is already at 96%.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19813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9E1B9-F1D0-4676-AD8F-D990AF7F4D56}"/>
              </a:ext>
            </a:extLst>
          </p:cNvPr>
          <p:cNvSpPr>
            <a:spLocks noGrp="1"/>
          </p:cNvSpPr>
          <p:nvPr>
            <p:ph type="title"/>
          </p:nvPr>
        </p:nvSpPr>
        <p:spPr/>
        <p:txBody>
          <a:bodyPr/>
          <a:lstStyle/>
          <a:p>
            <a:pPr algn="ctr"/>
            <a:r>
              <a:rPr lang="en-US" dirty="0"/>
              <a:t>7. Conclusion and Recommendations</a:t>
            </a:r>
          </a:p>
        </p:txBody>
      </p:sp>
      <p:sp>
        <p:nvSpPr>
          <p:cNvPr id="3" name="TextBox 2">
            <a:extLst>
              <a:ext uri="{FF2B5EF4-FFF2-40B4-BE49-F238E27FC236}">
                <a16:creationId xmlns:a16="http://schemas.microsoft.com/office/drawing/2014/main" id="{8F006742-701D-4899-98C6-B57D5E6CBF29}"/>
              </a:ext>
            </a:extLst>
          </p:cNvPr>
          <p:cNvSpPr txBox="1"/>
          <p:nvPr/>
        </p:nvSpPr>
        <p:spPr>
          <a:xfrm>
            <a:off x="1157681" y="2449585"/>
            <a:ext cx="9823508" cy="3950825"/>
          </a:xfrm>
          <a:prstGeom prst="rect">
            <a:avLst/>
          </a:prstGeom>
          <a:noFill/>
        </p:spPr>
        <p:txBody>
          <a:bodyPr wrap="square" rtlCol="0">
            <a:spAutoFit/>
          </a:bodyPr>
          <a:lstStyle/>
          <a:p>
            <a:r>
              <a:rPr lang="en-US" dirty="0"/>
              <a:t>The </a:t>
            </a:r>
            <a:r>
              <a:rPr lang="en-US" dirty="0" err="1"/>
              <a:t>XGBoost</a:t>
            </a:r>
            <a:r>
              <a:rPr lang="en-US" dirty="0"/>
              <a:t> Machine Learning Model is significantly more accurate than simply using the average value of the electric energy output. The model is 85% more accurate compared to the baseline model. Below are our Recommendations.</a:t>
            </a:r>
          </a:p>
          <a:p>
            <a:endParaRPr lang="en-US" dirty="0"/>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Deploy the best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US" sz="1800" dirty="0">
                <a:effectLst/>
                <a:latin typeface="Calibri" panose="020F0502020204030204" pitchFamily="34" charset="0"/>
                <a:ea typeface="Calibri" panose="020F0502020204030204" pitchFamily="34" charset="0"/>
                <a:cs typeface="Times New Roman" panose="02020603050405020304" pitchFamily="18" charset="0"/>
              </a:rPr>
              <a:t> Machine Learning that way the resource department could utilize it in predicting the electric output of the powerplant.  </a:t>
            </a: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Start the conversation about building a similar model for every single power plant owned by the company.</a:t>
            </a:r>
          </a:p>
          <a:p>
            <a:pPr marL="342900" marR="0" lvl="0" indent="-342900" algn="just">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Since the data collected comes from the combined cycle power plant at full load, the powerplant maintenance department could potentially use this model to figure out whether the plant is operating in an optimal and predict the need for maintenance (i.e., The model predicted an output of 500 MW but the actual output is only 300 MW.).</a:t>
            </a:r>
          </a:p>
          <a:p>
            <a:endParaRPr lang="en-US" dirty="0"/>
          </a:p>
        </p:txBody>
      </p:sp>
    </p:spTree>
    <p:extLst>
      <p:ext uri="{BB962C8B-B14F-4D97-AF65-F5344CB8AC3E}">
        <p14:creationId xmlns:p14="http://schemas.microsoft.com/office/powerpoint/2010/main" val="1647813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3EC5B-9D8F-4789-A3A6-1FA078DBF367}"/>
              </a:ext>
            </a:extLst>
          </p:cNvPr>
          <p:cNvSpPr>
            <a:spLocks noGrp="1"/>
          </p:cNvSpPr>
          <p:nvPr>
            <p:ph type="title"/>
          </p:nvPr>
        </p:nvSpPr>
        <p:spPr/>
        <p:txBody>
          <a:bodyPr/>
          <a:lstStyle/>
          <a:p>
            <a:pPr algn="ctr"/>
            <a:r>
              <a:rPr lang="en-US" dirty="0"/>
              <a:t>8. Consulted Resources</a:t>
            </a:r>
          </a:p>
        </p:txBody>
      </p:sp>
      <p:sp>
        <p:nvSpPr>
          <p:cNvPr id="3" name="TextBox 2">
            <a:extLst>
              <a:ext uri="{FF2B5EF4-FFF2-40B4-BE49-F238E27FC236}">
                <a16:creationId xmlns:a16="http://schemas.microsoft.com/office/drawing/2014/main" id="{7FFDAABE-7987-401B-BE89-9BBAC2BBF325}"/>
              </a:ext>
            </a:extLst>
          </p:cNvPr>
          <p:cNvSpPr txBox="1"/>
          <p:nvPr/>
        </p:nvSpPr>
        <p:spPr>
          <a:xfrm>
            <a:off x="1761688" y="2399251"/>
            <a:ext cx="8674217" cy="1657377"/>
          </a:xfrm>
          <a:prstGeom prst="rect">
            <a:avLst/>
          </a:prstGeom>
          <a:noFill/>
        </p:spPr>
        <p:txBody>
          <a:bodyPr wrap="square" rtlCol="0">
            <a:spAutoFit/>
          </a:bodyPr>
          <a:lstStyle/>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Springboard Materials</a:t>
            </a: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Machine Learning Pocket Reference by Matt Harrison</a:t>
            </a: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Hands-On Machine Leaning with Scikit-Learn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Keras</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TensorFlow by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Geron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Practical Statistics for Data Scientist by Bruce and Bruce</a:t>
            </a:r>
          </a:p>
          <a:p>
            <a:endParaRPr lang="en-US" dirty="0"/>
          </a:p>
        </p:txBody>
      </p:sp>
    </p:spTree>
    <p:extLst>
      <p:ext uri="{BB962C8B-B14F-4D97-AF65-F5344CB8AC3E}">
        <p14:creationId xmlns:p14="http://schemas.microsoft.com/office/powerpoint/2010/main" val="3985709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69A35-8576-4430-8791-0B46573AF2FE}"/>
              </a:ext>
            </a:extLst>
          </p:cNvPr>
          <p:cNvSpPr>
            <a:spLocks noGrp="1"/>
          </p:cNvSpPr>
          <p:nvPr>
            <p:ph type="title"/>
          </p:nvPr>
        </p:nvSpPr>
        <p:spPr/>
        <p:txBody>
          <a:bodyPr/>
          <a:lstStyle/>
          <a:p>
            <a:pPr algn="ctr"/>
            <a:r>
              <a:rPr lang="en-US" dirty="0"/>
              <a:t>1. Introduction</a:t>
            </a:r>
          </a:p>
        </p:txBody>
      </p:sp>
      <p:sp>
        <p:nvSpPr>
          <p:cNvPr id="3" name="TextBox 2">
            <a:extLst>
              <a:ext uri="{FF2B5EF4-FFF2-40B4-BE49-F238E27FC236}">
                <a16:creationId xmlns:a16="http://schemas.microsoft.com/office/drawing/2014/main" id="{649A6903-ECD3-4404-BE8F-4FA7B73DCA5B}"/>
              </a:ext>
            </a:extLst>
          </p:cNvPr>
          <p:cNvSpPr txBox="1"/>
          <p:nvPr/>
        </p:nvSpPr>
        <p:spPr>
          <a:xfrm>
            <a:off x="1342239" y="2483141"/>
            <a:ext cx="3607266" cy="2308324"/>
          </a:xfrm>
          <a:prstGeom prst="rect">
            <a:avLst/>
          </a:prstGeom>
          <a:noFill/>
        </p:spPr>
        <p:txBody>
          <a:bodyPr wrap="square" rtlCol="0">
            <a:spAutoFit/>
          </a:bodyPr>
          <a:lstStyle/>
          <a:p>
            <a:r>
              <a:rPr lang="en-US" dirty="0"/>
              <a:t>A combined-cycle power plant uses both a gas and a steam turbine together to produce up to 50% more electricity from the same fuel than a traditional simple-cycle plant</a:t>
            </a:r>
          </a:p>
          <a:p>
            <a:endParaRPr lang="en-US" dirty="0"/>
          </a:p>
          <a:p>
            <a:r>
              <a:rPr lang="en-US" dirty="0"/>
              <a:t>Source: GE  </a:t>
            </a:r>
          </a:p>
        </p:txBody>
      </p:sp>
      <p:pic>
        <p:nvPicPr>
          <p:cNvPr id="1026" name="Picture 2" descr="combined cycle process flow diagram">
            <a:extLst>
              <a:ext uri="{FF2B5EF4-FFF2-40B4-BE49-F238E27FC236}">
                <a16:creationId xmlns:a16="http://schemas.microsoft.com/office/drawing/2014/main" id="{FAF47DBA-9D1B-4B47-8418-C8ACF9D467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9626" y="2557248"/>
            <a:ext cx="6343650"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826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DFBBC-86D6-47EC-8698-799AAFFCAACF}"/>
              </a:ext>
            </a:extLst>
          </p:cNvPr>
          <p:cNvSpPr>
            <a:spLocks noGrp="1"/>
          </p:cNvSpPr>
          <p:nvPr>
            <p:ph type="title"/>
          </p:nvPr>
        </p:nvSpPr>
        <p:spPr/>
        <p:txBody>
          <a:bodyPr/>
          <a:lstStyle/>
          <a:p>
            <a:pPr algn="ctr"/>
            <a:r>
              <a:rPr lang="en-US" dirty="0"/>
              <a:t>2. Problem Definition</a:t>
            </a:r>
          </a:p>
        </p:txBody>
      </p:sp>
      <p:sp>
        <p:nvSpPr>
          <p:cNvPr id="3" name="TextBox 2">
            <a:extLst>
              <a:ext uri="{FF2B5EF4-FFF2-40B4-BE49-F238E27FC236}">
                <a16:creationId xmlns:a16="http://schemas.microsoft.com/office/drawing/2014/main" id="{BBF31D24-F08E-4EC4-AD1E-8C59EACE1B93}"/>
              </a:ext>
            </a:extLst>
          </p:cNvPr>
          <p:cNvSpPr txBox="1"/>
          <p:nvPr/>
        </p:nvSpPr>
        <p:spPr>
          <a:xfrm>
            <a:off x="1680595" y="2499919"/>
            <a:ext cx="8830812" cy="923330"/>
          </a:xfrm>
          <a:prstGeom prst="rect">
            <a:avLst/>
          </a:prstGeom>
          <a:noFill/>
        </p:spPr>
        <p:txBody>
          <a:bodyPr wrap="square" rtlCol="0">
            <a:spAutoFit/>
          </a:bodyPr>
          <a:lstStyle/>
          <a:p>
            <a:pPr algn="ctr"/>
            <a:r>
              <a:rPr lang="en-US" dirty="0"/>
              <a:t>How do we predict the energy out of a combined cycle power plant at full power given for features, which are Ambient Temperature, Ambient Pressure, Relative Humidity, and Exhaust Vacuum? </a:t>
            </a:r>
          </a:p>
        </p:txBody>
      </p:sp>
    </p:spTree>
    <p:extLst>
      <p:ext uri="{BB962C8B-B14F-4D97-AF65-F5344CB8AC3E}">
        <p14:creationId xmlns:p14="http://schemas.microsoft.com/office/powerpoint/2010/main" val="2665215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5C024-BF25-4D51-805B-0BCD70CBCF06}"/>
              </a:ext>
            </a:extLst>
          </p:cNvPr>
          <p:cNvSpPr>
            <a:spLocks noGrp="1"/>
          </p:cNvSpPr>
          <p:nvPr>
            <p:ph type="title"/>
          </p:nvPr>
        </p:nvSpPr>
        <p:spPr>
          <a:xfrm>
            <a:off x="762000" y="787167"/>
            <a:ext cx="10668000" cy="1524000"/>
          </a:xfrm>
        </p:spPr>
        <p:txBody>
          <a:bodyPr/>
          <a:lstStyle/>
          <a:p>
            <a:pPr algn="ctr"/>
            <a:r>
              <a:rPr lang="en-US" dirty="0"/>
              <a:t>3. Data</a:t>
            </a:r>
          </a:p>
        </p:txBody>
      </p:sp>
      <p:sp>
        <p:nvSpPr>
          <p:cNvPr id="4" name="TextBox 3">
            <a:extLst>
              <a:ext uri="{FF2B5EF4-FFF2-40B4-BE49-F238E27FC236}">
                <a16:creationId xmlns:a16="http://schemas.microsoft.com/office/drawing/2014/main" id="{348B17B6-0D2C-4B7B-BF43-270B4D233D07}"/>
              </a:ext>
            </a:extLst>
          </p:cNvPr>
          <p:cNvSpPr txBox="1"/>
          <p:nvPr/>
        </p:nvSpPr>
        <p:spPr>
          <a:xfrm>
            <a:off x="447413" y="2311167"/>
            <a:ext cx="8830812" cy="2585323"/>
          </a:xfrm>
          <a:prstGeom prst="rect">
            <a:avLst/>
          </a:prstGeom>
          <a:noFill/>
        </p:spPr>
        <p:txBody>
          <a:bodyPr wrap="square" rtlCol="0">
            <a:spAutoFit/>
          </a:bodyPr>
          <a:lstStyle/>
          <a:p>
            <a:pPr algn="ctr"/>
            <a:r>
              <a:rPr lang="en-US" dirty="0"/>
              <a:t>CSV file from UCI Machine Learning Repository</a:t>
            </a:r>
          </a:p>
          <a:p>
            <a:pPr algn="ctr"/>
            <a:endParaRPr lang="en-US" dirty="0"/>
          </a:p>
          <a:p>
            <a:pPr marL="285750" indent="-285750">
              <a:buFont typeface="Arial" panose="020B0604020202020204" pitchFamily="34" charset="0"/>
              <a:buChar char="•"/>
            </a:pPr>
            <a:r>
              <a:rPr lang="en-US" dirty="0"/>
              <a:t>9568 rows </a:t>
            </a:r>
          </a:p>
          <a:p>
            <a:pPr marL="285750" indent="-285750">
              <a:buFont typeface="Arial" panose="020B0604020202020204" pitchFamily="34" charset="0"/>
              <a:buChar char="•"/>
            </a:pPr>
            <a:r>
              <a:rPr lang="en-US" dirty="0"/>
              <a:t>Collected over a period of 6 years</a:t>
            </a:r>
          </a:p>
          <a:p>
            <a:pPr marL="285750" indent="-285750">
              <a:buFont typeface="Arial" panose="020B0604020202020204" pitchFamily="34" charset="0"/>
              <a:buChar char="•"/>
            </a:pPr>
            <a:r>
              <a:rPr lang="en-US" dirty="0"/>
              <a:t>Temperature (T) in the range 1.81 C and 37.11 C</a:t>
            </a:r>
          </a:p>
          <a:p>
            <a:pPr marL="285750" indent="-285750">
              <a:buFont typeface="Arial" panose="020B0604020202020204" pitchFamily="34" charset="0"/>
              <a:buChar char="•"/>
            </a:pPr>
            <a:r>
              <a:rPr lang="en-US" dirty="0"/>
              <a:t>Ambient Pressure (AP) in the range 992.89 1033.3 </a:t>
            </a:r>
            <a:r>
              <a:rPr lang="en-US" dirty="0" err="1"/>
              <a:t>mmilibar</a:t>
            </a:r>
            <a:r>
              <a:rPr lang="en-US" dirty="0"/>
              <a:t>,</a:t>
            </a:r>
          </a:p>
          <a:p>
            <a:pPr marL="285750" indent="-285750">
              <a:buFont typeface="Arial" panose="020B0604020202020204" pitchFamily="34" charset="0"/>
              <a:buChar char="•"/>
            </a:pPr>
            <a:r>
              <a:rPr lang="en-US" dirty="0"/>
              <a:t>Relative Humidity (RH) in the range 25.56% to 100.16%</a:t>
            </a:r>
          </a:p>
          <a:p>
            <a:pPr marL="285750" indent="-285750">
              <a:buFont typeface="Arial" panose="020B0604020202020204" pitchFamily="34" charset="0"/>
              <a:buChar char="•"/>
            </a:pPr>
            <a:r>
              <a:rPr lang="en-US" dirty="0"/>
              <a:t>Exhaust Vacuum (V) in the range 25.36-81.56 cm Hg</a:t>
            </a:r>
          </a:p>
          <a:p>
            <a:pPr marL="285750" indent="-285750">
              <a:buFont typeface="Arial" panose="020B0604020202020204" pitchFamily="34" charset="0"/>
              <a:buChar char="•"/>
            </a:pPr>
            <a:r>
              <a:rPr lang="en-US" dirty="0"/>
              <a:t>Net hourly electrical energy output (EP) 420.26-495.76 MW</a:t>
            </a:r>
          </a:p>
        </p:txBody>
      </p:sp>
      <p:pic>
        <p:nvPicPr>
          <p:cNvPr id="3" name="Picture 2">
            <a:extLst>
              <a:ext uri="{FF2B5EF4-FFF2-40B4-BE49-F238E27FC236}">
                <a16:creationId xmlns:a16="http://schemas.microsoft.com/office/drawing/2014/main" id="{89556A26-77A1-4CBF-AE58-5F72C6D45077}"/>
              </a:ext>
            </a:extLst>
          </p:cNvPr>
          <p:cNvPicPr>
            <a:picLocks noChangeAspect="1"/>
          </p:cNvPicPr>
          <p:nvPr/>
        </p:nvPicPr>
        <p:blipFill>
          <a:blip r:embed="rId2"/>
          <a:stretch>
            <a:fillRect/>
          </a:stretch>
        </p:blipFill>
        <p:spPr>
          <a:xfrm>
            <a:off x="8111739" y="2600587"/>
            <a:ext cx="3915949" cy="2155971"/>
          </a:xfrm>
          <a:prstGeom prst="rect">
            <a:avLst/>
          </a:prstGeom>
        </p:spPr>
      </p:pic>
    </p:spTree>
    <p:extLst>
      <p:ext uri="{BB962C8B-B14F-4D97-AF65-F5344CB8AC3E}">
        <p14:creationId xmlns:p14="http://schemas.microsoft.com/office/powerpoint/2010/main" val="3087219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09C23-C2C2-4FE8-8B0F-EA5F45C40F8D}"/>
              </a:ext>
            </a:extLst>
          </p:cNvPr>
          <p:cNvSpPr>
            <a:spLocks noGrp="1"/>
          </p:cNvSpPr>
          <p:nvPr>
            <p:ph type="title"/>
          </p:nvPr>
        </p:nvSpPr>
        <p:spPr/>
        <p:txBody>
          <a:bodyPr/>
          <a:lstStyle/>
          <a:p>
            <a:pPr algn="ctr"/>
            <a:r>
              <a:rPr lang="en-US" dirty="0"/>
              <a:t>4. Data Wrangling and Exploratory Data Analysis</a:t>
            </a:r>
          </a:p>
        </p:txBody>
      </p:sp>
      <p:sp>
        <p:nvSpPr>
          <p:cNvPr id="3" name="TextBox 2">
            <a:extLst>
              <a:ext uri="{FF2B5EF4-FFF2-40B4-BE49-F238E27FC236}">
                <a16:creationId xmlns:a16="http://schemas.microsoft.com/office/drawing/2014/main" id="{C7E693C9-5B13-4793-97CA-C59DEF6D7204}"/>
              </a:ext>
            </a:extLst>
          </p:cNvPr>
          <p:cNvSpPr txBox="1"/>
          <p:nvPr/>
        </p:nvSpPr>
        <p:spPr>
          <a:xfrm>
            <a:off x="1680593" y="2080042"/>
            <a:ext cx="883081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No missing value in the dataset </a:t>
            </a:r>
          </a:p>
          <a:p>
            <a:pPr marL="285750" indent="-285750">
              <a:buFont typeface="Arial" panose="020B0604020202020204" pitchFamily="34" charset="0"/>
              <a:buChar char="•"/>
            </a:pPr>
            <a:r>
              <a:rPr lang="en-US" dirty="0"/>
              <a:t>No negative value in the dataset</a:t>
            </a:r>
          </a:p>
          <a:p>
            <a:pPr marL="285750" indent="-285750">
              <a:buFont typeface="Arial" panose="020B0604020202020204" pitchFamily="34" charset="0"/>
              <a:buChar char="•"/>
            </a:pPr>
            <a:r>
              <a:rPr lang="en-US" dirty="0"/>
              <a:t>The mean output of the power plant at full load is at 454 MW</a:t>
            </a:r>
          </a:p>
          <a:p>
            <a:pPr marL="285750" indent="-285750">
              <a:buFont typeface="Arial" panose="020B0604020202020204" pitchFamily="34" charset="0"/>
              <a:buChar char="•"/>
            </a:pPr>
            <a:r>
              <a:rPr lang="en-US" dirty="0"/>
              <a:t>Data does not need to be prepared as it already comes at the right format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FBE1A659-CB3C-4B9E-9333-CC2BED965A02}"/>
              </a:ext>
            </a:extLst>
          </p:cNvPr>
          <p:cNvPicPr/>
          <p:nvPr/>
        </p:nvPicPr>
        <p:blipFill>
          <a:blip r:embed="rId2"/>
          <a:stretch>
            <a:fillRect/>
          </a:stretch>
        </p:blipFill>
        <p:spPr>
          <a:xfrm>
            <a:off x="3009025" y="3526971"/>
            <a:ext cx="6173949" cy="2985796"/>
          </a:xfrm>
          <a:prstGeom prst="rect">
            <a:avLst/>
          </a:prstGeom>
        </p:spPr>
      </p:pic>
    </p:spTree>
    <p:extLst>
      <p:ext uri="{BB962C8B-B14F-4D97-AF65-F5344CB8AC3E}">
        <p14:creationId xmlns:p14="http://schemas.microsoft.com/office/powerpoint/2010/main" val="1882908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B7AB62-EF30-4FA7-95AF-509591CA4248}"/>
              </a:ext>
            </a:extLst>
          </p:cNvPr>
          <p:cNvPicPr/>
          <p:nvPr/>
        </p:nvPicPr>
        <p:blipFill>
          <a:blip r:embed="rId2">
            <a:extLst>
              <a:ext uri="{28A0092B-C50C-407E-A947-70E740481C1C}">
                <a14:useLocalDpi xmlns:a14="http://schemas.microsoft.com/office/drawing/2010/main" val="0"/>
              </a:ext>
            </a:extLst>
          </a:blip>
          <a:stretch>
            <a:fillRect/>
          </a:stretch>
        </p:blipFill>
        <p:spPr>
          <a:xfrm>
            <a:off x="3464653" y="343295"/>
            <a:ext cx="5132358" cy="4430041"/>
          </a:xfrm>
          <a:prstGeom prst="rect">
            <a:avLst/>
          </a:prstGeom>
        </p:spPr>
      </p:pic>
      <p:sp>
        <p:nvSpPr>
          <p:cNvPr id="4" name="TextBox 3">
            <a:extLst>
              <a:ext uri="{FF2B5EF4-FFF2-40B4-BE49-F238E27FC236}">
                <a16:creationId xmlns:a16="http://schemas.microsoft.com/office/drawing/2014/main" id="{A785B9C7-B71C-489E-B89B-B228196B930E}"/>
              </a:ext>
            </a:extLst>
          </p:cNvPr>
          <p:cNvSpPr txBox="1"/>
          <p:nvPr/>
        </p:nvSpPr>
        <p:spPr>
          <a:xfrm>
            <a:off x="1350628" y="5444455"/>
            <a:ext cx="9664117" cy="923330"/>
          </a:xfrm>
          <a:prstGeom prst="rect">
            <a:avLst/>
          </a:prstGeom>
          <a:noFill/>
        </p:spPr>
        <p:txBody>
          <a:bodyPr wrap="square" rtlCol="0">
            <a:spAutoFit/>
          </a:bodyPr>
          <a:lstStyle/>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The Pearson Ranking shows the correlation between the different features and as can be inferred from the figure, the exhaust vacuum pressure and temperature are highly correlated.</a:t>
            </a:r>
          </a:p>
          <a:p>
            <a:endParaRPr lang="en-US" dirty="0"/>
          </a:p>
        </p:txBody>
      </p:sp>
    </p:spTree>
    <p:extLst>
      <p:ext uri="{BB962C8B-B14F-4D97-AF65-F5344CB8AC3E}">
        <p14:creationId xmlns:p14="http://schemas.microsoft.com/office/powerpoint/2010/main" val="1292937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4B53ED-514F-4D27-B049-2700823AB06F}"/>
              </a:ext>
            </a:extLst>
          </p:cNvPr>
          <p:cNvPicPr/>
          <p:nvPr/>
        </p:nvPicPr>
        <p:blipFill>
          <a:blip r:embed="rId2"/>
          <a:stretch>
            <a:fillRect/>
          </a:stretch>
        </p:blipFill>
        <p:spPr>
          <a:xfrm>
            <a:off x="3225670" y="325404"/>
            <a:ext cx="5964983" cy="4741117"/>
          </a:xfrm>
          <a:prstGeom prst="rect">
            <a:avLst/>
          </a:prstGeom>
        </p:spPr>
      </p:pic>
      <p:sp>
        <p:nvSpPr>
          <p:cNvPr id="3" name="TextBox 2">
            <a:extLst>
              <a:ext uri="{FF2B5EF4-FFF2-40B4-BE49-F238E27FC236}">
                <a16:creationId xmlns:a16="http://schemas.microsoft.com/office/drawing/2014/main" id="{000BA9D9-8EAC-4FC7-BC4B-49629DB1293E}"/>
              </a:ext>
            </a:extLst>
          </p:cNvPr>
          <p:cNvSpPr txBox="1"/>
          <p:nvPr/>
        </p:nvSpPr>
        <p:spPr>
          <a:xfrm>
            <a:off x="1350628" y="5444455"/>
            <a:ext cx="9664117" cy="1064650"/>
          </a:xfrm>
          <a:prstGeom prst="rect">
            <a:avLst/>
          </a:prstGeom>
          <a:noFill/>
        </p:spPr>
        <p:txBody>
          <a:bodyPr wrap="square" rtlCol="0">
            <a:spAutoFit/>
          </a:bodyPr>
          <a:lstStyle/>
          <a:p>
            <a:pPr marL="0" marR="0" algn="ct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heatmap correlation shows the relationship between the features and Energy Output which shows an inverse relationship between Atmospheric Temperature and Energy Output.</a:t>
            </a:r>
          </a:p>
          <a:p>
            <a:endParaRPr lang="en-US" dirty="0"/>
          </a:p>
        </p:txBody>
      </p:sp>
    </p:spTree>
    <p:extLst>
      <p:ext uri="{BB962C8B-B14F-4D97-AF65-F5344CB8AC3E}">
        <p14:creationId xmlns:p14="http://schemas.microsoft.com/office/powerpoint/2010/main" val="4089839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D7C2D3E-E6FF-44F5-A23C-A580D7C52035}"/>
              </a:ext>
            </a:extLst>
          </p:cNvPr>
          <p:cNvPicPr/>
          <p:nvPr/>
        </p:nvPicPr>
        <p:blipFill>
          <a:blip r:embed="rId2"/>
          <a:stretch>
            <a:fillRect/>
          </a:stretch>
        </p:blipFill>
        <p:spPr>
          <a:xfrm>
            <a:off x="2186643" y="242821"/>
            <a:ext cx="7818714" cy="4889015"/>
          </a:xfrm>
          <a:prstGeom prst="rect">
            <a:avLst/>
          </a:prstGeom>
        </p:spPr>
      </p:pic>
      <p:sp>
        <p:nvSpPr>
          <p:cNvPr id="3" name="TextBox 2">
            <a:extLst>
              <a:ext uri="{FF2B5EF4-FFF2-40B4-BE49-F238E27FC236}">
                <a16:creationId xmlns:a16="http://schemas.microsoft.com/office/drawing/2014/main" id="{EAFE536C-95FD-487A-A87F-AFD00DB6D29A}"/>
              </a:ext>
            </a:extLst>
          </p:cNvPr>
          <p:cNvSpPr txBox="1"/>
          <p:nvPr/>
        </p:nvSpPr>
        <p:spPr>
          <a:xfrm>
            <a:off x="1350628" y="5444455"/>
            <a:ext cx="9664117" cy="374718"/>
          </a:xfrm>
          <a:prstGeom prst="rect">
            <a:avLst/>
          </a:prstGeom>
          <a:noFill/>
        </p:spPr>
        <p:txBody>
          <a:bodyPr wrap="square" rtlCol="0">
            <a:spAutoFit/>
          </a:bodyPr>
          <a:lstStyle/>
          <a:p>
            <a:pPr marL="0" marR="0" algn="ct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Histogram of each column of data that shows the distribution for each figure.</a:t>
            </a:r>
            <a:endParaRPr lang="en-US" dirty="0"/>
          </a:p>
        </p:txBody>
      </p:sp>
    </p:spTree>
    <p:extLst>
      <p:ext uri="{BB962C8B-B14F-4D97-AF65-F5344CB8AC3E}">
        <p14:creationId xmlns:p14="http://schemas.microsoft.com/office/powerpoint/2010/main" val="2376619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B4F8C62-D81C-493E-8426-8D3DEA014057}"/>
              </a:ext>
            </a:extLst>
          </p:cNvPr>
          <p:cNvSpPr txBox="1"/>
          <p:nvPr/>
        </p:nvSpPr>
        <p:spPr>
          <a:xfrm>
            <a:off x="982135" y="2413518"/>
            <a:ext cx="3048000" cy="3048000"/>
          </a:xfrm>
          <a:prstGeom prst="rect">
            <a:avLst/>
          </a:prstGeom>
        </p:spPr>
        <p:txBody>
          <a:bodyPr vert="horz" lIns="91440" tIns="45720" rIns="91440" bIns="45720" rtlCol="0">
            <a:normAutofit/>
          </a:bodyPr>
          <a:lstStyle/>
          <a:p>
            <a:pPr indent="-228600">
              <a:lnSpc>
                <a:spcPct val="125000"/>
              </a:lnSpc>
              <a:spcAft>
                <a:spcPts val="6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Plotting each variable against the Electric Energy Output (PE) we can see an inverse relationship between Atmospheric Temperature and PE.</a:t>
            </a:r>
            <a:endParaRPr lang="en-US" dirty="0"/>
          </a:p>
        </p:txBody>
      </p:sp>
      <p:pic>
        <p:nvPicPr>
          <p:cNvPr id="12" name="Picture 11">
            <a:extLst>
              <a:ext uri="{FF2B5EF4-FFF2-40B4-BE49-F238E27FC236}">
                <a16:creationId xmlns:a16="http://schemas.microsoft.com/office/drawing/2014/main" id="{DECAC5CE-0B3D-4745-97FC-7533CF0750FE}"/>
              </a:ext>
            </a:extLst>
          </p:cNvPr>
          <p:cNvPicPr>
            <a:picLocks noChangeAspect="1"/>
          </p:cNvPicPr>
          <p:nvPr/>
        </p:nvPicPr>
        <p:blipFill>
          <a:blip r:embed="rId3"/>
          <a:stretch>
            <a:fillRect/>
          </a:stretch>
        </p:blipFill>
        <p:spPr>
          <a:xfrm>
            <a:off x="4534428" y="971624"/>
            <a:ext cx="3343275" cy="2286000"/>
          </a:xfrm>
          <a:prstGeom prst="rect">
            <a:avLst/>
          </a:prstGeom>
        </p:spPr>
      </p:pic>
      <p:pic>
        <p:nvPicPr>
          <p:cNvPr id="14" name="Picture 13">
            <a:extLst>
              <a:ext uri="{FF2B5EF4-FFF2-40B4-BE49-F238E27FC236}">
                <a16:creationId xmlns:a16="http://schemas.microsoft.com/office/drawing/2014/main" id="{A5704662-5031-4A84-BA36-67053777C2E9}"/>
              </a:ext>
            </a:extLst>
          </p:cNvPr>
          <p:cNvPicPr>
            <a:picLocks noChangeAspect="1"/>
          </p:cNvPicPr>
          <p:nvPr/>
        </p:nvPicPr>
        <p:blipFill>
          <a:blip r:embed="rId4"/>
          <a:stretch>
            <a:fillRect/>
          </a:stretch>
        </p:blipFill>
        <p:spPr>
          <a:xfrm>
            <a:off x="8161866" y="971625"/>
            <a:ext cx="3295650" cy="2301426"/>
          </a:xfrm>
          <a:prstGeom prst="rect">
            <a:avLst/>
          </a:prstGeom>
        </p:spPr>
      </p:pic>
      <p:pic>
        <p:nvPicPr>
          <p:cNvPr id="18" name="Picture 17">
            <a:extLst>
              <a:ext uri="{FF2B5EF4-FFF2-40B4-BE49-F238E27FC236}">
                <a16:creationId xmlns:a16="http://schemas.microsoft.com/office/drawing/2014/main" id="{04A0D20C-8E83-4EC4-A295-A5C1E02066F2}"/>
              </a:ext>
            </a:extLst>
          </p:cNvPr>
          <p:cNvPicPr>
            <a:picLocks noChangeAspect="1"/>
          </p:cNvPicPr>
          <p:nvPr/>
        </p:nvPicPr>
        <p:blipFill>
          <a:blip r:embed="rId5"/>
          <a:stretch>
            <a:fillRect/>
          </a:stretch>
        </p:blipFill>
        <p:spPr>
          <a:xfrm>
            <a:off x="4534428" y="3584950"/>
            <a:ext cx="3366559" cy="2501215"/>
          </a:xfrm>
          <a:prstGeom prst="rect">
            <a:avLst/>
          </a:prstGeom>
        </p:spPr>
      </p:pic>
      <p:pic>
        <p:nvPicPr>
          <p:cNvPr id="22" name="Picture 21">
            <a:extLst>
              <a:ext uri="{FF2B5EF4-FFF2-40B4-BE49-F238E27FC236}">
                <a16:creationId xmlns:a16="http://schemas.microsoft.com/office/drawing/2014/main" id="{C7F6F110-2546-4D2C-AAA8-C4B131AB62F8}"/>
              </a:ext>
            </a:extLst>
          </p:cNvPr>
          <p:cNvPicPr>
            <a:picLocks noChangeAspect="1"/>
          </p:cNvPicPr>
          <p:nvPr/>
        </p:nvPicPr>
        <p:blipFill>
          <a:blip r:embed="rId6"/>
          <a:stretch>
            <a:fillRect/>
          </a:stretch>
        </p:blipFill>
        <p:spPr>
          <a:xfrm>
            <a:off x="8161866" y="3584950"/>
            <a:ext cx="3295650" cy="2511050"/>
          </a:xfrm>
          <a:prstGeom prst="rect">
            <a:avLst/>
          </a:prstGeom>
        </p:spPr>
      </p:pic>
    </p:spTree>
    <p:extLst>
      <p:ext uri="{BB962C8B-B14F-4D97-AF65-F5344CB8AC3E}">
        <p14:creationId xmlns:p14="http://schemas.microsoft.com/office/powerpoint/2010/main" val="157208833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PebbleVTI">
  <a:themeElements>
    <a:clrScheme name="AnalogousFromLightSeedLeftStep">
      <a:dk1>
        <a:srgbClr val="000000"/>
      </a:dk1>
      <a:lt1>
        <a:srgbClr val="FFFFFF"/>
      </a:lt1>
      <a:dk2>
        <a:srgbClr val="242A41"/>
      </a:dk2>
      <a:lt2>
        <a:srgbClr val="E2E8E2"/>
      </a:lt2>
      <a:accent1>
        <a:srgbClr val="C392C4"/>
      </a:accent1>
      <a:accent2>
        <a:srgbClr val="9F7FBA"/>
      </a:accent2>
      <a:accent3>
        <a:srgbClr val="9C96C6"/>
      </a:accent3>
      <a:accent4>
        <a:srgbClr val="7F90BA"/>
      </a:accent4>
      <a:accent5>
        <a:srgbClr val="82AABB"/>
      </a:accent5>
      <a:accent6>
        <a:srgbClr val="76ACA6"/>
      </a:accent6>
      <a:hlink>
        <a:srgbClr val="588F56"/>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Override1.xml><?xml version="1.0" encoding="utf-8"?>
<a:themeOverride xmlns:a="http://schemas.openxmlformats.org/drawingml/2006/main">
  <a:clrScheme name="AnalogousFromLightSeedLeftStep">
    <a:dk1>
      <a:srgbClr val="000000"/>
    </a:dk1>
    <a:lt1>
      <a:srgbClr val="FFFFFF"/>
    </a:lt1>
    <a:dk2>
      <a:srgbClr val="242A41"/>
    </a:dk2>
    <a:lt2>
      <a:srgbClr val="E2E8E2"/>
    </a:lt2>
    <a:accent1>
      <a:srgbClr val="C392C4"/>
    </a:accent1>
    <a:accent2>
      <a:srgbClr val="9F7FBA"/>
    </a:accent2>
    <a:accent3>
      <a:srgbClr val="9C96C6"/>
    </a:accent3>
    <a:accent4>
      <a:srgbClr val="7F90BA"/>
    </a:accent4>
    <a:accent5>
      <a:srgbClr val="82AABB"/>
    </a:accent5>
    <a:accent6>
      <a:srgbClr val="76ACA6"/>
    </a:accent6>
    <a:hlink>
      <a:srgbClr val="588F56"/>
    </a:hlink>
    <a:folHlink>
      <a:srgbClr val="7F7F7F"/>
    </a:folHlink>
  </a:clrScheme>
</a:themeOverride>
</file>

<file path=docProps/app.xml><?xml version="1.0" encoding="utf-8"?>
<Properties xmlns="http://schemas.openxmlformats.org/officeDocument/2006/extended-properties" xmlns:vt="http://schemas.openxmlformats.org/officeDocument/2006/docPropsVTypes">
  <Template/>
  <TotalTime>259</TotalTime>
  <Words>796</Words>
  <Application>Microsoft Office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Avenir Next LT Pro</vt:lpstr>
      <vt:lpstr>Avenir Next LT Pro Light</vt:lpstr>
      <vt:lpstr>Calibri</vt:lpstr>
      <vt:lpstr>Helvetica Neue</vt:lpstr>
      <vt:lpstr>Sitka Subheading</vt:lpstr>
      <vt:lpstr>Symbol</vt:lpstr>
      <vt:lpstr>PebbleVTI</vt:lpstr>
      <vt:lpstr>Predicting the Energy Output of a Combined Cycle Power Plant</vt:lpstr>
      <vt:lpstr>1. Introduction</vt:lpstr>
      <vt:lpstr>2. Problem Definition</vt:lpstr>
      <vt:lpstr>3. Data</vt:lpstr>
      <vt:lpstr>4. Data Wrangling and Exploratory Data Analysis</vt:lpstr>
      <vt:lpstr>PowerPoint Presentation</vt:lpstr>
      <vt:lpstr>PowerPoint Presentation</vt:lpstr>
      <vt:lpstr>PowerPoint Presentation</vt:lpstr>
      <vt:lpstr>PowerPoint Presentation</vt:lpstr>
      <vt:lpstr>5. Preprocessing and Training</vt:lpstr>
      <vt:lpstr>6. Modelling</vt:lpstr>
      <vt:lpstr>PowerPoint Presentation</vt:lpstr>
      <vt:lpstr>PowerPoint Presentation</vt:lpstr>
      <vt:lpstr>PowerPoint Presentation</vt:lpstr>
      <vt:lpstr>7. Conclusion and Recommendations</vt:lpstr>
      <vt:lpstr>8. Consulted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Energy Output of a Combined Cycle Power Plant</dc:title>
  <dc:creator>Fernandez, Jefferson</dc:creator>
  <cp:lastModifiedBy>Fernandez, Jefferson</cp:lastModifiedBy>
  <cp:revision>16</cp:revision>
  <dcterms:created xsi:type="dcterms:W3CDTF">2021-04-28T23:19:19Z</dcterms:created>
  <dcterms:modified xsi:type="dcterms:W3CDTF">2021-04-29T03:38:26Z</dcterms:modified>
</cp:coreProperties>
</file>