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9" r:id="rId7"/>
    <p:sldId id="261" r:id="rId8"/>
    <p:sldId id="299" r:id="rId9"/>
    <p:sldId id="262" r:id="rId10"/>
    <p:sldId id="263" r:id="rId11"/>
    <p:sldId id="264" r:id="rId12"/>
    <p:sldId id="26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C537-EE2D-4146-BFBC-106A20B11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220D1-3107-44FF-8CC5-CFEE0B031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A86961-6C5E-4691-A332-9B094B67AE36}"/>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5" name="Footer Placeholder 4">
            <a:extLst>
              <a:ext uri="{FF2B5EF4-FFF2-40B4-BE49-F238E27FC236}">
                <a16:creationId xmlns:a16="http://schemas.microsoft.com/office/drawing/2014/main" id="{F8F9D7AC-35A0-4893-A1F2-0E69CEDBC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D9AE9-26E6-4A28-82F9-D0D46FA5B6D8}"/>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367612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BE82-47AA-4D44-894F-AFD6DB61CB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241B1A-CB9C-4871-B715-D03B4CEC98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3ACE8-117E-4B1A-AF3B-4489B88A0131}"/>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5" name="Footer Placeholder 4">
            <a:extLst>
              <a:ext uri="{FF2B5EF4-FFF2-40B4-BE49-F238E27FC236}">
                <a16:creationId xmlns:a16="http://schemas.microsoft.com/office/drawing/2014/main" id="{ED481AAE-9313-4D75-8A07-3EA10F269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77B5F-0125-40A0-B263-0173BA67CCFB}"/>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122766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95E1DD-BEF2-4CCB-AFD7-BFCBC08A68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06A033-6686-48D7-8648-07D39A2774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23DD6-6492-4A5B-944B-547208E5DE63}"/>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5" name="Footer Placeholder 4">
            <a:extLst>
              <a:ext uri="{FF2B5EF4-FFF2-40B4-BE49-F238E27FC236}">
                <a16:creationId xmlns:a16="http://schemas.microsoft.com/office/drawing/2014/main" id="{56A86D62-60FD-4C2B-8E83-70ED9D6A2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0146D-77F6-416A-9197-4CA3C6EF6CA0}"/>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424118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06AB-03D9-45E8-9375-534AE68F0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22649-E24A-4EEE-B2F2-A578655D6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745AB-0C5B-4C59-A76E-2031D2C9CAD2}"/>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5" name="Footer Placeholder 4">
            <a:extLst>
              <a:ext uri="{FF2B5EF4-FFF2-40B4-BE49-F238E27FC236}">
                <a16:creationId xmlns:a16="http://schemas.microsoft.com/office/drawing/2014/main" id="{45CD719E-968F-46CC-8E92-6F8397284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01BB6-2856-4323-A12F-9B0745130D6C}"/>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276232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6428-F635-4C44-AC92-07A457821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71D7B2-58FA-4EF3-8607-F6E6C10A48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2F401-FA81-4CC7-A49B-C75E8EE24741}"/>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5" name="Footer Placeholder 4">
            <a:extLst>
              <a:ext uri="{FF2B5EF4-FFF2-40B4-BE49-F238E27FC236}">
                <a16:creationId xmlns:a16="http://schemas.microsoft.com/office/drawing/2014/main" id="{8CB4EA11-F00D-4A60-9E54-437F9E1FF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DD153-7846-4102-A701-0F91AB14E894}"/>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128427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6CB5-EF17-40C0-92E9-811A9E0917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836EBC-0603-4037-9209-6065459CD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889613-183B-4C80-9B53-7D985D76DB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0EF388-6853-4F29-888C-6FBBE45971C6}"/>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6" name="Footer Placeholder 5">
            <a:extLst>
              <a:ext uri="{FF2B5EF4-FFF2-40B4-BE49-F238E27FC236}">
                <a16:creationId xmlns:a16="http://schemas.microsoft.com/office/drawing/2014/main" id="{4B547E6A-922B-4805-8630-0600AE71B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61B4F-1811-4838-AECA-CD782C231437}"/>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243692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BA4E-743C-4241-B6B2-C1047A7DB7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97CE0B-517F-461F-8159-29685DCBD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8B015-C2FC-4E99-8F8E-5216F1581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0AC5E-06B7-436D-9C4F-75CAC9948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B67889-E5D1-4FAE-AA24-4F267513C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EE7B9B-6211-40EE-9517-867919C142E2}"/>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8" name="Footer Placeholder 7">
            <a:extLst>
              <a:ext uri="{FF2B5EF4-FFF2-40B4-BE49-F238E27FC236}">
                <a16:creationId xmlns:a16="http://schemas.microsoft.com/office/drawing/2014/main" id="{441BF550-B090-4FB4-BF92-36CA539D05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D37DAF-3AE9-43C6-87B1-1334CEE77763}"/>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22231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BDB8-11C1-46A7-8473-B0A813BCBC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E5C1D0-22B3-4C23-8541-26B08C991078}"/>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4" name="Footer Placeholder 3">
            <a:extLst>
              <a:ext uri="{FF2B5EF4-FFF2-40B4-BE49-F238E27FC236}">
                <a16:creationId xmlns:a16="http://schemas.microsoft.com/office/drawing/2014/main" id="{90E732D9-333C-4948-A89F-DA27603C63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D20622-52E8-4FC7-B2E6-E84D09291AF0}"/>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18976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5DC506-9CE4-4F0D-B338-48B16D4486D9}"/>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3" name="Footer Placeholder 2">
            <a:extLst>
              <a:ext uri="{FF2B5EF4-FFF2-40B4-BE49-F238E27FC236}">
                <a16:creationId xmlns:a16="http://schemas.microsoft.com/office/drawing/2014/main" id="{C072B24B-C638-4F74-976C-F35B236F43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043A51-0F6D-4E01-942F-D1265B7BBBBE}"/>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235960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DAC1-CCF2-4070-B0FF-794911763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E5F09-AECE-4627-ABC1-32BF4DF26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A7A85-4761-4976-B3C9-8DD97F760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E1435-BF4F-403C-9F71-48CFFC2B08BD}"/>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6" name="Footer Placeholder 5">
            <a:extLst>
              <a:ext uri="{FF2B5EF4-FFF2-40B4-BE49-F238E27FC236}">
                <a16:creationId xmlns:a16="http://schemas.microsoft.com/office/drawing/2014/main" id="{D0EBD42D-4AAF-4A6D-8BD7-A54794906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83EB0-D83C-45B8-AC11-9E075BA00103}"/>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287736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4B9A-2556-4A33-BDC1-85A44D7A0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FF90F6-2615-441D-AAD4-A8DE9F27D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2E9AB5-6C8C-46D7-B754-DD4F89F62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75A09-3E22-4F45-81DD-ADDAF198CCA2}"/>
              </a:ext>
            </a:extLst>
          </p:cNvPr>
          <p:cNvSpPr>
            <a:spLocks noGrp="1"/>
          </p:cNvSpPr>
          <p:nvPr>
            <p:ph type="dt" sz="half" idx="10"/>
          </p:nvPr>
        </p:nvSpPr>
        <p:spPr/>
        <p:txBody>
          <a:bodyPr/>
          <a:lstStyle/>
          <a:p>
            <a:fld id="{7EB9C825-AE01-4812-971A-8BF4AB74579B}" type="datetimeFigureOut">
              <a:rPr lang="en-US" smtClean="0"/>
              <a:t>4/15/2022</a:t>
            </a:fld>
            <a:endParaRPr lang="en-US"/>
          </a:p>
        </p:txBody>
      </p:sp>
      <p:sp>
        <p:nvSpPr>
          <p:cNvPr id="6" name="Footer Placeholder 5">
            <a:extLst>
              <a:ext uri="{FF2B5EF4-FFF2-40B4-BE49-F238E27FC236}">
                <a16:creationId xmlns:a16="http://schemas.microsoft.com/office/drawing/2014/main" id="{CD67E9BB-E0B9-40A2-A3E0-B6661B68A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A0733F-2BDE-4EF0-8206-20147F0C9925}"/>
              </a:ext>
            </a:extLst>
          </p:cNvPr>
          <p:cNvSpPr>
            <a:spLocks noGrp="1"/>
          </p:cNvSpPr>
          <p:nvPr>
            <p:ph type="sldNum" sz="quarter" idx="12"/>
          </p:nvPr>
        </p:nvSpPr>
        <p:spPr/>
        <p:txBody>
          <a:bodyPr/>
          <a:lstStyle/>
          <a:p>
            <a:fld id="{D8E3EB11-3B7D-42BB-A8D8-BC938C5F2161}" type="slidenum">
              <a:rPr lang="en-US" smtClean="0"/>
              <a:t>‹#›</a:t>
            </a:fld>
            <a:endParaRPr lang="en-US"/>
          </a:p>
        </p:txBody>
      </p:sp>
    </p:spTree>
    <p:extLst>
      <p:ext uri="{BB962C8B-B14F-4D97-AF65-F5344CB8AC3E}">
        <p14:creationId xmlns:p14="http://schemas.microsoft.com/office/powerpoint/2010/main" val="311117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955966-5289-401D-BE6B-C94956604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EAA1E5-98F1-47E9-9645-0E99F66A9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8D872-848F-471C-9ABF-E37986C06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9C825-AE01-4812-971A-8BF4AB74579B}" type="datetimeFigureOut">
              <a:rPr lang="en-US" smtClean="0"/>
              <a:t>4/15/2022</a:t>
            </a:fld>
            <a:endParaRPr lang="en-US"/>
          </a:p>
        </p:txBody>
      </p:sp>
      <p:sp>
        <p:nvSpPr>
          <p:cNvPr id="5" name="Footer Placeholder 4">
            <a:extLst>
              <a:ext uri="{FF2B5EF4-FFF2-40B4-BE49-F238E27FC236}">
                <a16:creationId xmlns:a16="http://schemas.microsoft.com/office/drawing/2014/main" id="{55EE756A-29D5-4FAD-A1D9-042FD5A96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85FB98-51F4-4926-8231-DCD9CBFA92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3EB11-3B7D-42BB-A8D8-BC938C5F2161}" type="slidenum">
              <a:rPr lang="en-US" smtClean="0"/>
              <a:t>‹#›</a:t>
            </a:fld>
            <a:endParaRPr lang="en-US"/>
          </a:p>
        </p:txBody>
      </p:sp>
    </p:spTree>
    <p:extLst>
      <p:ext uri="{BB962C8B-B14F-4D97-AF65-F5344CB8AC3E}">
        <p14:creationId xmlns:p14="http://schemas.microsoft.com/office/powerpoint/2010/main" val="189533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96CE-BA88-4FBB-B86F-5A420A792012}"/>
              </a:ext>
            </a:extLst>
          </p:cNvPr>
          <p:cNvSpPr>
            <a:spLocks noGrp="1"/>
          </p:cNvSpPr>
          <p:nvPr>
            <p:ph type="ctrTitle"/>
          </p:nvPr>
        </p:nvSpPr>
        <p:spPr>
          <a:xfrm>
            <a:off x="6031344" y="1265382"/>
            <a:ext cx="5966691" cy="3648509"/>
          </a:xfrm>
        </p:spPr>
        <p:txBody>
          <a:bodyPr>
            <a:normAutofit fontScale="90000"/>
          </a:bodyPr>
          <a:lstStyle/>
          <a:p>
            <a:r>
              <a:rPr lang="en-US" dirty="0"/>
              <a:t>Time Series Forecasting of Oil Well Production Using Machine Learning</a:t>
            </a:r>
          </a:p>
        </p:txBody>
      </p:sp>
    </p:spTree>
    <p:extLst>
      <p:ext uri="{BB962C8B-B14F-4D97-AF65-F5344CB8AC3E}">
        <p14:creationId xmlns:p14="http://schemas.microsoft.com/office/powerpoint/2010/main" val="105983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91762-811A-4E1D-9897-43755AE3B008}"/>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kern="1200">
                <a:solidFill>
                  <a:schemeClr val="tx1"/>
                </a:solidFill>
                <a:latin typeface="+mj-lt"/>
                <a:ea typeface="+mj-ea"/>
                <a:cs typeface="+mj-cs"/>
              </a:rPr>
              <a:t>Exploratory Data Analysis</a:t>
            </a:r>
          </a:p>
        </p:txBody>
      </p:sp>
      <p:sp>
        <p:nvSpPr>
          <p:cNvPr id="139" name="Rectangle 13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2"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6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16C4066D-4B90-484F-B2E7-94C942376A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9249" y="132379"/>
            <a:ext cx="5353186" cy="51658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072B75-29FA-41B1-AC0C-7C48442CD12C}"/>
              </a:ext>
            </a:extLst>
          </p:cNvPr>
          <p:cNvSpPr txBox="1"/>
          <p:nvPr/>
        </p:nvSpPr>
        <p:spPr>
          <a:xfrm>
            <a:off x="606971" y="1616992"/>
            <a:ext cx="6102277" cy="5957789"/>
          </a:xfrm>
          <a:prstGeom prst="rect">
            <a:avLst/>
          </a:prstGeom>
        </p:spPr>
        <p:txBody>
          <a:bodyPr vert="horz" lIns="91440" tIns="45720" rIns="91440" bIns="45720" rtlCol="0" anchor="ctr">
            <a:normAutofit/>
          </a:bodyPr>
          <a:lstStyle/>
          <a:p>
            <a:pPr>
              <a:lnSpc>
                <a:spcPct val="90000"/>
              </a:lnSpc>
              <a:spcAft>
                <a:spcPts val="600"/>
              </a:spcAft>
            </a:pPr>
            <a:r>
              <a:rPr lang="en-US" sz="2200" dirty="0"/>
              <a:t>The F_15 Well did not follow a typical decline curve.</a:t>
            </a:r>
          </a:p>
        </p:txBody>
      </p:sp>
    </p:spTree>
    <p:extLst>
      <p:ext uri="{BB962C8B-B14F-4D97-AF65-F5344CB8AC3E}">
        <p14:creationId xmlns:p14="http://schemas.microsoft.com/office/powerpoint/2010/main" val="298693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91762-811A-4E1D-9897-43755AE3B008}"/>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kern="1200">
                <a:solidFill>
                  <a:schemeClr val="tx1"/>
                </a:solidFill>
                <a:latin typeface="+mj-lt"/>
                <a:ea typeface="+mj-ea"/>
                <a:cs typeface="+mj-cs"/>
              </a:rPr>
              <a:t>Exploratory Data Analysis</a:t>
            </a:r>
          </a:p>
        </p:txBody>
      </p:sp>
      <p:sp>
        <p:nvSpPr>
          <p:cNvPr id="82" name="Rectangle 81">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85"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Shape, rectangle&#10;&#10;Description automatically generated">
            <a:extLst>
              <a:ext uri="{FF2B5EF4-FFF2-40B4-BE49-F238E27FC236}">
                <a16:creationId xmlns:a16="http://schemas.microsoft.com/office/drawing/2014/main" id="{8F1C94D1-5F2C-4F63-8366-C234680C6D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1998" y="306115"/>
            <a:ext cx="5153881" cy="48833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072B75-29FA-41B1-AC0C-7C48442CD12C}"/>
              </a:ext>
            </a:extLst>
          </p:cNvPr>
          <p:cNvSpPr txBox="1"/>
          <p:nvPr/>
        </p:nvSpPr>
        <p:spPr>
          <a:xfrm>
            <a:off x="796147" y="4002605"/>
            <a:ext cx="5985850" cy="1492928"/>
          </a:xfrm>
          <a:prstGeom prst="rect">
            <a:avLst/>
          </a:prstGeom>
        </p:spPr>
        <p:txBody>
          <a:bodyPr vert="horz" lIns="91440" tIns="45720" rIns="91440" bIns="45720" rtlCol="0" anchor="ctr">
            <a:normAutofit/>
          </a:bodyPr>
          <a:lstStyle/>
          <a:p>
            <a:pPr>
              <a:lnSpc>
                <a:spcPct val="90000"/>
              </a:lnSpc>
              <a:spcAft>
                <a:spcPts val="600"/>
              </a:spcAft>
            </a:pPr>
            <a:r>
              <a:rPr lang="en-US" sz="2200" dirty="0"/>
              <a:t>The F_4 well did not produce any oil at all but instead was used as a water injection well.</a:t>
            </a:r>
          </a:p>
        </p:txBody>
      </p:sp>
    </p:spTree>
    <p:extLst>
      <p:ext uri="{BB962C8B-B14F-4D97-AF65-F5344CB8AC3E}">
        <p14:creationId xmlns:p14="http://schemas.microsoft.com/office/powerpoint/2010/main" val="71135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91762-811A-4E1D-9897-43755AE3B008}"/>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kern="1200">
                <a:solidFill>
                  <a:schemeClr val="tx1"/>
                </a:solidFill>
                <a:latin typeface="+mj-lt"/>
                <a:ea typeface="+mj-ea"/>
                <a:cs typeface="+mj-cs"/>
              </a:rPr>
              <a:t>Exploratory Data Analysis</a:t>
            </a:r>
          </a:p>
        </p:txBody>
      </p:sp>
      <p:sp>
        <p:nvSpPr>
          <p:cNvPr id="75" name="Rectangle 7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8"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26DB032D-F406-4823-8624-B90C9EC487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5255" y="306115"/>
            <a:ext cx="4762164" cy="4595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072B75-29FA-41B1-AC0C-7C48442CD12C}"/>
              </a:ext>
            </a:extLst>
          </p:cNvPr>
          <p:cNvSpPr txBox="1"/>
          <p:nvPr/>
        </p:nvSpPr>
        <p:spPr>
          <a:xfrm>
            <a:off x="760319" y="3764673"/>
            <a:ext cx="5951031" cy="1751721"/>
          </a:xfrm>
          <a:prstGeom prst="rect">
            <a:avLst/>
          </a:prstGeom>
        </p:spPr>
        <p:txBody>
          <a:bodyPr vert="horz" lIns="91440" tIns="45720" rIns="91440" bIns="45720" rtlCol="0" anchor="ctr">
            <a:normAutofit/>
          </a:bodyPr>
          <a:lstStyle/>
          <a:p>
            <a:pPr>
              <a:lnSpc>
                <a:spcPct val="90000"/>
              </a:lnSpc>
              <a:spcAft>
                <a:spcPts val="600"/>
              </a:spcAft>
            </a:pPr>
            <a:r>
              <a:rPr lang="en-US" sz="2200" dirty="0"/>
              <a:t>The F_5 well did not follow a typical decline curve and only produced oil for a short period of time.</a:t>
            </a:r>
          </a:p>
        </p:txBody>
      </p:sp>
    </p:spTree>
    <p:extLst>
      <p:ext uri="{BB962C8B-B14F-4D97-AF65-F5344CB8AC3E}">
        <p14:creationId xmlns:p14="http://schemas.microsoft.com/office/powerpoint/2010/main" val="283536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174C5-DD9F-48B6-9815-3697AB54E44C}"/>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kern="1200">
                <a:solidFill>
                  <a:schemeClr val="tx1"/>
                </a:solidFill>
                <a:latin typeface="+mj-lt"/>
                <a:ea typeface="+mj-ea"/>
                <a:cs typeface="+mj-cs"/>
              </a:rPr>
              <a:t>Exploratory Data Analysis</a:t>
            </a:r>
          </a:p>
        </p:txBody>
      </p:sp>
      <p:sp>
        <p:nvSpPr>
          <p:cNvPr id="19" name="Rectangle 1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2"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79384C8-2C7A-47A1-9DEC-C63F36CDF0EC}"/>
              </a:ext>
            </a:extLst>
          </p:cNvPr>
          <p:cNvPicPr>
            <a:picLocks noChangeAspect="1"/>
          </p:cNvPicPr>
          <p:nvPr/>
        </p:nvPicPr>
        <p:blipFill>
          <a:blip r:embed="rId2"/>
          <a:stretch>
            <a:fillRect/>
          </a:stretch>
        </p:blipFill>
        <p:spPr>
          <a:xfrm>
            <a:off x="8349746" y="306115"/>
            <a:ext cx="2403623" cy="6358959"/>
          </a:xfrm>
          <a:prstGeom prst="rect">
            <a:avLst/>
          </a:prstGeom>
        </p:spPr>
      </p:pic>
      <p:sp>
        <p:nvSpPr>
          <p:cNvPr id="6" name="TextBox 5">
            <a:extLst>
              <a:ext uri="{FF2B5EF4-FFF2-40B4-BE49-F238E27FC236}">
                <a16:creationId xmlns:a16="http://schemas.microsoft.com/office/drawing/2014/main" id="{132DC200-4523-437E-875E-ED221177E464}"/>
              </a:ext>
            </a:extLst>
          </p:cNvPr>
          <p:cNvSpPr txBox="1"/>
          <p:nvPr/>
        </p:nvSpPr>
        <p:spPr>
          <a:xfrm>
            <a:off x="1055162" y="3994030"/>
            <a:ext cx="6067472" cy="1152860"/>
          </a:xfrm>
          <a:prstGeom prst="rect">
            <a:avLst/>
          </a:prstGeom>
        </p:spPr>
        <p:txBody>
          <a:bodyPr vert="horz" lIns="91440" tIns="45720" rIns="91440" bIns="45720" rtlCol="0" anchor="ctr">
            <a:normAutofit/>
          </a:bodyPr>
          <a:lstStyle/>
          <a:p>
            <a:pPr marL="114300">
              <a:lnSpc>
                <a:spcPct val="90000"/>
              </a:lnSpc>
              <a:spcAft>
                <a:spcPts val="600"/>
              </a:spcAft>
            </a:pPr>
            <a:r>
              <a:rPr lang="en-US" sz="2200" dirty="0"/>
              <a:t>Each well came online at different periods </a:t>
            </a:r>
          </a:p>
        </p:txBody>
      </p:sp>
    </p:spTree>
    <p:extLst>
      <p:ext uri="{BB962C8B-B14F-4D97-AF65-F5344CB8AC3E}">
        <p14:creationId xmlns:p14="http://schemas.microsoft.com/office/powerpoint/2010/main" val="699583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0">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174C5-DD9F-48B6-9815-3697AB54E44C}"/>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kern="1200">
                <a:solidFill>
                  <a:schemeClr val="tx1"/>
                </a:solidFill>
                <a:latin typeface="+mj-lt"/>
                <a:ea typeface="+mj-ea"/>
                <a:cs typeface="+mj-cs"/>
              </a:rPr>
              <a:t>Exploratory Data Analysis</a:t>
            </a:r>
          </a:p>
        </p:txBody>
      </p:sp>
      <p:sp>
        <p:nvSpPr>
          <p:cNvPr id="42" name="Rectangle 1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16">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4"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F16FA78-203F-4535-A655-BFF92F09634A}"/>
              </a:ext>
            </a:extLst>
          </p:cNvPr>
          <p:cNvPicPr>
            <a:picLocks noChangeAspect="1"/>
          </p:cNvPicPr>
          <p:nvPr/>
        </p:nvPicPr>
        <p:blipFill>
          <a:blip r:embed="rId2"/>
          <a:stretch>
            <a:fillRect/>
          </a:stretch>
        </p:blipFill>
        <p:spPr>
          <a:xfrm>
            <a:off x="6677748" y="105097"/>
            <a:ext cx="5288951" cy="4363385"/>
          </a:xfrm>
          <a:prstGeom prst="rect">
            <a:avLst/>
          </a:prstGeom>
        </p:spPr>
      </p:pic>
      <p:sp>
        <p:nvSpPr>
          <p:cNvPr id="6" name="TextBox 5">
            <a:extLst>
              <a:ext uri="{FF2B5EF4-FFF2-40B4-BE49-F238E27FC236}">
                <a16:creationId xmlns:a16="http://schemas.microsoft.com/office/drawing/2014/main" id="{132DC200-4523-437E-875E-ED221177E464}"/>
              </a:ext>
            </a:extLst>
          </p:cNvPr>
          <p:cNvSpPr txBox="1"/>
          <p:nvPr/>
        </p:nvSpPr>
        <p:spPr>
          <a:xfrm>
            <a:off x="1351684" y="3140188"/>
            <a:ext cx="4496426" cy="3175079"/>
          </a:xfrm>
          <a:prstGeom prst="rect">
            <a:avLst/>
          </a:prstGeom>
        </p:spPr>
        <p:txBody>
          <a:bodyPr vert="horz" lIns="91440" tIns="45720" rIns="91440" bIns="45720" rtlCol="0" anchor="ctr">
            <a:normAutofit/>
          </a:bodyPr>
          <a:lstStyle/>
          <a:p>
            <a:pPr algn="just">
              <a:lnSpc>
                <a:spcPct val="90000"/>
              </a:lnSpc>
              <a:spcAft>
                <a:spcPts val="600"/>
              </a:spcAft>
            </a:pPr>
            <a:r>
              <a:rPr lang="en-US" sz="2200" dirty="0"/>
              <a:t>	Since the production data is erratic for the daily rate, the data for each well was first down sampled to weekly and then later was down sampled to monthly to make it easier for the algorithms to forecast oil production rates.</a:t>
            </a:r>
          </a:p>
        </p:txBody>
      </p:sp>
    </p:spTree>
    <p:extLst>
      <p:ext uri="{BB962C8B-B14F-4D97-AF65-F5344CB8AC3E}">
        <p14:creationId xmlns:p14="http://schemas.microsoft.com/office/powerpoint/2010/main" val="191124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174C5-DD9F-48B6-9815-3697AB54E44C}"/>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kern="1200">
                <a:solidFill>
                  <a:schemeClr val="tx1"/>
                </a:solidFill>
                <a:latin typeface="+mj-lt"/>
                <a:ea typeface="+mj-ea"/>
                <a:cs typeface="+mj-cs"/>
              </a:rPr>
              <a:t>Exploratory Data Analysis</a:t>
            </a:r>
          </a:p>
        </p:txBody>
      </p:sp>
      <p:sp>
        <p:nvSpPr>
          <p:cNvPr id="15" name="Rectangle 1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8"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6F23518-8A59-4363-9B51-2531C01C319F}"/>
              </a:ext>
            </a:extLst>
          </p:cNvPr>
          <p:cNvPicPr>
            <a:picLocks noChangeAspect="1"/>
          </p:cNvPicPr>
          <p:nvPr/>
        </p:nvPicPr>
        <p:blipFill>
          <a:blip r:embed="rId2"/>
          <a:stretch>
            <a:fillRect/>
          </a:stretch>
        </p:blipFill>
        <p:spPr>
          <a:xfrm>
            <a:off x="6993349" y="444573"/>
            <a:ext cx="4660938" cy="4906251"/>
          </a:xfrm>
          <a:prstGeom prst="rect">
            <a:avLst/>
          </a:prstGeom>
        </p:spPr>
      </p:pic>
      <p:sp>
        <p:nvSpPr>
          <p:cNvPr id="6" name="TextBox 5">
            <a:extLst>
              <a:ext uri="{FF2B5EF4-FFF2-40B4-BE49-F238E27FC236}">
                <a16:creationId xmlns:a16="http://schemas.microsoft.com/office/drawing/2014/main" id="{132DC200-4523-437E-875E-ED221177E464}"/>
              </a:ext>
            </a:extLst>
          </p:cNvPr>
          <p:cNvSpPr txBox="1"/>
          <p:nvPr/>
        </p:nvSpPr>
        <p:spPr>
          <a:xfrm>
            <a:off x="1243088" y="3020711"/>
            <a:ext cx="4496426" cy="4050563"/>
          </a:xfrm>
          <a:prstGeom prst="rect">
            <a:avLst/>
          </a:prstGeom>
        </p:spPr>
        <p:txBody>
          <a:bodyPr vert="horz" lIns="91440" tIns="45720" rIns="91440" bIns="45720" rtlCol="0" anchor="ctr">
            <a:normAutofit/>
          </a:bodyPr>
          <a:lstStyle/>
          <a:p>
            <a:pPr algn="just">
              <a:lnSpc>
                <a:spcPct val="90000"/>
              </a:lnSpc>
              <a:spcAft>
                <a:spcPts val="600"/>
              </a:spcAft>
            </a:pPr>
            <a:r>
              <a:rPr lang="en-US" sz="2200" dirty="0"/>
              <a:t>For some wells there is a stronger correlation between target variable and the lag variable. Another important observation is that the direction is not the same for every variable across each well. For example, there is a positive correlation between downhole pressure for some wells and negative for the rest of the wells.</a:t>
            </a:r>
          </a:p>
        </p:txBody>
      </p:sp>
    </p:spTree>
    <p:extLst>
      <p:ext uri="{BB962C8B-B14F-4D97-AF65-F5344CB8AC3E}">
        <p14:creationId xmlns:p14="http://schemas.microsoft.com/office/powerpoint/2010/main" val="60274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174C5-DD9F-48B6-9815-3697AB54E44C}"/>
              </a:ext>
            </a:extLst>
          </p:cNvPr>
          <p:cNvSpPr>
            <a:spLocks noGrp="1"/>
          </p:cNvSpPr>
          <p:nvPr>
            <p:ph type="title"/>
          </p:nvPr>
        </p:nvSpPr>
        <p:spPr>
          <a:xfrm>
            <a:off x="1166648" y="679927"/>
            <a:ext cx="4929352" cy="2270664"/>
          </a:xfrm>
        </p:spPr>
        <p:txBody>
          <a:bodyPr vert="horz" lIns="91440" tIns="45720" rIns="91440" bIns="45720" rtlCol="0" anchor="ctr">
            <a:normAutofit/>
          </a:bodyPr>
          <a:lstStyle/>
          <a:p>
            <a:r>
              <a:rPr lang="en-US" dirty="0"/>
              <a:t>Modelling</a:t>
            </a:r>
          </a:p>
        </p:txBody>
      </p:sp>
      <p:sp>
        <p:nvSpPr>
          <p:cNvPr id="77" name="Rectangle 76">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80"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06019B2-2EAA-4C78-9168-D60205F5FB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1393" y="253692"/>
            <a:ext cx="2377475" cy="2830329"/>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100">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2DC200-4523-437E-875E-ED221177E464}"/>
              </a:ext>
            </a:extLst>
          </p:cNvPr>
          <p:cNvSpPr txBox="1"/>
          <p:nvPr/>
        </p:nvSpPr>
        <p:spPr>
          <a:xfrm>
            <a:off x="1166649" y="3540334"/>
            <a:ext cx="4929351" cy="3043346"/>
          </a:xfrm>
          <a:prstGeom prst="rect">
            <a:avLst/>
          </a:prstGeom>
        </p:spPr>
        <p:txBody>
          <a:bodyPr vert="horz" lIns="91440" tIns="45720" rIns="91440" bIns="45720" rtlCol="0" anchor="ctr">
            <a:normAutofit/>
          </a:bodyPr>
          <a:lstStyle/>
          <a:p>
            <a:pPr algn="just">
              <a:lnSpc>
                <a:spcPct val="90000"/>
              </a:lnSpc>
              <a:spcAft>
                <a:spcPts val="600"/>
              </a:spcAft>
            </a:pPr>
            <a:r>
              <a:rPr lang="en-US" dirty="0"/>
              <a:t>	We begin our modelling by selecting two wells representing a typical decline curve and one that does not follow a typical decline curve.  Discarding the time period that has an erratic production history the F_14 well follows a typical decline curve. The F_15 well on the other hand does not follow a typical decline curve. We will then use both wells in our modelling.</a:t>
            </a:r>
          </a:p>
        </p:txBody>
      </p:sp>
      <p:pic>
        <p:nvPicPr>
          <p:cNvPr id="1028" name="Picture 4">
            <a:extLst>
              <a:ext uri="{FF2B5EF4-FFF2-40B4-BE49-F238E27FC236}">
                <a16:creationId xmlns:a16="http://schemas.microsoft.com/office/drawing/2014/main" id="{961AF2C2-4ABF-47C4-955C-BB9CBD57F96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96705" y="3502152"/>
            <a:ext cx="2526852" cy="308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5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95E159E-93CC-4F4E-854F-A73189132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174C5-DD9F-48B6-9815-3697AB54E44C}"/>
              </a:ext>
            </a:extLst>
          </p:cNvPr>
          <p:cNvSpPr>
            <a:spLocks noGrp="1"/>
          </p:cNvSpPr>
          <p:nvPr>
            <p:ph type="title"/>
          </p:nvPr>
        </p:nvSpPr>
        <p:spPr>
          <a:xfrm>
            <a:off x="1166648" y="679927"/>
            <a:ext cx="5064470" cy="2270664"/>
          </a:xfrm>
        </p:spPr>
        <p:txBody>
          <a:bodyPr vert="horz" lIns="91440" tIns="45720" rIns="91440" bIns="45720" rtlCol="0" anchor="ctr">
            <a:normAutofit/>
          </a:bodyPr>
          <a:lstStyle/>
          <a:p>
            <a:r>
              <a:rPr lang="en-US" dirty="0"/>
              <a:t>Classical Time </a:t>
            </a:r>
            <a:r>
              <a:rPr lang="en-US"/>
              <a:t>Series Forecasting</a:t>
            </a:r>
            <a:endParaRPr lang="en-US" dirty="0"/>
          </a:p>
        </p:txBody>
      </p:sp>
      <p:sp>
        <p:nvSpPr>
          <p:cNvPr id="33" name="Rectangle 3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8224D79E-4C7E-4A03-BC98-C11627ED47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6" name="Rectangle 64">
              <a:extLst>
                <a:ext uri="{FF2B5EF4-FFF2-40B4-BE49-F238E27FC236}">
                  <a16:creationId xmlns:a16="http://schemas.microsoft.com/office/drawing/2014/main" id="{84226CB9-AAE1-46B6-9936-1C5F16126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D742D28-AF83-4049-B1E5-3B8C63FC7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92B66613-362C-4881-A297-73A6D9862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C095AE55-BD70-4677-8988-688DFA3A5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53FC3E90-8A63-4152-92ED-8196DCBE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09E194FA-170D-410B-980F-656A0C00D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6C46A6E9-2503-4458-B643-A704F1D4B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90039F9D-222F-4D8E-B502-543BEEFCF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1543C8F8-F06A-4F56-A1C8-380B309B9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6E87739D-1D42-42FA-9790-B7DF61CBF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05029ACE-6799-4197-873B-B5F61B965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D9A3E88D-C7C3-4426-8069-D642CD117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2125D27B-B124-4B5D-9CC1-169BF2A99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E087664C-11B9-4631-ABF5-940AE79E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C6EE431E-21F6-422E-94B7-5CD5980E4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D7A3CEC9-DFB6-43FE-9CC5-DDA19B5A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C79ADC73-1C5F-4F12-A3A1-C0BCE82A2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C20130EC-78F4-42AA-9E20-2D0F481F5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6353D739-20D4-4D5A-9A57-707C5AD88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348A8E3F-A128-4F3D-926C-77185809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Zigzag indicator line">
            <a:extLst>
              <a:ext uri="{FF2B5EF4-FFF2-40B4-BE49-F238E27FC236}">
                <a16:creationId xmlns:a16="http://schemas.microsoft.com/office/drawing/2014/main" id="{769D43D8-9A0B-CC04-43B5-10BB89461CDF}"/>
              </a:ext>
            </a:extLst>
          </p:cNvPr>
          <p:cNvPicPr>
            <a:picLocks noChangeAspect="1"/>
          </p:cNvPicPr>
          <p:nvPr/>
        </p:nvPicPr>
        <p:blipFill rotWithShape="1">
          <a:blip r:embed="rId2"/>
          <a:srcRect t="2615" r="-3" b="10640"/>
          <a:stretch/>
        </p:blipFill>
        <p:spPr>
          <a:xfrm>
            <a:off x="6606643" y="10"/>
            <a:ext cx="5585357" cy="3233973"/>
          </a:xfrm>
          <a:prstGeom prst="rect">
            <a:avLst/>
          </a:prstGeom>
        </p:spPr>
      </p:pic>
      <p:sp>
        <p:nvSpPr>
          <p:cNvPr id="57" name="Rectangle 5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2DC200-4523-437E-875E-ED221177E464}"/>
              </a:ext>
            </a:extLst>
          </p:cNvPr>
          <p:cNvSpPr txBox="1"/>
          <p:nvPr/>
        </p:nvSpPr>
        <p:spPr>
          <a:xfrm>
            <a:off x="1166649" y="3540334"/>
            <a:ext cx="10350062" cy="3026004"/>
          </a:xfrm>
          <a:prstGeom prst="rect">
            <a:avLst/>
          </a:prstGeom>
        </p:spPr>
        <p:txBody>
          <a:bodyPr vert="horz" lIns="91440" tIns="45720" rIns="91440" bIns="45720" rtlCol="0" anchor="ctr">
            <a:normAutofit/>
          </a:bodyPr>
          <a:lstStyle/>
          <a:p>
            <a:pPr algn="just">
              <a:lnSpc>
                <a:spcPct val="90000"/>
              </a:lnSpc>
              <a:spcAft>
                <a:spcPts val="600"/>
              </a:spcAft>
            </a:pPr>
            <a:r>
              <a:rPr lang="en-US" sz="2100" dirty="0"/>
              <a:t>	We trained the two wells first with classical time series algorithms. These were the following models, Autoregressive Models, Moving Average Models, Autoregressive Integrated Moving average Models and Autoregressive Integrated Moving Average with Exogeneous Variables Models. The last 4 months for both wells will serve as the test set and the Mean Absolute Percentage Error (MAPE) will serve as our metric. </a:t>
            </a:r>
          </a:p>
        </p:txBody>
      </p:sp>
    </p:spTree>
    <p:extLst>
      <p:ext uri="{BB962C8B-B14F-4D97-AF65-F5344CB8AC3E}">
        <p14:creationId xmlns:p14="http://schemas.microsoft.com/office/powerpoint/2010/main" val="369792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1D4DB-2D81-481A-A4C6-89CEA5675949}"/>
              </a:ext>
            </a:extLst>
          </p:cNvPr>
          <p:cNvSpPr txBox="1"/>
          <p:nvPr/>
        </p:nvSpPr>
        <p:spPr>
          <a:xfrm>
            <a:off x="146649" y="595223"/>
            <a:ext cx="12045351" cy="707886"/>
          </a:xfrm>
          <a:prstGeom prst="rect">
            <a:avLst/>
          </a:prstGeom>
          <a:noFill/>
        </p:spPr>
        <p:txBody>
          <a:bodyPr wrap="square" rtlCol="0">
            <a:spAutoFit/>
          </a:bodyPr>
          <a:lstStyle/>
          <a:p>
            <a:r>
              <a:rPr lang="en-US" sz="4000" dirty="0"/>
              <a:t>Classical Time Series Forecasting: Autoregressive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690113" y="1664898"/>
            <a:ext cx="10420710" cy="1477328"/>
          </a:xfrm>
          <a:prstGeom prst="rect">
            <a:avLst/>
          </a:prstGeom>
          <a:noFill/>
        </p:spPr>
        <p:txBody>
          <a:bodyPr wrap="square" rtlCol="0">
            <a:spAutoFit/>
          </a:bodyPr>
          <a:lstStyle/>
          <a:p>
            <a:pPr algn="just"/>
            <a:r>
              <a:rPr lang="en-US" dirty="0"/>
              <a:t>An Autoregression model is a time series model that uses observations from previous time steps as input to a regression equation to predict the value at the next time step.  In order to build our AR models, we differenced the time series for both wells to the nth degree until the model is stationary. The figure to the left is the F-14 well which requires second order differencing and the F-15 well which does not require differencing.</a:t>
            </a:r>
          </a:p>
        </p:txBody>
      </p:sp>
      <p:pic>
        <p:nvPicPr>
          <p:cNvPr id="1026" name="Picture 2">
            <a:extLst>
              <a:ext uri="{FF2B5EF4-FFF2-40B4-BE49-F238E27FC236}">
                <a16:creationId xmlns:a16="http://schemas.microsoft.com/office/drawing/2014/main" id="{5ECE2737-D133-4C38-8EE8-748BF6C52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526" y="3429000"/>
            <a:ext cx="3806019" cy="2603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4FFBD7-1469-4F53-B7C1-C988DA87A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861" y="3517480"/>
            <a:ext cx="36766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4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51D4DB-2D81-481A-A4C6-89CEA5675949}"/>
              </a:ext>
            </a:extLst>
          </p:cNvPr>
          <p:cNvSpPr txBox="1"/>
          <p:nvPr/>
        </p:nvSpPr>
        <p:spPr>
          <a:xfrm>
            <a:off x="360218" y="586855"/>
            <a:ext cx="3307870"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Classical Time Series Forecasting: Autoregressive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gn="just">
              <a:lnSpc>
                <a:spcPct val="90000"/>
              </a:lnSpc>
              <a:spcAft>
                <a:spcPts val="600"/>
              </a:spcAft>
            </a:pPr>
            <a:r>
              <a:rPr lang="en-US" sz="2000" dirty="0"/>
              <a:t>Knowing the differencing required to make our time series stationary we then used for loops with different P values and select the best models based on the values of the Bayesian Information Criterion an Akaike Information Criterion. </a:t>
            </a:r>
          </a:p>
        </p:txBody>
      </p:sp>
    </p:spTree>
    <p:extLst>
      <p:ext uri="{BB962C8B-B14F-4D97-AF65-F5344CB8AC3E}">
        <p14:creationId xmlns:p14="http://schemas.microsoft.com/office/powerpoint/2010/main" val="397693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AE9B69-50B5-417A-83C2-6B2F9C35F359}"/>
              </a:ext>
            </a:extLst>
          </p:cNvPr>
          <p:cNvSpPr>
            <a:spLocks noGrp="1"/>
          </p:cNvSpPr>
          <p:nvPr>
            <p:ph type="title"/>
          </p:nvPr>
        </p:nvSpPr>
        <p:spPr>
          <a:xfrm>
            <a:off x="1166648" y="655591"/>
            <a:ext cx="4929352" cy="2315616"/>
          </a:xfrm>
        </p:spPr>
        <p:txBody>
          <a:bodyPr>
            <a:normAutofit/>
          </a:bodyPr>
          <a:lstStyle/>
          <a:p>
            <a:r>
              <a:rPr lang="en-US" dirty="0"/>
              <a:t>Introduction</a:t>
            </a:r>
            <a:endParaRPr lang="en-US"/>
          </a:p>
        </p:txBody>
      </p:sp>
      <p:sp>
        <p:nvSpPr>
          <p:cNvPr id="75" name="Rectangle 7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8"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xponential Decline - an overview | ScienceDirect Topics">
            <a:extLst>
              <a:ext uri="{FF2B5EF4-FFF2-40B4-BE49-F238E27FC236}">
                <a16:creationId xmlns:a16="http://schemas.microsoft.com/office/drawing/2014/main" id="{1B64253B-A74F-4874-8585-F747F4017F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3358" y="3420687"/>
            <a:ext cx="4375931" cy="32555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D0277C9-C3C1-4DD9-B798-76D51BB9896D}"/>
              </a:ext>
            </a:extLst>
          </p:cNvPr>
          <p:cNvSpPr>
            <a:spLocks noGrp="1"/>
          </p:cNvSpPr>
          <p:nvPr>
            <p:ph idx="1"/>
          </p:nvPr>
        </p:nvSpPr>
        <p:spPr>
          <a:xfrm>
            <a:off x="7169101" y="521207"/>
            <a:ext cx="4496426" cy="5957789"/>
          </a:xfrm>
        </p:spPr>
        <p:txBody>
          <a:bodyPr anchor="ctr">
            <a:normAutofit/>
          </a:bodyPr>
          <a:lstStyle/>
          <a:p>
            <a:endParaRPr lang="en-US" sz="1900" b="0" i="0" u="none" strike="noStrike" baseline="0" dirty="0">
              <a:latin typeface="Arial" panose="020B0604020202020204" pitchFamily="34" charset="0"/>
            </a:endParaRPr>
          </a:p>
          <a:p>
            <a:pPr marL="0" indent="0" algn="just">
              <a:buNone/>
            </a:pPr>
            <a:r>
              <a:rPr lang="en-US" sz="1900" b="0" i="0" u="none" strike="noStrike" baseline="0" dirty="0">
                <a:latin typeface="Arial" panose="020B0604020202020204" pitchFamily="34" charset="0"/>
              </a:rPr>
              <a:t>	Predicting the future Production of an Oil Well is one of the key tasks of a reservoir engineer which is tied to the profitability of the well. The ability to predict the future production rates of an oil well gives the stakeholder the ability to decide early in the production life of the well whether the well is profitable to keep or is more profitable to sell. The industry standard in predicting the production of an oil or a gas well is Decline Curve Analysis. This analysis is based on fitting </a:t>
            </a:r>
            <a:r>
              <a:rPr lang="en-US" sz="1900" dirty="0">
                <a:latin typeface="Arial" panose="020B0604020202020204" pitchFamily="34" charset="0"/>
              </a:rPr>
              <a:t>different types of </a:t>
            </a:r>
            <a:r>
              <a:rPr lang="en-US" sz="1900" b="0" i="0" u="none" strike="noStrike" baseline="0" dirty="0">
                <a:latin typeface="Arial" panose="020B0604020202020204" pitchFamily="34" charset="0"/>
              </a:rPr>
              <a:t>curve to the production rate. Machine learning unlike decline curve analysis gives as the optio</a:t>
            </a:r>
            <a:r>
              <a:rPr lang="en-US" sz="1900" dirty="0">
                <a:latin typeface="Arial" panose="020B0604020202020204" pitchFamily="34" charset="0"/>
              </a:rPr>
              <a:t>n to try multiple types of algorithms from classical to deep learning algorithm and from univariate to multivariate analysis. </a:t>
            </a:r>
            <a:endParaRPr lang="en-US" sz="1900" dirty="0"/>
          </a:p>
        </p:txBody>
      </p:sp>
    </p:spTree>
    <p:extLst>
      <p:ext uri="{BB962C8B-B14F-4D97-AF65-F5344CB8AC3E}">
        <p14:creationId xmlns:p14="http://schemas.microsoft.com/office/powerpoint/2010/main" val="2543421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1D4DB-2D81-481A-A4C6-89CEA5675949}"/>
              </a:ext>
            </a:extLst>
          </p:cNvPr>
          <p:cNvSpPr txBox="1"/>
          <p:nvPr/>
        </p:nvSpPr>
        <p:spPr>
          <a:xfrm>
            <a:off x="146649" y="595223"/>
            <a:ext cx="12045351" cy="707886"/>
          </a:xfrm>
          <a:prstGeom prst="rect">
            <a:avLst/>
          </a:prstGeom>
          <a:noFill/>
        </p:spPr>
        <p:txBody>
          <a:bodyPr wrap="square" rtlCol="0">
            <a:spAutoFit/>
          </a:bodyPr>
          <a:lstStyle/>
          <a:p>
            <a:r>
              <a:rPr lang="en-US" sz="4000" dirty="0"/>
              <a:t>Classical Time Series Forecasting: Autoregressive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690113" y="1664898"/>
            <a:ext cx="10420710" cy="646331"/>
          </a:xfrm>
          <a:prstGeom prst="rect">
            <a:avLst/>
          </a:prstGeom>
          <a:noFill/>
        </p:spPr>
        <p:txBody>
          <a:bodyPr wrap="square" rtlCol="0">
            <a:spAutoFit/>
          </a:bodyPr>
          <a:lstStyle/>
          <a:p>
            <a:pPr algn="just"/>
            <a:r>
              <a:rPr lang="en-US" dirty="0"/>
              <a:t>For F-14 time series the best models are the models with P = 2 and P = 6 and d = 2. The model with P = 2 has the lowest BIC and the model with P = 6 has the lowest AIC. </a:t>
            </a:r>
          </a:p>
        </p:txBody>
      </p:sp>
      <p:pic>
        <p:nvPicPr>
          <p:cNvPr id="4" name="Picture 3">
            <a:extLst>
              <a:ext uri="{FF2B5EF4-FFF2-40B4-BE49-F238E27FC236}">
                <a16:creationId xmlns:a16="http://schemas.microsoft.com/office/drawing/2014/main" id="{CC74781F-130D-42F7-AC7A-C0E81BF04687}"/>
              </a:ext>
            </a:extLst>
          </p:cNvPr>
          <p:cNvPicPr>
            <a:picLocks noChangeAspect="1"/>
          </p:cNvPicPr>
          <p:nvPr/>
        </p:nvPicPr>
        <p:blipFill>
          <a:blip r:embed="rId2"/>
          <a:stretch>
            <a:fillRect/>
          </a:stretch>
        </p:blipFill>
        <p:spPr>
          <a:xfrm>
            <a:off x="1379068" y="2974855"/>
            <a:ext cx="3705225" cy="2495550"/>
          </a:xfrm>
          <a:prstGeom prst="rect">
            <a:avLst/>
          </a:prstGeom>
        </p:spPr>
      </p:pic>
      <p:pic>
        <p:nvPicPr>
          <p:cNvPr id="5" name="Picture 4">
            <a:extLst>
              <a:ext uri="{FF2B5EF4-FFF2-40B4-BE49-F238E27FC236}">
                <a16:creationId xmlns:a16="http://schemas.microsoft.com/office/drawing/2014/main" id="{113BB722-B570-4B30-B115-BFF2E34D1E1E}"/>
              </a:ext>
            </a:extLst>
          </p:cNvPr>
          <p:cNvPicPr>
            <a:picLocks noChangeAspect="1"/>
          </p:cNvPicPr>
          <p:nvPr/>
        </p:nvPicPr>
        <p:blipFill>
          <a:blip r:embed="rId3"/>
          <a:stretch>
            <a:fillRect/>
          </a:stretch>
        </p:blipFill>
        <p:spPr>
          <a:xfrm>
            <a:off x="6894223" y="2974855"/>
            <a:ext cx="3705225" cy="2495550"/>
          </a:xfrm>
          <a:prstGeom prst="rect">
            <a:avLst/>
          </a:prstGeom>
        </p:spPr>
      </p:pic>
    </p:spTree>
    <p:extLst>
      <p:ext uri="{BB962C8B-B14F-4D97-AF65-F5344CB8AC3E}">
        <p14:creationId xmlns:p14="http://schemas.microsoft.com/office/powerpoint/2010/main" val="300641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1D4DB-2D81-481A-A4C6-89CEA5675949}"/>
              </a:ext>
            </a:extLst>
          </p:cNvPr>
          <p:cNvSpPr txBox="1"/>
          <p:nvPr/>
        </p:nvSpPr>
        <p:spPr>
          <a:xfrm>
            <a:off x="146649" y="595223"/>
            <a:ext cx="12045351" cy="707886"/>
          </a:xfrm>
          <a:prstGeom prst="rect">
            <a:avLst/>
          </a:prstGeom>
          <a:noFill/>
        </p:spPr>
        <p:txBody>
          <a:bodyPr wrap="square" rtlCol="0">
            <a:spAutoFit/>
          </a:bodyPr>
          <a:lstStyle/>
          <a:p>
            <a:r>
              <a:rPr lang="en-US" sz="4000" dirty="0"/>
              <a:t>Classical Time Series Forecasting: Autoregressive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690113" y="1664898"/>
            <a:ext cx="10420710" cy="646331"/>
          </a:xfrm>
          <a:prstGeom prst="rect">
            <a:avLst/>
          </a:prstGeom>
          <a:noFill/>
        </p:spPr>
        <p:txBody>
          <a:bodyPr wrap="square" rtlCol="0">
            <a:spAutoFit/>
          </a:bodyPr>
          <a:lstStyle/>
          <a:p>
            <a:pPr algn="just"/>
            <a:r>
              <a:rPr lang="en-US" dirty="0"/>
              <a:t>For F-15 time series the best models are the models with P = 2 and P = 4 while d = 0. The model with P = 2 has the lowest BIC and the model with P = 4 has the lowest AIC. </a:t>
            </a:r>
          </a:p>
        </p:txBody>
      </p:sp>
      <p:pic>
        <p:nvPicPr>
          <p:cNvPr id="6" name="Picture 5">
            <a:extLst>
              <a:ext uri="{FF2B5EF4-FFF2-40B4-BE49-F238E27FC236}">
                <a16:creationId xmlns:a16="http://schemas.microsoft.com/office/drawing/2014/main" id="{363AA540-676A-4AAD-A94F-3FE537DD0705}"/>
              </a:ext>
            </a:extLst>
          </p:cNvPr>
          <p:cNvPicPr>
            <a:picLocks noChangeAspect="1"/>
          </p:cNvPicPr>
          <p:nvPr/>
        </p:nvPicPr>
        <p:blipFill>
          <a:blip r:embed="rId2"/>
          <a:stretch>
            <a:fillRect/>
          </a:stretch>
        </p:blipFill>
        <p:spPr>
          <a:xfrm>
            <a:off x="1248713" y="2966229"/>
            <a:ext cx="3705225" cy="2495550"/>
          </a:xfrm>
          <a:prstGeom prst="rect">
            <a:avLst/>
          </a:prstGeom>
        </p:spPr>
      </p:pic>
      <p:pic>
        <p:nvPicPr>
          <p:cNvPr id="7" name="Picture 6">
            <a:extLst>
              <a:ext uri="{FF2B5EF4-FFF2-40B4-BE49-F238E27FC236}">
                <a16:creationId xmlns:a16="http://schemas.microsoft.com/office/drawing/2014/main" id="{865AF4E8-F8BB-4259-891B-572D15D1AED9}"/>
              </a:ext>
            </a:extLst>
          </p:cNvPr>
          <p:cNvPicPr>
            <a:picLocks noChangeAspect="1"/>
          </p:cNvPicPr>
          <p:nvPr/>
        </p:nvPicPr>
        <p:blipFill>
          <a:blip r:embed="rId3"/>
          <a:stretch>
            <a:fillRect/>
          </a:stretch>
        </p:blipFill>
        <p:spPr>
          <a:xfrm>
            <a:off x="6940404" y="2966229"/>
            <a:ext cx="3705225" cy="2495550"/>
          </a:xfrm>
          <a:prstGeom prst="rect">
            <a:avLst/>
          </a:prstGeom>
        </p:spPr>
      </p:pic>
    </p:spTree>
    <p:extLst>
      <p:ext uri="{BB962C8B-B14F-4D97-AF65-F5344CB8AC3E}">
        <p14:creationId xmlns:p14="http://schemas.microsoft.com/office/powerpoint/2010/main" val="169645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51D4DB-2D81-481A-A4C6-89CEA567594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Classical Time Series Forecasting: Moving Average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gn="just">
              <a:lnSpc>
                <a:spcPct val="90000"/>
              </a:lnSpc>
              <a:spcAft>
                <a:spcPts val="600"/>
              </a:spcAft>
            </a:pPr>
            <a:r>
              <a:rPr lang="en-US" sz="2000" dirty="0"/>
              <a:t>	A Moving Average model is a model that estimate the trend-cycle at time t obtained by averaging values of the time series within k periods of t. Just like the AR model in order to build our moving average models we must make our time series stationary first. After taking their respective differencing we then used for loops with different d values and select the best models based on the values of the Bayesian Information Criterion an Akaike Information Criterion. </a:t>
            </a:r>
          </a:p>
        </p:txBody>
      </p:sp>
    </p:spTree>
    <p:extLst>
      <p:ext uri="{BB962C8B-B14F-4D97-AF65-F5344CB8AC3E}">
        <p14:creationId xmlns:p14="http://schemas.microsoft.com/office/powerpoint/2010/main" val="1338161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1D4DB-2D81-481A-A4C6-89CEA5675949}"/>
              </a:ext>
            </a:extLst>
          </p:cNvPr>
          <p:cNvSpPr txBox="1"/>
          <p:nvPr/>
        </p:nvSpPr>
        <p:spPr>
          <a:xfrm>
            <a:off x="146649" y="595223"/>
            <a:ext cx="12045351" cy="707886"/>
          </a:xfrm>
          <a:prstGeom prst="rect">
            <a:avLst/>
          </a:prstGeom>
          <a:noFill/>
        </p:spPr>
        <p:txBody>
          <a:bodyPr wrap="square" rtlCol="0">
            <a:spAutoFit/>
          </a:bodyPr>
          <a:lstStyle/>
          <a:p>
            <a:r>
              <a:rPr lang="en-US" sz="4000" dirty="0"/>
              <a:t>Classical Time Series Forecasting: Moving Average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690113" y="1664898"/>
            <a:ext cx="10420710" cy="369332"/>
          </a:xfrm>
          <a:prstGeom prst="rect">
            <a:avLst/>
          </a:prstGeom>
          <a:noFill/>
        </p:spPr>
        <p:txBody>
          <a:bodyPr wrap="square" rtlCol="0">
            <a:spAutoFit/>
          </a:bodyPr>
          <a:lstStyle/>
          <a:p>
            <a:pPr algn="just"/>
            <a:r>
              <a:rPr lang="en-US" dirty="0"/>
              <a:t>For F-14 time series the best model is the model with d = 2 and q = 4 based on BIC and AIC scores.</a:t>
            </a:r>
          </a:p>
        </p:txBody>
      </p:sp>
      <p:pic>
        <p:nvPicPr>
          <p:cNvPr id="6" name="Picture 5">
            <a:extLst>
              <a:ext uri="{FF2B5EF4-FFF2-40B4-BE49-F238E27FC236}">
                <a16:creationId xmlns:a16="http://schemas.microsoft.com/office/drawing/2014/main" id="{F9A87831-0EC6-4506-BF40-51465EC17AA4}"/>
              </a:ext>
            </a:extLst>
          </p:cNvPr>
          <p:cNvPicPr>
            <a:picLocks noChangeAspect="1"/>
          </p:cNvPicPr>
          <p:nvPr/>
        </p:nvPicPr>
        <p:blipFill>
          <a:blip r:embed="rId2"/>
          <a:stretch>
            <a:fillRect/>
          </a:stretch>
        </p:blipFill>
        <p:spPr>
          <a:xfrm>
            <a:off x="1258647" y="2852288"/>
            <a:ext cx="3705225" cy="2533650"/>
          </a:xfrm>
          <a:prstGeom prst="rect">
            <a:avLst/>
          </a:prstGeom>
        </p:spPr>
      </p:pic>
      <p:pic>
        <p:nvPicPr>
          <p:cNvPr id="7" name="Picture 6">
            <a:extLst>
              <a:ext uri="{FF2B5EF4-FFF2-40B4-BE49-F238E27FC236}">
                <a16:creationId xmlns:a16="http://schemas.microsoft.com/office/drawing/2014/main" id="{7B188E42-25BD-4620-A7C0-7398B09F1289}"/>
              </a:ext>
            </a:extLst>
          </p:cNvPr>
          <p:cNvPicPr>
            <a:picLocks noChangeAspect="1"/>
          </p:cNvPicPr>
          <p:nvPr/>
        </p:nvPicPr>
        <p:blipFill>
          <a:blip r:embed="rId3"/>
          <a:stretch>
            <a:fillRect/>
          </a:stretch>
        </p:blipFill>
        <p:spPr>
          <a:xfrm>
            <a:off x="6831312" y="2890388"/>
            <a:ext cx="3705225" cy="2495550"/>
          </a:xfrm>
          <a:prstGeom prst="rect">
            <a:avLst/>
          </a:prstGeom>
        </p:spPr>
      </p:pic>
    </p:spTree>
    <p:extLst>
      <p:ext uri="{BB962C8B-B14F-4D97-AF65-F5344CB8AC3E}">
        <p14:creationId xmlns:p14="http://schemas.microsoft.com/office/powerpoint/2010/main" val="41279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1D4DB-2D81-481A-A4C6-89CEA5675949}"/>
              </a:ext>
            </a:extLst>
          </p:cNvPr>
          <p:cNvSpPr txBox="1"/>
          <p:nvPr/>
        </p:nvSpPr>
        <p:spPr>
          <a:xfrm>
            <a:off x="146649" y="595223"/>
            <a:ext cx="12045351" cy="707886"/>
          </a:xfrm>
          <a:prstGeom prst="rect">
            <a:avLst/>
          </a:prstGeom>
          <a:noFill/>
        </p:spPr>
        <p:txBody>
          <a:bodyPr wrap="square" rtlCol="0">
            <a:spAutoFit/>
          </a:bodyPr>
          <a:lstStyle/>
          <a:p>
            <a:r>
              <a:rPr lang="en-US" sz="4000" dirty="0"/>
              <a:t>Classical Time Series Forecasting: Moving Average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690113" y="1664898"/>
            <a:ext cx="10420710" cy="646331"/>
          </a:xfrm>
          <a:prstGeom prst="rect">
            <a:avLst/>
          </a:prstGeom>
          <a:noFill/>
        </p:spPr>
        <p:txBody>
          <a:bodyPr wrap="square" rtlCol="0">
            <a:spAutoFit/>
          </a:bodyPr>
          <a:lstStyle/>
          <a:p>
            <a:pPr algn="just"/>
            <a:r>
              <a:rPr lang="en-US" dirty="0"/>
              <a:t>For F-15 time series the best models are the models with d = 0 and q = 1 and q = 3 based on BIC and AIC scores.</a:t>
            </a:r>
          </a:p>
        </p:txBody>
      </p:sp>
      <p:pic>
        <p:nvPicPr>
          <p:cNvPr id="4" name="Picture 3">
            <a:extLst>
              <a:ext uri="{FF2B5EF4-FFF2-40B4-BE49-F238E27FC236}">
                <a16:creationId xmlns:a16="http://schemas.microsoft.com/office/drawing/2014/main" id="{E3F8AF47-7801-4C88-BE90-082F21CA38B2}"/>
              </a:ext>
            </a:extLst>
          </p:cNvPr>
          <p:cNvPicPr>
            <a:picLocks noChangeAspect="1"/>
          </p:cNvPicPr>
          <p:nvPr/>
        </p:nvPicPr>
        <p:blipFill>
          <a:blip r:embed="rId2"/>
          <a:stretch>
            <a:fillRect/>
          </a:stretch>
        </p:blipFill>
        <p:spPr>
          <a:xfrm>
            <a:off x="1238432" y="2991585"/>
            <a:ext cx="3705225" cy="2495550"/>
          </a:xfrm>
          <a:prstGeom prst="rect">
            <a:avLst/>
          </a:prstGeom>
        </p:spPr>
      </p:pic>
      <p:pic>
        <p:nvPicPr>
          <p:cNvPr id="5" name="Picture 4">
            <a:extLst>
              <a:ext uri="{FF2B5EF4-FFF2-40B4-BE49-F238E27FC236}">
                <a16:creationId xmlns:a16="http://schemas.microsoft.com/office/drawing/2014/main" id="{9999C00B-6210-4AA6-9429-D7967DBD413D}"/>
              </a:ext>
            </a:extLst>
          </p:cNvPr>
          <p:cNvPicPr>
            <a:picLocks noChangeAspect="1"/>
          </p:cNvPicPr>
          <p:nvPr/>
        </p:nvPicPr>
        <p:blipFill>
          <a:blip r:embed="rId3"/>
          <a:stretch>
            <a:fillRect/>
          </a:stretch>
        </p:blipFill>
        <p:spPr>
          <a:xfrm>
            <a:off x="6694343" y="2991585"/>
            <a:ext cx="3790950" cy="2495550"/>
          </a:xfrm>
          <a:prstGeom prst="rect">
            <a:avLst/>
          </a:prstGeom>
        </p:spPr>
      </p:pic>
    </p:spTree>
    <p:extLst>
      <p:ext uri="{BB962C8B-B14F-4D97-AF65-F5344CB8AC3E}">
        <p14:creationId xmlns:p14="http://schemas.microsoft.com/office/powerpoint/2010/main" val="44752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51D4DB-2D81-481A-A4C6-89CEA567594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Classical Time Series Forecasting: ARIMA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gn="just">
              <a:lnSpc>
                <a:spcPct val="90000"/>
              </a:lnSpc>
              <a:spcAft>
                <a:spcPts val="600"/>
              </a:spcAft>
            </a:pPr>
            <a:r>
              <a:rPr lang="en-US" sz="2000" dirty="0"/>
              <a:t>An ARIMA model is combination of AR and MA model with differencing. Just like the AR and MA model in order to build our moving average models we must make our time series stationary first. After taking their respective differencing we then used for loops with different P and d values and select the best models based on the values of the Bayesian Information Criterion an Akaike Information Criterion. </a:t>
            </a:r>
          </a:p>
        </p:txBody>
      </p:sp>
    </p:spTree>
    <p:extLst>
      <p:ext uri="{BB962C8B-B14F-4D97-AF65-F5344CB8AC3E}">
        <p14:creationId xmlns:p14="http://schemas.microsoft.com/office/powerpoint/2010/main" val="52847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51D4DB-2D81-481A-A4C6-89CEA567594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Classical Time Series Forecasting: ARIMA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gn="just">
              <a:lnSpc>
                <a:spcPct val="90000"/>
              </a:lnSpc>
              <a:spcAft>
                <a:spcPts val="600"/>
              </a:spcAft>
            </a:pPr>
            <a:r>
              <a:rPr lang="en-US" sz="2000" dirty="0"/>
              <a:t>	For the F – 14 time series the ARIMA model with p = 6,  d = 2, q = 0 has the lowest AIC score. For the F – 15 time series the ARIMA model with p = 0, d = 0 and q = 2 has the lowest AIC and BIC score. </a:t>
            </a:r>
          </a:p>
        </p:txBody>
      </p:sp>
    </p:spTree>
    <p:extLst>
      <p:ext uri="{BB962C8B-B14F-4D97-AF65-F5344CB8AC3E}">
        <p14:creationId xmlns:p14="http://schemas.microsoft.com/office/powerpoint/2010/main" val="1941424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51D4DB-2D81-481A-A4C6-89CEA567594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Classical Time Series Forecasting: ARIMAX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gn="just">
              <a:lnSpc>
                <a:spcPct val="90000"/>
              </a:lnSpc>
              <a:spcAft>
                <a:spcPts val="600"/>
              </a:spcAft>
            </a:pPr>
            <a:r>
              <a:rPr lang="en-US" sz="2000" dirty="0"/>
              <a:t>	An ARIMAX model is combination of AR and MA model with differencing plus exogenous variables. Just like the AR and MA model in order to build our moving average models we must make our time series stationary first. After taking their respective differencing we then used for loops with different P and d values and select the best models based on the values of the Bayesian Information Criterion an Akaike Information Criterion. We used the following variables as our exogenous variables :</a:t>
            </a:r>
          </a:p>
          <a:p>
            <a:pPr algn="just">
              <a:lnSpc>
                <a:spcPct val="90000"/>
              </a:lnSpc>
              <a:spcAft>
                <a:spcPts val="600"/>
              </a:spcAft>
            </a:pPr>
            <a:r>
              <a:rPr lang="en-US" sz="2000" dirty="0"/>
              <a:t>'AVG_DOWNHOLE_PRESSURE’,</a:t>
            </a:r>
          </a:p>
          <a:p>
            <a:pPr algn="just">
              <a:lnSpc>
                <a:spcPct val="90000"/>
              </a:lnSpc>
              <a:spcAft>
                <a:spcPts val="600"/>
              </a:spcAft>
            </a:pPr>
            <a:r>
              <a:rPr lang="en-US" sz="2000" dirty="0"/>
              <a:t>'AVG_DP_TUBING’</a:t>
            </a:r>
          </a:p>
          <a:p>
            <a:pPr algn="just">
              <a:lnSpc>
                <a:spcPct val="90000"/>
              </a:lnSpc>
              <a:spcAft>
                <a:spcPts val="600"/>
              </a:spcAft>
            </a:pPr>
            <a:r>
              <a:rPr lang="en-US" sz="2000" dirty="0"/>
              <a:t>'AVG_ANNULUS_PRESS’</a:t>
            </a:r>
          </a:p>
          <a:p>
            <a:pPr algn="just">
              <a:lnSpc>
                <a:spcPct val="90000"/>
              </a:lnSpc>
              <a:spcAft>
                <a:spcPts val="600"/>
              </a:spcAft>
            </a:pPr>
            <a:r>
              <a:rPr lang="en-US" sz="2000" dirty="0"/>
              <a:t>'AVG_WHT_P','BORE_GAS_VOL’</a:t>
            </a:r>
          </a:p>
          <a:p>
            <a:pPr algn="just">
              <a:lnSpc>
                <a:spcPct val="90000"/>
              </a:lnSpc>
              <a:spcAft>
                <a:spcPts val="600"/>
              </a:spcAft>
            </a:pPr>
            <a:r>
              <a:rPr lang="en-US" sz="2000" dirty="0"/>
              <a:t>'DP_CHOKE_SIZE’</a:t>
            </a:r>
          </a:p>
          <a:p>
            <a:pPr algn="just">
              <a:lnSpc>
                <a:spcPct val="90000"/>
              </a:lnSpc>
              <a:spcAft>
                <a:spcPts val="600"/>
              </a:spcAft>
            </a:pPr>
            <a:r>
              <a:rPr lang="en-US" sz="2000" dirty="0"/>
              <a:t>'AVG_CHOKE_SIZE_P’</a:t>
            </a:r>
          </a:p>
          <a:p>
            <a:pPr algn="just">
              <a:lnSpc>
                <a:spcPct val="90000"/>
              </a:lnSpc>
              <a:spcAft>
                <a:spcPts val="600"/>
              </a:spcAft>
            </a:pPr>
            <a:r>
              <a:rPr lang="en-US" sz="2000" dirty="0"/>
              <a:t>'AVG_DOWNHOLE_TEMPERATURE’</a:t>
            </a:r>
          </a:p>
          <a:p>
            <a:pPr algn="just">
              <a:lnSpc>
                <a:spcPct val="90000"/>
              </a:lnSpc>
              <a:spcAft>
                <a:spcPts val="600"/>
              </a:spcAft>
            </a:pPr>
            <a:r>
              <a:rPr lang="en-US" sz="2000" dirty="0"/>
              <a:t>'AVG_WHP_P','BORE_WAT_VOL'</a:t>
            </a:r>
          </a:p>
        </p:txBody>
      </p:sp>
    </p:spTree>
    <p:extLst>
      <p:ext uri="{BB962C8B-B14F-4D97-AF65-F5344CB8AC3E}">
        <p14:creationId xmlns:p14="http://schemas.microsoft.com/office/powerpoint/2010/main" val="2388247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51D4DB-2D81-481A-A4C6-89CEA567594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Classical Time Series Forecasting: ARIMAX Model</a:t>
            </a:r>
          </a:p>
        </p:txBody>
      </p:sp>
      <p:sp>
        <p:nvSpPr>
          <p:cNvPr id="3" name="TextBox 2">
            <a:extLst>
              <a:ext uri="{FF2B5EF4-FFF2-40B4-BE49-F238E27FC236}">
                <a16:creationId xmlns:a16="http://schemas.microsoft.com/office/drawing/2014/main" id="{A433EB74-CFBE-4FB0-B5C0-8EB3EF87591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gn="just">
              <a:lnSpc>
                <a:spcPct val="90000"/>
              </a:lnSpc>
              <a:spcAft>
                <a:spcPts val="600"/>
              </a:spcAft>
            </a:pPr>
            <a:r>
              <a:rPr lang="en-US" sz="2000" dirty="0"/>
              <a:t>For the F – 14 well the best model is the model with p = 1, d = 2 and q = 0. On the other hand, for the F – 15 model the best model is the model with P = 0 and q = 2.</a:t>
            </a:r>
          </a:p>
        </p:txBody>
      </p:sp>
    </p:spTree>
    <p:extLst>
      <p:ext uri="{BB962C8B-B14F-4D97-AF65-F5344CB8AC3E}">
        <p14:creationId xmlns:p14="http://schemas.microsoft.com/office/powerpoint/2010/main" val="403888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3DD-A2E0-41C2-816D-A58980DF5616}"/>
              </a:ext>
            </a:extLst>
          </p:cNvPr>
          <p:cNvSpPr>
            <a:spLocks noGrp="1"/>
          </p:cNvSpPr>
          <p:nvPr>
            <p:ph type="title"/>
          </p:nvPr>
        </p:nvSpPr>
        <p:spPr/>
        <p:txBody>
          <a:bodyPr/>
          <a:lstStyle/>
          <a:p>
            <a:pPr algn="ctr"/>
            <a:r>
              <a:rPr lang="en-US" dirty="0"/>
              <a:t>Performance of Models</a:t>
            </a:r>
          </a:p>
        </p:txBody>
      </p:sp>
      <p:sp>
        <p:nvSpPr>
          <p:cNvPr id="3" name="Content Placeholder 2">
            <a:extLst>
              <a:ext uri="{FF2B5EF4-FFF2-40B4-BE49-F238E27FC236}">
                <a16:creationId xmlns:a16="http://schemas.microsoft.com/office/drawing/2014/main" id="{CAC9D9CD-94B0-4962-8E09-603023DA437D}"/>
              </a:ext>
            </a:extLst>
          </p:cNvPr>
          <p:cNvSpPr>
            <a:spLocks noGrp="1"/>
          </p:cNvSpPr>
          <p:nvPr>
            <p:ph sz="half" idx="1"/>
          </p:nvPr>
        </p:nvSpPr>
        <p:spPr>
          <a:xfrm>
            <a:off x="838200" y="1825625"/>
            <a:ext cx="5181600" cy="2539341"/>
          </a:xfrm>
        </p:spPr>
        <p:txBody>
          <a:bodyPr/>
          <a:lstStyle/>
          <a:p>
            <a:pPr marL="0" indent="0" algn="ctr">
              <a:buNone/>
            </a:pPr>
            <a:r>
              <a:rPr lang="en-US" dirty="0"/>
              <a:t>F - 14</a:t>
            </a:r>
          </a:p>
        </p:txBody>
      </p:sp>
      <p:sp>
        <p:nvSpPr>
          <p:cNvPr id="4" name="Content Placeholder 3">
            <a:extLst>
              <a:ext uri="{FF2B5EF4-FFF2-40B4-BE49-F238E27FC236}">
                <a16:creationId xmlns:a16="http://schemas.microsoft.com/office/drawing/2014/main" id="{386BA12B-3711-499D-928F-5AD699CDA728}"/>
              </a:ext>
            </a:extLst>
          </p:cNvPr>
          <p:cNvSpPr>
            <a:spLocks noGrp="1"/>
          </p:cNvSpPr>
          <p:nvPr>
            <p:ph sz="half" idx="2"/>
          </p:nvPr>
        </p:nvSpPr>
        <p:spPr>
          <a:xfrm>
            <a:off x="6172200" y="1825625"/>
            <a:ext cx="5181600" cy="2539341"/>
          </a:xfrm>
        </p:spPr>
        <p:txBody>
          <a:bodyPr/>
          <a:lstStyle/>
          <a:p>
            <a:pPr marL="0" indent="0" algn="ctr">
              <a:buNone/>
            </a:pPr>
            <a:r>
              <a:rPr lang="en-US" dirty="0"/>
              <a:t>F - 15</a:t>
            </a:r>
          </a:p>
        </p:txBody>
      </p:sp>
      <p:sp>
        <p:nvSpPr>
          <p:cNvPr id="9" name="TextBox 8">
            <a:extLst>
              <a:ext uri="{FF2B5EF4-FFF2-40B4-BE49-F238E27FC236}">
                <a16:creationId xmlns:a16="http://schemas.microsoft.com/office/drawing/2014/main" id="{BE1EB710-8AA3-4F2E-A3CD-CE723B7E5257}"/>
              </a:ext>
            </a:extLst>
          </p:cNvPr>
          <p:cNvSpPr txBox="1"/>
          <p:nvPr/>
        </p:nvSpPr>
        <p:spPr>
          <a:xfrm>
            <a:off x="838200" y="4960189"/>
            <a:ext cx="10515599" cy="1190445"/>
          </a:xfrm>
          <a:prstGeom prst="rect">
            <a:avLst/>
          </a:prstGeom>
          <a:noFill/>
        </p:spPr>
        <p:txBody>
          <a:bodyPr wrap="square" rtlCol="0">
            <a:spAutoFit/>
          </a:bodyPr>
          <a:lstStyle/>
          <a:p>
            <a:pPr algn="just"/>
            <a:r>
              <a:rPr lang="en-US" dirty="0"/>
              <a:t>	The best models for both wells are the ARIMAX models and as expected the simple models performed significantly worse than the ARIMAX models. Also as expected the F-14 well which followed a typical decline curve was easier to model than the F-15 model which did not follow a typical decline curve(35% MAPE vs 65% MAPE for the ARIMAX Models). </a:t>
            </a:r>
          </a:p>
        </p:txBody>
      </p:sp>
      <p:pic>
        <p:nvPicPr>
          <p:cNvPr id="11" name="Picture 10">
            <a:extLst>
              <a:ext uri="{FF2B5EF4-FFF2-40B4-BE49-F238E27FC236}">
                <a16:creationId xmlns:a16="http://schemas.microsoft.com/office/drawing/2014/main" id="{D8140EDA-FE90-45F4-AFDF-708812F3D9F9}"/>
              </a:ext>
            </a:extLst>
          </p:cNvPr>
          <p:cNvPicPr>
            <a:picLocks noChangeAspect="1"/>
          </p:cNvPicPr>
          <p:nvPr/>
        </p:nvPicPr>
        <p:blipFill>
          <a:blip r:embed="rId2"/>
          <a:stretch>
            <a:fillRect/>
          </a:stretch>
        </p:blipFill>
        <p:spPr>
          <a:xfrm>
            <a:off x="588033" y="2681099"/>
            <a:ext cx="5181599" cy="1495801"/>
          </a:xfrm>
          <a:prstGeom prst="rect">
            <a:avLst/>
          </a:prstGeom>
        </p:spPr>
      </p:pic>
      <p:pic>
        <p:nvPicPr>
          <p:cNvPr id="13" name="Picture 12">
            <a:extLst>
              <a:ext uri="{FF2B5EF4-FFF2-40B4-BE49-F238E27FC236}">
                <a16:creationId xmlns:a16="http://schemas.microsoft.com/office/drawing/2014/main" id="{8E0C47DA-108A-4506-AC68-71F0C3A726E4}"/>
              </a:ext>
            </a:extLst>
          </p:cNvPr>
          <p:cNvPicPr>
            <a:picLocks noChangeAspect="1"/>
          </p:cNvPicPr>
          <p:nvPr/>
        </p:nvPicPr>
        <p:blipFill>
          <a:blip r:embed="rId3"/>
          <a:stretch>
            <a:fillRect/>
          </a:stretch>
        </p:blipFill>
        <p:spPr>
          <a:xfrm>
            <a:off x="6324601" y="2681098"/>
            <a:ext cx="5181599" cy="1495801"/>
          </a:xfrm>
          <a:prstGeom prst="rect">
            <a:avLst/>
          </a:prstGeom>
        </p:spPr>
      </p:pic>
    </p:spTree>
    <p:extLst>
      <p:ext uri="{BB962C8B-B14F-4D97-AF65-F5344CB8AC3E}">
        <p14:creationId xmlns:p14="http://schemas.microsoft.com/office/powerpoint/2010/main" val="69914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B41A1-7F4B-4F5E-8F72-D9F922F59861}"/>
              </a:ext>
            </a:extLst>
          </p:cNvPr>
          <p:cNvSpPr>
            <a:spLocks noGrp="1"/>
          </p:cNvSpPr>
          <p:nvPr>
            <p:ph type="title"/>
          </p:nvPr>
        </p:nvSpPr>
        <p:spPr>
          <a:xfrm>
            <a:off x="1166650" y="1332952"/>
            <a:ext cx="3926898" cy="3921176"/>
          </a:xfrm>
        </p:spPr>
        <p:txBody>
          <a:bodyPr anchor="ctr">
            <a:normAutofit/>
          </a:bodyPr>
          <a:lstStyle/>
          <a:p>
            <a:r>
              <a:rPr lang="en-US" sz="5400"/>
              <a:t>Problem Definition</a:t>
            </a:r>
          </a:p>
        </p:txBody>
      </p:sp>
      <p:grpSp>
        <p:nvGrpSpPr>
          <p:cNvPr id="26" name="Group 2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2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2756E2B-9496-4883-9ED3-5482169E1D4C}"/>
              </a:ext>
            </a:extLst>
          </p:cNvPr>
          <p:cNvSpPr>
            <a:spLocks noGrp="1"/>
          </p:cNvSpPr>
          <p:nvPr>
            <p:ph idx="1"/>
          </p:nvPr>
        </p:nvSpPr>
        <p:spPr>
          <a:xfrm>
            <a:off x="6421120" y="499833"/>
            <a:ext cx="5100320" cy="5581226"/>
          </a:xfrm>
        </p:spPr>
        <p:txBody>
          <a:bodyPr anchor="ctr">
            <a:normAutofit/>
          </a:bodyPr>
          <a:lstStyle/>
          <a:p>
            <a:pPr marL="0" indent="0">
              <a:buNone/>
            </a:pPr>
            <a:endParaRPr lang="en-US" sz="2200" dirty="0"/>
          </a:p>
          <a:p>
            <a:pPr marL="0" indent="0" algn="just">
              <a:buNone/>
            </a:pPr>
            <a:r>
              <a:rPr lang="en-US" sz="2200" dirty="0"/>
              <a:t>How do we forecast the future oil production of an oil well given the production history and other variables such choke size, downhole pressure, etc. ?</a:t>
            </a:r>
          </a:p>
        </p:txBody>
      </p:sp>
    </p:spTree>
    <p:extLst>
      <p:ext uri="{BB962C8B-B14F-4D97-AF65-F5344CB8AC3E}">
        <p14:creationId xmlns:p14="http://schemas.microsoft.com/office/powerpoint/2010/main" val="3770062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E011B-CCD0-4425-AD3F-53B1F4A41182}"/>
              </a:ext>
            </a:extLst>
          </p:cNvPr>
          <p:cNvSpPr>
            <a:spLocks noGrp="1"/>
          </p:cNvSpPr>
          <p:nvPr>
            <p:ph type="title"/>
          </p:nvPr>
        </p:nvSpPr>
        <p:spPr>
          <a:xfrm>
            <a:off x="1590770" y="618387"/>
            <a:ext cx="10234993" cy="787762"/>
          </a:xfrm>
        </p:spPr>
        <p:txBody>
          <a:bodyPr vert="horz" lIns="91440" tIns="45720" rIns="91440" bIns="45720" rtlCol="0" anchor="b">
            <a:normAutofit/>
          </a:bodyPr>
          <a:lstStyle/>
          <a:p>
            <a:r>
              <a:rPr lang="en-US" sz="4200" dirty="0"/>
              <a:t>Advanced Modelling -  Specialized Packages</a:t>
            </a:r>
          </a:p>
        </p:txBody>
      </p:sp>
      <p:sp>
        <p:nvSpPr>
          <p:cNvPr id="78" name="Rectangle 7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4CB581D0-0B25-4552-8130-B8C8B8D8EA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310171" y="73152"/>
            <a:chExt cx="1178966" cy="232963"/>
          </a:xfrm>
        </p:grpSpPr>
        <p:sp>
          <p:nvSpPr>
            <p:cNvPr id="81" name="Rectangle 64">
              <a:extLst>
                <a:ext uri="{FF2B5EF4-FFF2-40B4-BE49-F238E27FC236}">
                  <a16:creationId xmlns:a16="http://schemas.microsoft.com/office/drawing/2014/main" id="{513A0E0E-B9DC-4FB1-B7BD-98AE60B3D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099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AF323F97-88B1-4FC6-9E17-4EAB6D340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099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CD7E1221-66F7-401A-9FA4-7A5999BE5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850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F7959185-BC34-4EC8-84E2-E6907F5FC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850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8160D755-724C-4DE4-B2B2-BDF7FE1A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6008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678AF90C-8523-449B-9B2A-EC68A7775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6008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0" name="Rectangle 64">
              <a:extLst>
                <a:ext uri="{FF2B5EF4-FFF2-40B4-BE49-F238E27FC236}">
                  <a16:creationId xmlns:a16="http://schemas.microsoft.com/office/drawing/2014/main" id="{59FC2840-E043-4862-B5F4-5C617EEBF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351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C528239A-AE83-4C6A-BB97-4AAEC3F35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351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64">
              <a:extLst>
                <a:ext uri="{FF2B5EF4-FFF2-40B4-BE49-F238E27FC236}">
                  <a16:creationId xmlns:a16="http://schemas.microsoft.com/office/drawing/2014/main" id="{50543DCB-A7DD-4BD3-9A73-4DD2488721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101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Rectangle 66">
              <a:extLst>
                <a:ext uri="{FF2B5EF4-FFF2-40B4-BE49-F238E27FC236}">
                  <a16:creationId xmlns:a16="http://schemas.microsoft.com/office/drawing/2014/main" id="{F083CBC3-1B65-4EBA-90C5-560382947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101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3" name="Rectangle 64">
              <a:extLst>
                <a:ext uri="{FF2B5EF4-FFF2-40B4-BE49-F238E27FC236}">
                  <a16:creationId xmlns:a16="http://schemas.microsoft.com/office/drawing/2014/main" id="{8CA682D2-789E-45AF-9F8B-52B6A5F60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476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67035C5F-EEA8-48EA-B087-CE43E4B3F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476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4" name="Rectangle 64">
              <a:extLst>
                <a:ext uri="{FF2B5EF4-FFF2-40B4-BE49-F238E27FC236}">
                  <a16:creationId xmlns:a16="http://schemas.microsoft.com/office/drawing/2014/main" id="{F294001B-67C1-4A0B-8695-0B880FCE9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81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66">
              <a:extLst>
                <a:ext uri="{FF2B5EF4-FFF2-40B4-BE49-F238E27FC236}">
                  <a16:creationId xmlns:a16="http://schemas.microsoft.com/office/drawing/2014/main" id="{B9DDAD3D-52B9-41E2-BDDB-6527D4544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81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64">
              <a:extLst>
                <a:ext uri="{FF2B5EF4-FFF2-40B4-BE49-F238E27FC236}">
                  <a16:creationId xmlns:a16="http://schemas.microsoft.com/office/drawing/2014/main" id="{B19C0FEA-7121-4182-8CBC-25D82EFF8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485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7471B4BB-2CDC-43CA-971C-745124043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485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EC5D7881-2E4B-45D2-BD04-14384232A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99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6F8FA449-4BDF-4F3A-8F3E-FCD14C8A9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99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A57516C0-1EB5-4D16-B4F6-F342958E8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9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0D12C7D4-2304-4CD8-83B2-B5B11DF63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9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19202003-0162-49A1-956D-0277E5CF918A}"/>
              </a:ext>
            </a:extLst>
          </p:cNvPr>
          <p:cNvPicPr>
            <a:picLocks noChangeAspect="1"/>
          </p:cNvPicPr>
          <p:nvPr/>
        </p:nvPicPr>
        <p:blipFill>
          <a:blip r:embed="rId2"/>
          <a:stretch>
            <a:fillRect/>
          </a:stretch>
        </p:blipFill>
        <p:spPr>
          <a:xfrm>
            <a:off x="1813497" y="2367168"/>
            <a:ext cx="3693735" cy="664872"/>
          </a:xfrm>
          <a:prstGeom prst="rect">
            <a:avLst/>
          </a:prstGeom>
        </p:spPr>
      </p:pic>
      <p:sp>
        <p:nvSpPr>
          <p:cNvPr id="102" name="Rectangle 10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greykite-logo">
            <a:extLst>
              <a:ext uri="{FF2B5EF4-FFF2-40B4-BE49-F238E27FC236}">
                <a16:creationId xmlns:a16="http://schemas.microsoft.com/office/drawing/2014/main" id="{A4D8AC00-F65C-4E7C-8196-43702AB97B2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42909" y="3429000"/>
            <a:ext cx="3658388" cy="22407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5F0F9B3-26EE-4766-9120-DD9683F648F7}"/>
              </a:ext>
            </a:extLst>
          </p:cNvPr>
          <p:cNvPicPr>
            <a:picLocks noChangeAspect="1"/>
          </p:cNvPicPr>
          <p:nvPr/>
        </p:nvPicPr>
        <p:blipFill>
          <a:blip r:embed="rId4"/>
          <a:stretch>
            <a:fillRect/>
          </a:stretch>
        </p:blipFill>
        <p:spPr>
          <a:xfrm>
            <a:off x="6966121" y="2172571"/>
            <a:ext cx="3693735" cy="1431322"/>
          </a:xfrm>
          <a:prstGeom prst="rect">
            <a:avLst/>
          </a:prstGeom>
        </p:spPr>
      </p:pic>
      <p:pic>
        <p:nvPicPr>
          <p:cNvPr id="4" name="Picture 3">
            <a:extLst>
              <a:ext uri="{FF2B5EF4-FFF2-40B4-BE49-F238E27FC236}">
                <a16:creationId xmlns:a16="http://schemas.microsoft.com/office/drawing/2014/main" id="{C8DAAEDF-6053-44F9-8EB2-45B5CF37A8FA}"/>
              </a:ext>
            </a:extLst>
          </p:cNvPr>
          <p:cNvPicPr>
            <a:picLocks noChangeAspect="1"/>
          </p:cNvPicPr>
          <p:nvPr/>
        </p:nvPicPr>
        <p:blipFill>
          <a:blip r:embed="rId5"/>
          <a:stretch>
            <a:fillRect/>
          </a:stretch>
        </p:blipFill>
        <p:spPr>
          <a:xfrm>
            <a:off x="6963176" y="4447290"/>
            <a:ext cx="3696680" cy="875952"/>
          </a:xfrm>
          <a:prstGeom prst="rect">
            <a:avLst/>
          </a:prstGeom>
        </p:spPr>
      </p:pic>
    </p:spTree>
    <p:extLst>
      <p:ext uri="{BB962C8B-B14F-4D97-AF65-F5344CB8AC3E}">
        <p14:creationId xmlns:p14="http://schemas.microsoft.com/office/powerpoint/2010/main" val="3570290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18221-8BB3-4353-8F2B-78436439095E}"/>
              </a:ext>
            </a:extLst>
          </p:cNvPr>
          <p:cNvSpPr>
            <a:spLocks noGrp="1"/>
          </p:cNvSpPr>
          <p:nvPr>
            <p:ph type="title"/>
          </p:nvPr>
        </p:nvSpPr>
        <p:spPr>
          <a:xfrm>
            <a:off x="1136397" y="502021"/>
            <a:ext cx="9688296" cy="1642969"/>
          </a:xfrm>
        </p:spPr>
        <p:txBody>
          <a:bodyPr vert="horz" lIns="91440" tIns="45720" rIns="91440" bIns="45720" rtlCol="0" anchor="b">
            <a:normAutofit/>
          </a:bodyPr>
          <a:lstStyle/>
          <a:p>
            <a:r>
              <a:rPr lang="en-US" sz="4000" kern="1200" dirty="0">
                <a:solidFill>
                  <a:schemeClr val="tx1"/>
                </a:solidFill>
                <a:latin typeface="+mj-lt"/>
                <a:ea typeface="+mj-ea"/>
                <a:cs typeface="+mj-cs"/>
              </a:rPr>
              <a:t>Advanced Modelling - KATS</a:t>
            </a:r>
          </a:p>
        </p:txBody>
      </p:sp>
      <p:sp>
        <p:nvSpPr>
          <p:cNvPr id="3" name="TextBox 2">
            <a:extLst>
              <a:ext uri="{FF2B5EF4-FFF2-40B4-BE49-F238E27FC236}">
                <a16:creationId xmlns:a16="http://schemas.microsoft.com/office/drawing/2014/main" id="{9C379B79-E1A9-428A-B86B-EBA18A61657A}"/>
              </a:ext>
            </a:extLst>
          </p:cNvPr>
          <p:cNvSpPr txBox="1"/>
          <p:nvPr/>
        </p:nvSpPr>
        <p:spPr>
          <a:xfrm>
            <a:off x="1136397" y="2418409"/>
            <a:ext cx="9688296" cy="3454358"/>
          </a:xfrm>
          <a:prstGeom prst="rect">
            <a:avLst/>
          </a:prstGeom>
        </p:spPr>
        <p:txBody>
          <a:bodyPr vert="horz" lIns="91440" tIns="45720" rIns="91440" bIns="45720" rtlCol="0" anchor="t">
            <a:normAutofit/>
          </a:bodyPr>
          <a:lstStyle/>
          <a:p>
            <a:pPr algn="just">
              <a:lnSpc>
                <a:spcPct val="90000"/>
              </a:lnSpc>
              <a:spcAft>
                <a:spcPts val="600"/>
              </a:spcAft>
            </a:pPr>
            <a:r>
              <a:rPr lang="en-US" sz="2000" dirty="0"/>
              <a:t>	Kats (Kit for Analyzing Time Series) is a toolkit to analyze time series data, a lightweight, easy-to-use, and generalizable framework to perform time series analysis. It is being developed by </a:t>
            </a:r>
            <a:r>
              <a:rPr lang="en-US" sz="2000" dirty="0" err="1"/>
              <a:t>facebook</a:t>
            </a:r>
            <a:r>
              <a:rPr lang="en-US" sz="2000" dirty="0"/>
              <a:t> to serve as a one stop shop for time series analysis, including detection, forecasting, feature extraction/embedding, and multivariate analysis. There are a total of 10 forecasting models in KATS in this project we will use the following models: ARIMA, </a:t>
            </a:r>
            <a:r>
              <a:rPr lang="en-US" sz="2000" dirty="0" err="1"/>
              <a:t>fbProhpet</a:t>
            </a:r>
            <a:r>
              <a:rPr lang="en-US" sz="2000" dirty="0"/>
              <a:t>, Theta, Harmonic Regression, LSTM,  and Ensemble Model.</a:t>
            </a:r>
          </a:p>
          <a:p>
            <a:pPr indent="-228600">
              <a:lnSpc>
                <a:spcPct val="90000"/>
              </a:lnSpc>
              <a:spcAft>
                <a:spcPts val="600"/>
              </a:spcAft>
              <a:buFont typeface="Arial" panose="020B0604020202020204" pitchFamily="34" charset="0"/>
              <a:buChar char="•"/>
            </a:pPr>
            <a:endParaRPr lang="en-US" sz="2000" dirty="0"/>
          </a:p>
        </p:txBody>
      </p:sp>
      <p:sp>
        <p:nvSpPr>
          <p:cNvPr id="23"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220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82EE-98E5-4BC1-A49B-A8583A49C97E}"/>
              </a:ext>
            </a:extLst>
          </p:cNvPr>
          <p:cNvSpPr txBox="1">
            <a:spLocks/>
          </p:cNvSpPr>
          <p:nvPr/>
        </p:nvSpPr>
        <p:spPr>
          <a:xfrm>
            <a:off x="1179529" y="785004"/>
            <a:ext cx="9688296" cy="7388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Advanced Modelling – KATS – F - 14</a:t>
            </a:r>
          </a:p>
        </p:txBody>
      </p:sp>
      <p:sp>
        <p:nvSpPr>
          <p:cNvPr id="4" name="TextBox 3">
            <a:extLst>
              <a:ext uri="{FF2B5EF4-FFF2-40B4-BE49-F238E27FC236}">
                <a16:creationId xmlns:a16="http://schemas.microsoft.com/office/drawing/2014/main" id="{C9E56AD2-BE66-4611-B5E7-C078C4D42DEF}"/>
              </a:ext>
            </a:extLst>
          </p:cNvPr>
          <p:cNvSpPr txBox="1"/>
          <p:nvPr/>
        </p:nvSpPr>
        <p:spPr>
          <a:xfrm>
            <a:off x="365565" y="1628507"/>
            <a:ext cx="3157268" cy="369332"/>
          </a:xfrm>
          <a:prstGeom prst="rect">
            <a:avLst/>
          </a:prstGeom>
          <a:noFill/>
        </p:spPr>
        <p:txBody>
          <a:bodyPr wrap="square" rtlCol="0">
            <a:spAutoFit/>
          </a:bodyPr>
          <a:lstStyle/>
          <a:p>
            <a:pPr algn="ctr"/>
            <a:r>
              <a:rPr lang="en-US" dirty="0"/>
              <a:t>ARIMA</a:t>
            </a:r>
          </a:p>
        </p:txBody>
      </p:sp>
      <p:sp>
        <p:nvSpPr>
          <p:cNvPr id="8" name="TextBox 7">
            <a:extLst>
              <a:ext uri="{FF2B5EF4-FFF2-40B4-BE49-F238E27FC236}">
                <a16:creationId xmlns:a16="http://schemas.microsoft.com/office/drawing/2014/main" id="{50C3BAE4-30F8-47DB-B97B-3171B0DCDEBD}"/>
              </a:ext>
            </a:extLst>
          </p:cNvPr>
          <p:cNvSpPr txBox="1"/>
          <p:nvPr/>
        </p:nvSpPr>
        <p:spPr>
          <a:xfrm>
            <a:off x="8669168" y="1598656"/>
            <a:ext cx="3157268" cy="369332"/>
          </a:xfrm>
          <a:prstGeom prst="rect">
            <a:avLst/>
          </a:prstGeom>
          <a:noFill/>
        </p:spPr>
        <p:txBody>
          <a:bodyPr wrap="square" rtlCol="0">
            <a:spAutoFit/>
          </a:bodyPr>
          <a:lstStyle/>
          <a:p>
            <a:pPr algn="ctr"/>
            <a:r>
              <a:rPr lang="en-US" dirty="0" err="1"/>
              <a:t>fbProphet</a:t>
            </a:r>
            <a:endParaRPr lang="en-US" dirty="0"/>
          </a:p>
        </p:txBody>
      </p:sp>
      <p:sp>
        <p:nvSpPr>
          <p:cNvPr id="9" name="TextBox 8">
            <a:extLst>
              <a:ext uri="{FF2B5EF4-FFF2-40B4-BE49-F238E27FC236}">
                <a16:creationId xmlns:a16="http://schemas.microsoft.com/office/drawing/2014/main" id="{B556DDA7-5750-4E33-BB5F-B6B09B56924B}"/>
              </a:ext>
            </a:extLst>
          </p:cNvPr>
          <p:cNvSpPr txBox="1"/>
          <p:nvPr/>
        </p:nvSpPr>
        <p:spPr>
          <a:xfrm>
            <a:off x="482042" y="4313975"/>
            <a:ext cx="3157268" cy="369332"/>
          </a:xfrm>
          <a:prstGeom prst="rect">
            <a:avLst/>
          </a:prstGeom>
          <a:noFill/>
        </p:spPr>
        <p:txBody>
          <a:bodyPr wrap="square" rtlCol="0">
            <a:spAutoFit/>
          </a:bodyPr>
          <a:lstStyle/>
          <a:p>
            <a:pPr algn="ctr"/>
            <a:r>
              <a:rPr lang="en-US" dirty="0"/>
              <a:t>Theta</a:t>
            </a:r>
          </a:p>
        </p:txBody>
      </p:sp>
      <p:sp>
        <p:nvSpPr>
          <p:cNvPr id="10" name="TextBox 9">
            <a:extLst>
              <a:ext uri="{FF2B5EF4-FFF2-40B4-BE49-F238E27FC236}">
                <a16:creationId xmlns:a16="http://schemas.microsoft.com/office/drawing/2014/main" id="{1CC89E77-C38E-48C5-A1CE-6139D24D18F1}"/>
              </a:ext>
            </a:extLst>
          </p:cNvPr>
          <p:cNvSpPr txBox="1"/>
          <p:nvPr/>
        </p:nvSpPr>
        <p:spPr>
          <a:xfrm>
            <a:off x="8669168" y="4355893"/>
            <a:ext cx="3157268" cy="369332"/>
          </a:xfrm>
          <a:prstGeom prst="rect">
            <a:avLst/>
          </a:prstGeom>
          <a:noFill/>
        </p:spPr>
        <p:txBody>
          <a:bodyPr wrap="square" rtlCol="0">
            <a:spAutoFit/>
          </a:bodyPr>
          <a:lstStyle/>
          <a:p>
            <a:pPr algn="ctr"/>
            <a:r>
              <a:rPr lang="en-US" dirty="0"/>
              <a:t>Ensemble</a:t>
            </a:r>
          </a:p>
        </p:txBody>
      </p:sp>
      <p:pic>
        <p:nvPicPr>
          <p:cNvPr id="7" name="Picture 6">
            <a:extLst>
              <a:ext uri="{FF2B5EF4-FFF2-40B4-BE49-F238E27FC236}">
                <a16:creationId xmlns:a16="http://schemas.microsoft.com/office/drawing/2014/main" id="{CC833F45-EE03-4B18-B787-EDCCB86B242D}"/>
              </a:ext>
            </a:extLst>
          </p:cNvPr>
          <p:cNvPicPr>
            <a:picLocks noChangeAspect="1"/>
          </p:cNvPicPr>
          <p:nvPr/>
        </p:nvPicPr>
        <p:blipFill>
          <a:blip r:embed="rId2"/>
          <a:stretch>
            <a:fillRect/>
          </a:stretch>
        </p:blipFill>
        <p:spPr>
          <a:xfrm>
            <a:off x="209572" y="2228017"/>
            <a:ext cx="3557677" cy="2035307"/>
          </a:xfrm>
          <a:prstGeom prst="rect">
            <a:avLst/>
          </a:prstGeom>
        </p:spPr>
      </p:pic>
      <p:pic>
        <p:nvPicPr>
          <p:cNvPr id="11" name="Picture 10">
            <a:extLst>
              <a:ext uri="{FF2B5EF4-FFF2-40B4-BE49-F238E27FC236}">
                <a16:creationId xmlns:a16="http://schemas.microsoft.com/office/drawing/2014/main" id="{6C58056A-1FEC-403E-ADC4-5E2A879B4289}"/>
              </a:ext>
            </a:extLst>
          </p:cNvPr>
          <p:cNvPicPr>
            <a:picLocks noChangeAspect="1"/>
          </p:cNvPicPr>
          <p:nvPr/>
        </p:nvPicPr>
        <p:blipFill>
          <a:blip r:embed="rId3"/>
          <a:stretch>
            <a:fillRect/>
          </a:stretch>
        </p:blipFill>
        <p:spPr>
          <a:xfrm>
            <a:off x="8190043" y="2177368"/>
            <a:ext cx="3557676" cy="2136607"/>
          </a:xfrm>
          <a:prstGeom prst="rect">
            <a:avLst/>
          </a:prstGeom>
        </p:spPr>
      </p:pic>
      <p:pic>
        <p:nvPicPr>
          <p:cNvPr id="12" name="Picture 11">
            <a:extLst>
              <a:ext uri="{FF2B5EF4-FFF2-40B4-BE49-F238E27FC236}">
                <a16:creationId xmlns:a16="http://schemas.microsoft.com/office/drawing/2014/main" id="{DE4AC18D-23B6-42AA-B309-1B7C3A1DC924}"/>
              </a:ext>
            </a:extLst>
          </p:cNvPr>
          <p:cNvPicPr>
            <a:picLocks noChangeAspect="1"/>
          </p:cNvPicPr>
          <p:nvPr/>
        </p:nvPicPr>
        <p:blipFill>
          <a:blip r:embed="rId4"/>
          <a:stretch>
            <a:fillRect/>
          </a:stretch>
        </p:blipFill>
        <p:spPr>
          <a:xfrm>
            <a:off x="209572" y="4774332"/>
            <a:ext cx="3587887" cy="2035307"/>
          </a:xfrm>
          <a:prstGeom prst="rect">
            <a:avLst/>
          </a:prstGeom>
        </p:spPr>
      </p:pic>
      <p:sp>
        <p:nvSpPr>
          <p:cNvPr id="14" name="TextBox 13">
            <a:extLst>
              <a:ext uri="{FF2B5EF4-FFF2-40B4-BE49-F238E27FC236}">
                <a16:creationId xmlns:a16="http://schemas.microsoft.com/office/drawing/2014/main" id="{C83CDD06-445E-4F29-B8EB-77F409A14769}"/>
              </a:ext>
            </a:extLst>
          </p:cNvPr>
          <p:cNvSpPr txBox="1"/>
          <p:nvPr/>
        </p:nvSpPr>
        <p:spPr>
          <a:xfrm>
            <a:off x="4732675" y="1572659"/>
            <a:ext cx="3157268" cy="369332"/>
          </a:xfrm>
          <a:prstGeom prst="rect">
            <a:avLst/>
          </a:prstGeom>
          <a:noFill/>
        </p:spPr>
        <p:txBody>
          <a:bodyPr wrap="square" rtlCol="0">
            <a:spAutoFit/>
          </a:bodyPr>
          <a:lstStyle/>
          <a:p>
            <a:pPr algn="ctr"/>
            <a:r>
              <a:rPr lang="en-US" dirty="0"/>
              <a:t>Harmonic Regression</a:t>
            </a:r>
          </a:p>
        </p:txBody>
      </p:sp>
      <p:pic>
        <p:nvPicPr>
          <p:cNvPr id="5" name="Picture 4">
            <a:extLst>
              <a:ext uri="{FF2B5EF4-FFF2-40B4-BE49-F238E27FC236}">
                <a16:creationId xmlns:a16="http://schemas.microsoft.com/office/drawing/2014/main" id="{AD9AB7E0-AB93-4E9C-9645-6005C232264A}"/>
              </a:ext>
            </a:extLst>
          </p:cNvPr>
          <p:cNvPicPr>
            <a:picLocks noChangeAspect="1"/>
          </p:cNvPicPr>
          <p:nvPr/>
        </p:nvPicPr>
        <p:blipFill>
          <a:blip r:embed="rId5"/>
          <a:stretch>
            <a:fillRect/>
          </a:stretch>
        </p:blipFill>
        <p:spPr>
          <a:xfrm>
            <a:off x="4317161" y="2177368"/>
            <a:ext cx="3557677" cy="2178525"/>
          </a:xfrm>
          <a:prstGeom prst="rect">
            <a:avLst/>
          </a:prstGeom>
        </p:spPr>
      </p:pic>
      <p:sp>
        <p:nvSpPr>
          <p:cNvPr id="15" name="TextBox 14">
            <a:extLst>
              <a:ext uri="{FF2B5EF4-FFF2-40B4-BE49-F238E27FC236}">
                <a16:creationId xmlns:a16="http://schemas.microsoft.com/office/drawing/2014/main" id="{0FC93956-5C48-413F-98B5-26A5C09B5527}"/>
              </a:ext>
            </a:extLst>
          </p:cNvPr>
          <p:cNvSpPr txBox="1"/>
          <p:nvPr/>
        </p:nvSpPr>
        <p:spPr>
          <a:xfrm>
            <a:off x="4517365" y="4313975"/>
            <a:ext cx="3157268" cy="369332"/>
          </a:xfrm>
          <a:prstGeom prst="rect">
            <a:avLst/>
          </a:prstGeom>
          <a:noFill/>
        </p:spPr>
        <p:txBody>
          <a:bodyPr wrap="square" rtlCol="0">
            <a:spAutoFit/>
          </a:bodyPr>
          <a:lstStyle/>
          <a:p>
            <a:pPr algn="ctr"/>
            <a:r>
              <a:rPr lang="en-US" dirty="0"/>
              <a:t>LSTM</a:t>
            </a:r>
          </a:p>
        </p:txBody>
      </p:sp>
      <p:pic>
        <p:nvPicPr>
          <p:cNvPr id="16" name="Picture 15">
            <a:extLst>
              <a:ext uri="{FF2B5EF4-FFF2-40B4-BE49-F238E27FC236}">
                <a16:creationId xmlns:a16="http://schemas.microsoft.com/office/drawing/2014/main" id="{46A9DF6B-F403-4468-90AB-1D39670D0B20}"/>
              </a:ext>
            </a:extLst>
          </p:cNvPr>
          <p:cNvPicPr>
            <a:picLocks noChangeAspect="1"/>
          </p:cNvPicPr>
          <p:nvPr/>
        </p:nvPicPr>
        <p:blipFill>
          <a:blip r:embed="rId6"/>
          <a:stretch>
            <a:fillRect/>
          </a:stretch>
        </p:blipFill>
        <p:spPr>
          <a:xfrm>
            <a:off x="4320896" y="4806069"/>
            <a:ext cx="3553942" cy="2013846"/>
          </a:xfrm>
          <a:prstGeom prst="rect">
            <a:avLst/>
          </a:prstGeom>
        </p:spPr>
      </p:pic>
      <p:pic>
        <p:nvPicPr>
          <p:cNvPr id="17" name="Picture 16">
            <a:extLst>
              <a:ext uri="{FF2B5EF4-FFF2-40B4-BE49-F238E27FC236}">
                <a16:creationId xmlns:a16="http://schemas.microsoft.com/office/drawing/2014/main" id="{D5F09028-8512-4C94-9ABF-2DDAAAF24E81}"/>
              </a:ext>
            </a:extLst>
          </p:cNvPr>
          <p:cNvPicPr>
            <a:picLocks noChangeAspect="1"/>
          </p:cNvPicPr>
          <p:nvPr/>
        </p:nvPicPr>
        <p:blipFill>
          <a:blip r:embed="rId7"/>
          <a:stretch>
            <a:fillRect/>
          </a:stretch>
        </p:blipFill>
        <p:spPr>
          <a:xfrm>
            <a:off x="8273431" y="4834353"/>
            <a:ext cx="3474288" cy="2019300"/>
          </a:xfrm>
          <a:prstGeom prst="rect">
            <a:avLst/>
          </a:prstGeom>
        </p:spPr>
      </p:pic>
    </p:spTree>
    <p:extLst>
      <p:ext uri="{BB962C8B-B14F-4D97-AF65-F5344CB8AC3E}">
        <p14:creationId xmlns:p14="http://schemas.microsoft.com/office/powerpoint/2010/main" val="3812274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82EE-98E5-4BC1-A49B-A8583A49C97E}"/>
              </a:ext>
            </a:extLst>
          </p:cNvPr>
          <p:cNvSpPr txBox="1">
            <a:spLocks/>
          </p:cNvSpPr>
          <p:nvPr/>
        </p:nvSpPr>
        <p:spPr>
          <a:xfrm>
            <a:off x="1179529" y="785004"/>
            <a:ext cx="9688296" cy="7388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Advanced Modelling – KATS – F - 15</a:t>
            </a:r>
          </a:p>
        </p:txBody>
      </p:sp>
      <p:sp>
        <p:nvSpPr>
          <p:cNvPr id="4" name="TextBox 3">
            <a:extLst>
              <a:ext uri="{FF2B5EF4-FFF2-40B4-BE49-F238E27FC236}">
                <a16:creationId xmlns:a16="http://schemas.microsoft.com/office/drawing/2014/main" id="{C9E56AD2-BE66-4611-B5E7-C078C4D42DEF}"/>
              </a:ext>
            </a:extLst>
          </p:cNvPr>
          <p:cNvSpPr txBox="1"/>
          <p:nvPr/>
        </p:nvSpPr>
        <p:spPr>
          <a:xfrm>
            <a:off x="365565" y="1628507"/>
            <a:ext cx="3157268" cy="369332"/>
          </a:xfrm>
          <a:prstGeom prst="rect">
            <a:avLst/>
          </a:prstGeom>
          <a:noFill/>
        </p:spPr>
        <p:txBody>
          <a:bodyPr wrap="square" rtlCol="0">
            <a:spAutoFit/>
          </a:bodyPr>
          <a:lstStyle/>
          <a:p>
            <a:pPr algn="ctr"/>
            <a:r>
              <a:rPr lang="en-US" dirty="0"/>
              <a:t>ARIMA</a:t>
            </a:r>
          </a:p>
        </p:txBody>
      </p:sp>
      <p:sp>
        <p:nvSpPr>
          <p:cNvPr id="8" name="TextBox 7">
            <a:extLst>
              <a:ext uri="{FF2B5EF4-FFF2-40B4-BE49-F238E27FC236}">
                <a16:creationId xmlns:a16="http://schemas.microsoft.com/office/drawing/2014/main" id="{50C3BAE4-30F8-47DB-B97B-3171B0DCDEBD}"/>
              </a:ext>
            </a:extLst>
          </p:cNvPr>
          <p:cNvSpPr txBox="1"/>
          <p:nvPr/>
        </p:nvSpPr>
        <p:spPr>
          <a:xfrm>
            <a:off x="8669168" y="1598656"/>
            <a:ext cx="3157268" cy="369332"/>
          </a:xfrm>
          <a:prstGeom prst="rect">
            <a:avLst/>
          </a:prstGeom>
          <a:noFill/>
        </p:spPr>
        <p:txBody>
          <a:bodyPr wrap="square" rtlCol="0">
            <a:spAutoFit/>
          </a:bodyPr>
          <a:lstStyle/>
          <a:p>
            <a:pPr algn="ctr"/>
            <a:r>
              <a:rPr lang="en-US" dirty="0" err="1"/>
              <a:t>fbProphet</a:t>
            </a:r>
            <a:endParaRPr lang="en-US" dirty="0"/>
          </a:p>
        </p:txBody>
      </p:sp>
      <p:sp>
        <p:nvSpPr>
          <p:cNvPr id="9" name="TextBox 8">
            <a:extLst>
              <a:ext uri="{FF2B5EF4-FFF2-40B4-BE49-F238E27FC236}">
                <a16:creationId xmlns:a16="http://schemas.microsoft.com/office/drawing/2014/main" id="{B556DDA7-5750-4E33-BB5F-B6B09B56924B}"/>
              </a:ext>
            </a:extLst>
          </p:cNvPr>
          <p:cNvSpPr txBox="1"/>
          <p:nvPr/>
        </p:nvSpPr>
        <p:spPr>
          <a:xfrm>
            <a:off x="482042" y="4313975"/>
            <a:ext cx="3157268" cy="369332"/>
          </a:xfrm>
          <a:prstGeom prst="rect">
            <a:avLst/>
          </a:prstGeom>
          <a:noFill/>
        </p:spPr>
        <p:txBody>
          <a:bodyPr wrap="square" rtlCol="0">
            <a:spAutoFit/>
          </a:bodyPr>
          <a:lstStyle/>
          <a:p>
            <a:pPr algn="ctr"/>
            <a:r>
              <a:rPr lang="en-US" dirty="0"/>
              <a:t>Theta</a:t>
            </a:r>
          </a:p>
        </p:txBody>
      </p:sp>
      <p:sp>
        <p:nvSpPr>
          <p:cNvPr id="10" name="TextBox 9">
            <a:extLst>
              <a:ext uri="{FF2B5EF4-FFF2-40B4-BE49-F238E27FC236}">
                <a16:creationId xmlns:a16="http://schemas.microsoft.com/office/drawing/2014/main" id="{1CC89E77-C38E-48C5-A1CE-6139D24D18F1}"/>
              </a:ext>
            </a:extLst>
          </p:cNvPr>
          <p:cNvSpPr txBox="1"/>
          <p:nvPr/>
        </p:nvSpPr>
        <p:spPr>
          <a:xfrm>
            <a:off x="8669168" y="4355893"/>
            <a:ext cx="3157268" cy="369332"/>
          </a:xfrm>
          <a:prstGeom prst="rect">
            <a:avLst/>
          </a:prstGeom>
          <a:noFill/>
        </p:spPr>
        <p:txBody>
          <a:bodyPr wrap="square" rtlCol="0">
            <a:spAutoFit/>
          </a:bodyPr>
          <a:lstStyle/>
          <a:p>
            <a:pPr algn="ctr"/>
            <a:r>
              <a:rPr lang="en-US" dirty="0"/>
              <a:t>Ensemble</a:t>
            </a:r>
          </a:p>
        </p:txBody>
      </p:sp>
      <p:sp>
        <p:nvSpPr>
          <p:cNvPr id="14" name="TextBox 13">
            <a:extLst>
              <a:ext uri="{FF2B5EF4-FFF2-40B4-BE49-F238E27FC236}">
                <a16:creationId xmlns:a16="http://schemas.microsoft.com/office/drawing/2014/main" id="{C83CDD06-445E-4F29-B8EB-77F409A14769}"/>
              </a:ext>
            </a:extLst>
          </p:cNvPr>
          <p:cNvSpPr txBox="1"/>
          <p:nvPr/>
        </p:nvSpPr>
        <p:spPr>
          <a:xfrm>
            <a:off x="4732675" y="1572659"/>
            <a:ext cx="3157268" cy="369332"/>
          </a:xfrm>
          <a:prstGeom prst="rect">
            <a:avLst/>
          </a:prstGeom>
          <a:noFill/>
        </p:spPr>
        <p:txBody>
          <a:bodyPr wrap="square" rtlCol="0">
            <a:spAutoFit/>
          </a:bodyPr>
          <a:lstStyle/>
          <a:p>
            <a:pPr algn="ctr"/>
            <a:r>
              <a:rPr lang="en-US" dirty="0"/>
              <a:t>Harmonic Regression</a:t>
            </a:r>
          </a:p>
        </p:txBody>
      </p:sp>
      <p:sp>
        <p:nvSpPr>
          <p:cNvPr id="15" name="TextBox 14">
            <a:extLst>
              <a:ext uri="{FF2B5EF4-FFF2-40B4-BE49-F238E27FC236}">
                <a16:creationId xmlns:a16="http://schemas.microsoft.com/office/drawing/2014/main" id="{0FC93956-5C48-413F-98B5-26A5C09B5527}"/>
              </a:ext>
            </a:extLst>
          </p:cNvPr>
          <p:cNvSpPr txBox="1"/>
          <p:nvPr/>
        </p:nvSpPr>
        <p:spPr>
          <a:xfrm>
            <a:off x="4517365" y="4313975"/>
            <a:ext cx="3157268" cy="369332"/>
          </a:xfrm>
          <a:prstGeom prst="rect">
            <a:avLst/>
          </a:prstGeom>
          <a:noFill/>
        </p:spPr>
        <p:txBody>
          <a:bodyPr wrap="square" rtlCol="0">
            <a:spAutoFit/>
          </a:bodyPr>
          <a:lstStyle/>
          <a:p>
            <a:pPr algn="ctr"/>
            <a:r>
              <a:rPr lang="en-US" dirty="0"/>
              <a:t>LSTM</a:t>
            </a:r>
          </a:p>
        </p:txBody>
      </p:sp>
      <p:pic>
        <p:nvPicPr>
          <p:cNvPr id="3" name="Picture 2">
            <a:extLst>
              <a:ext uri="{FF2B5EF4-FFF2-40B4-BE49-F238E27FC236}">
                <a16:creationId xmlns:a16="http://schemas.microsoft.com/office/drawing/2014/main" id="{0EE734B1-97E7-47B7-AA76-44931E28A3DB}"/>
              </a:ext>
            </a:extLst>
          </p:cNvPr>
          <p:cNvPicPr>
            <a:picLocks noChangeAspect="1"/>
          </p:cNvPicPr>
          <p:nvPr/>
        </p:nvPicPr>
        <p:blipFill>
          <a:blip r:embed="rId2"/>
          <a:stretch>
            <a:fillRect/>
          </a:stretch>
        </p:blipFill>
        <p:spPr>
          <a:xfrm>
            <a:off x="239781" y="2177368"/>
            <a:ext cx="3557677" cy="2158434"/>
          </a:xfrm>
          <a:prstGeom prst="rect">
            <a:avLst/>
          </a:prstGeom>
        </p:spPr>
      </p:pic>
      <p:pic>
        <p:nvPicPr>
          <p:cNvPr id="6" name="Picture 5">
            <a:extLst>
              <a:ext uri="{FF2B5EF4-FFF2-40B4-BE49-F238E27FC236}">
                <a16:creationId xmlns:a16="http://schemas.microsoft.com/office/drawing/2014/main" id="{7DC7C5A7-5280-4E09-989A-62FD3EC01432}"/>
              </a:ext>
            </a:extLst>
          </p:cNvPr>
          <p:cNvPicPr>
            <a:picLocks noChangeAspect="1"/>
          </p:cNvPicPr>
          <p:nvPr/>
        </p:nvPicPr>
        <p:blipFill>
          <a:blip r:embed="rId3"/>
          <a:stretch>
            <a:fillRect/>
          </a:stretch>
        </p:blipFill>
        <p:spPr>
          <a:xfrm>
            <a:off x="8293941" y="2177368"/>
            <a:ext cx="3474288" cy="2178525"/>
          </a:xfrm>
          <a:prstGeom prst="rect">
            <a:avLst/>
          </a:prstGeom>
        </p:spPr>
      </p:pic>
      <p:pic>
        <p:nvPicPr>
          <p:cNvPr id="18" name="Picture 17">
            <a:extLst>
              <a:ext uri="{FF2B5EF4-FFF2-40B4-BE49-F238E27FC236}">
                <a16:creationId xmlns:a16="http://schemas.microsoft.com/office/drawing/2014/main" id="{0B8C4E88-7A8B-4577-875E-46CFF185A920}"/>
              </a:ext>
            </a:extLst>
          </p:cNvPr>
          <p:cNvPicPr>
            <a:picLocks noChangeAspect="1"/>
          </p:cNvPicPr>
          <p:nvPr/>
        </p:nvPicPr>
        <p:blipFill>
          <a:blip r:embed="rId4"/>
          <a:stretch>
            <a:fillRect/>
          </a:stretch>
        </p:blipFill>
        <p:spPr>
          <a:xfrm>
            <a:off x="4258618" y="2170225"/>
            <a:ext cx="3616220" cy="2143750"/>
          </a:xfrm>
          <a:prstGeom prst="rect">
            <a:avLst/>
          </a:prstGeom>
        </p:spPr>
      </p:pic>
      <p:pic>
        <p:nvPicPr>
          <p:cNvPr id="19" name="Picture 18">
            <a:extLst>
              <a:ext uri="{FF2B5EF4-FFF2-40B4-BE49-F238E27FC236}">
                <a16:creationId xmlns:a16="http://schemas.microsoft.com/office/drawing/2014/main" id="{9F82C0A2-1498-44F2-90DE-CD9070D5933A}"/>
              </a:ext>
            </a:extLst>
          </p:cNvPr>
          <p:cNvPicPr>
            <a:picLocks noChangeAspect="1"/>
          </p:cNvPicPr>
          <p:nvPr/>
        </p:nvPicPr>
        <p:blipFill>
          <a:blip r:embed="rId5"/>
          <a:stretch>
            <a:fillRect/>
          </a:stretch>
        </p:blipFill>
        <p:spPr>
          <a:xfrm>
            <a:off x="4258618" y="4783675"/>
            <a:ext cx="3616220" cy="2019300"/>
          </a:xfrm>
          <a:prstGeom prst="rect">
            <a:avLst/>
          </a:prstGeom>
        </p:spPr>
      </p:pic>
      <p:pic>
        <p:nvPicPr>
          <p:cNvPr id="21" name="Picture 20">
            <a:extLst>
              <a:ext uri="{FF2B5EF4-FFF2-40B4-BE49-F238E27FC236}">
                <a16:creationId xmlns:a16="http://schemas.microsoft.com/office/drawing/2014/main" id="{01AB3951-F054-4F78-88B0-E07C47311505}"/>
              </a:ext>
            </a:extLst>
          </p:cNvPr>
          <p:cNvPicPr>
            <a:picLocks noChangeAspect="1"/>
          </p:cNvPicPr>
          <p:nvPr/>
        </p:nvPicPr>
        <p:blipFill>
          <a:blip r:embed="rId6"/>
          <a:stretch>
            <a:fillRect/>
          </a:stretch>
        </p:blipFill>
        <p:spPr>
          <a:xfrm>
            <a:off x="216203" y="4683307"/>
            <a:ext cx="3616220" cy="2158434"/>
          </a:xfrm>
          <a:prstGeom prst="rect">
            <a:avLst/>
          </a:prstGeom>
        </p:spPr>
      </p:pic>
      <p:pic>
        <p:nvPicPr>
          <p:cNvPr id="22" name="Picture 21">
            <a:extLst>
              <a:ext uri="{FF2B5EF4-FFF2-40B4-BE49-F238E27FC236}">
                <a16:creationId xmlns:a16="http://schemas.microsoft.com/office/drawing/2014/main" id="{E08E869D-D8A5-4D57-BBDD-51118415AED1}"/>
              </a:ext>
            </a:extLst>
          </p:cNvPr>
          <p:cNvPicPr>
            <a:picLocks noChangeAspect="1"/>
          </p:cNvPicPr>
          <p:nvPr/>
        </p:nvPicPr>
        <p:blipFill>
          <a:blip r:embed="rId7"/>
          <a:stretch>
            <a:fillRect/>
          </a:stretch>
        </p:blipFill>
        <p:spPr>
          <a:xfrm>
            <a:off x="8301033" y="4777397"/>
            <a:ext cx="3525403" cy="2019300"/>
          </a:xfrm>
          <a:prstGeom prst="rect">
            <a:avLst/>
          </a:prstGeom>
        </p:spPr>
      </p:pic>
    </p:spTree>
    <p:extLst>
      <p:ext uri="{BB962C8B-B14F-4D97-AF65-F5344CB8AC3E}">
        <p14:creationId xmlns:p14="http://schemas.microsoft.com/office/powerpoint/2010/main" val="3402360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18221-8BB3-4353-8F2B-78436439095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Advanced Modelling - SKTIME</a:t>
            </a:r>
            <a:endParaRPr lang="en-US" sz="40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9C379B79-E1A9-428A-B86B-EBA18A61657A}"/>
              </a:ext>
            </a:extLst>
          </p:cNvPr>
          <p:cNvSpPr txBox="1"/>
          <p:nvPr/>
        </p:nvSpPr>
        <p:spPr>
          <a:xfrm>
            <a:off x="4810259" y="649481"/>
            <a:ext cx="6555347" cy="2093720"/>
          </a:xfrm>
          <a:prstGeom prst="rect">
            <a:avLst/>
          </a:prstGeom>
        </p:spPr>
        <p:txBody>
          <a:bodyPr vert="horz" lIns="91440" tIns="45720" rIns="91440" bIns="45720" rtlCol="0" anchor="ctr">
            <a:normAutofit/>
          </a:bodyPr>
          <a:lstStyle/>
          <a:p>
            <a:pPr>
              <a:lnSpc>
                <a:spcPct val="90000"/>
              </a:lnSpc>
              <a:spcAft>
                <a:spcPts val="600"/>
              </a:spcAft>
            </a:pPr>
            <a:r>
              <a:rPr lang="en-US" sz="2000" b="0" i="0" dirty="0">
                <a:effectLst/>
              </a:rPr>
              <a:t>	SKTIME offers scikit-learn compatible interfaces and model composition tools. It is an open-source Python toolbox for machine learning with time series. </a:t>
            </a:r>
            <a:r>
              <a:rPr lang="en-US" sz="2000" b="0" i="0" dirty="0" err="1">
                <a:effectLst/>
              </a:rPr>
              <a:t>SKtime</a:t>
            </a:r>
            <a:r>
              <a:rPr lang="en-US" sz="2000" b="0" i="0" dirty="0">
                <a:effectLst/>
              </a:rPr>
              <a:t> extends the scikit-learn API to time series tasks. We built models using the Theta, TBATS an Polynomial trend algorithms.</a:t>
            </a:r>
            <a:endParaRPr lang="en-US" sz="2000" dirty="0"/>
          </a:p>
        </p:txBody>
      </p:sp>
      <p:pic>
        <p:nvPicPr>
          <p:cNvPr id="7" name="Picture 6">
            <a:extLst>
              <a:ext uri="{FF2B5EF4-FFF2-40B4-BE49-F238E27FC236}">
                <a16:creationId xmlns:a16="http://schemas.microsoft.com/office/drawing/2014/main" id="{FE5EF8DD-BB83-43A1-9589-FA3C22580CA1}"/>
              </a:ext>
            </a:extLst>
          </p:cNvPr>
          <p:cNvPicPr>
            <a:picLocks noChangeAspect="1"/>
          </p:cNvPicPr>
          <p:nvPr/>
        </p:nvPicPr>
        <p:blipFill>
          <a:blip r:embed="rId2"/>
          <a:stretch>
            <a:fillRect/>
          </a:stretch>
        </p:blipFill>
        <p:spPr>
          <a:xfrm>
            <a:off x="5424215" y="2434526"/>
            <a:ext cx="5816439" cy="4250209"/>
          </a:xfrm>
          <a:prstGeom prst="rect">
            <a:avLst/>
          </a:prstGeom>
        </p:spPr>
      </p:pic>
    </p:spTree>
    <p:extLst>
      <p:ext uri="{BB962C8B-B14F-4D97-AF65-F5344CB8AC3E}">
        <p14:creationId xmlns:p14="http://schemas.microsoft.com/office/powerpoint/2010/main" val="1073755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18221-8BB3-4353-8F2B-78436439095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Advanced Modelling - </a:t>
            </a:r>
            <a:r>
              <a:rPr lang="en-US" sz="4000" kern="1200" dirty="0" err="1">
                <a:solidFill>
                  <a:srgbClr val="FFFFFF"/>
                </a:solidFill>
                <a:latin typeface="+mj-lt"/>
                <a:ea typeface="+mj-ea"/>
                <a:cs typeface="+mj-cs"/>
              </a:rPr>
              <a:t>Silverkite</a:t>
            </a:r>
            <a:endParaRPr lang="en-US" sz="40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9C379B79-E1A9-428A-B86B-EBA18A61657A}"/>
              </a:ext>
            </a:extLst>
          </p:cNvPr>
          <p:cNvSpPr txBox="1"/>
          <p:nvPr/>
        </p:nvSpPr>
        <p:spPr>
          <a:xfrm>
            <a:off x="4810259" y="649481"/>
            <a:ext cx="6555347" cy="2050587"/>
          </a:xfrm>
          <a:prstGeom prst="rect">
            <a:avLst/>
          </a:prstGeom>
        </p:spPr>
        <p:txBody>
          <a:bodyPr vert="horz" lIns="91440" tIns="45720" rIns="91440" bIns="45720" rtlCol="0" anchor="ctr">
            <a:normAutofit/>
          </a:bodyPr>
          <a:lstStyle/>
          <a:p>
            <a:pPr>
              <a:lnSpc>
                <a:spcPct val="90000"/>
              </a:lnSpc>
              <a:spcAft>
                <a:spcPts val="600"/>
              </a:spcAft>
            </a:pPr>
            <a:r>
              <a:rPr lang="en-US" sz="2000" b="0" i="0" dirty="0">
                <a:effectLst/>
              </a:rPr>
              <a:t>	</a:t>
            </a:r>
            <a:r>
              <a:rPr lang="en-US" sz="2000" b="0" i="0" dirty="0">
                <a:solidFill>
                  <a:srgbClr val="000000"/>
                </a:solidFill>
                <a:effectLst/>
                <a:latin typeface="Helvetica Neue"/>
              </a:rPr>
              <a:t>The </a:t>
            </a:r>
            <a:r>
              <a:rPr lang="en-US" sz="2000" b="0" i="0" dirty="0" err="1">
                <a:solidFill>
                  <a:srgbClr val="000000"/>
                </a:solidFill>
                <a:effectLst/>
                <a:latin typeface="Helvetica Neue"/>
              </a:rPr>
              <a:t>Silverkite</a:t>
            </a:r>
            <a:r>
              <a:rPr lang="en-US" sz="2000" b="0" i="0" dirty="0">
                <a:solidFill>
                  <a:srgbClr val="000000"/>
                </a:solidFill>
                <a:effectLst/>
                <a:latin typeface="Helvetica Neue"/>
              </a:rPr>
              <a:t> algorithm is part of the </a:t>
            </a:r>
            <a:r>
              <a:rPr lang="en-US" sz="2000" b="0" i="0" dirty="0" err="1">
                <a:solidFill>
                  <a:srgbClr val="000000"/>
                </a:solidFill>
                <a:effectLst/>
                <a:latin typeface="Helvetica Neue"/>
              </a:rPr>
              <a:t>Greykite</a:t>
            </a:r>
            <a:r>
              <a:rPr lang="en-US" sz="2000" b="0" i="0" dirty="0">
                <a:solidFill>
                  <a:srgbClr val="000000"/>
                </a:solidFill>
                <a:effectLst/>
                <a:latin typeface="Helvetica Neue"/>
              </a:rPr>
              <a:t> package. </a:t>
            </a:r>
            <a:r>
              <a:rPr lang="en-US" sz="2000" b="0" i="0" dirty="0" err="1">
                <a:solidFill>
                  <a:srgbClr val="000000"/>
                </a:solidFill>
                <a:effectLst/>
                <a:latin typeface="Helvetica Neue"/>
              </a:rPr>
              <a:t>Silverkite</a:t>
            </a:r>
            <a:r>
              <a:rPr lang="en-US" sz="2000" b="0" i="0" dirty="0">
                <a:solidFill>
                  <a:srgbClr val="000000"/>
                </a:solidFill>
                <a:effectLst/>
                <a:latin typeface="Helvetica Neue"/>
              </a:rPr>
              <a:t>, is highly customizable, with tuning parameters to capture diverse time series </a:t>
            </a:r>
            <a:r>
              <a:rPr lang="en-US" sz="2000" b="0" i="0" dirty="0" err="1">
                <a:solidFill>
                  <a:srgbClr val="000000"/>
                </a:solidFill>
                <a:effectLst/>
                <a:latin typeface="Helvetica Neue"/>
              </a:rPr>
              <a:t>characterics</a:t>
            </a:r>
            <a:r>
              <a:rPr lang="en-US" sz="2000" b="0" i="0" dirty="0">
                <a:solidFill>
                  <a:srgbClr val="000000"/>
                </a:solidFill>
                <a:effectLst/>
                <a:latin typeface="Helvetica Neue"/>
              </a:rPr>
              <a:t>. The output is interpretable, allowing visualizations of the trend, seasonality, and other effects, along with their statistical significance.</a:t>
            </a:r>
            <a:endParaRPr lang="en-US" sz="2000" dirty="0"/>
          </a:p>
        </p:txBody>
      </p:sp>
      <p:pic>
        <p:nvPicPr>
          <p:cNvPr id="4" name="Picture 3">
            <a:extLst>
              <a:ext uri="{FF2B5EF4-FFF2-40B4-BE49-F238E27FC236}">
                <a16:creationId xmlns:a16="http://schemas.microsoft.com/office/drawing/2014/main" id="{7146E69A-0B71-4166-97E7-5F436E7A6D2D}"/>
              </a:ext>
            </a:extLst>
          </p:cNvPr>
          <p:cNvPicPr>
            <a:picLocks noChangeAspect="1"/>
          </p:cNvPicPr>
          <p:nvPr/>
        </p:nvPicPr>
        <p:blipFill>
          <a:blip r:embed="rId2"/>
          <a:stretch>
            <a:fillRect/>
          </a:stretch>
        </p:blipFill>
        <p:spPr>
          <a:xfrm>
            <a:off x="5542631" y="2627892"/>
            <a:ext cx="5090601" cy="4017612"/>
          </a:xfrm>
          <a:prstGeom prst="rect">
            <a:avLst/>
          </a:prstGeom>
        </p:spPr>
      </p:pic>
    </p:spTree>
    <p:extLst>
      <p:ext uri="{BB962C8B-B14F-4D97-AF65-F5344CB8AC3E}">
        <p14:creationId xmlns:p14="http://schemas.microsoft.com/office/powerpoint/2010/main" val="59751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F769-D2A8-4D3C-A9DF-38203CD73F97}"/>
              </a:ext>
            </a:extLst>
          </p:cNvPr>
          <p:cNvSpPr>
            <a:spLocks noGrp="1"/>
          </p:cNvSpPr>
          <p:nvPr>
            <p:ph type="title"/>
          </p:nvPr>
        </p:nvSpPr>
        <p:spPr/>
        <p:txBody>
          <a:bodyPr/>
          <a:lstStyle/>
          <a:p>
            <a:pPr algn="ctr"/>
            <a:r>
              <a:rPr lang="en-US" dirty="0"/>
              <a:t>Performance of Models</a:t>
            </a:r>
          </a:p>
        </p:txBody>
      </p:sp>
      <p:pic>
        <p:nvPicPr>
          <p:cNvPr id="4" name="Picture 3">
            <a:extLst>
              <a:ext uri="{FF2B5EF4-FFF2-40B4-BE49-F238E27FC236}">
                <a16:creationId xmlns:a16="http://schemas.microsoft.com/office/drawing/2014/main" id="{CBFDE4A1-B13B-453F-B854-2DFF7865B3C4}"/>
              </a:ext>
            </a:extLst>
          </p:cNvPr>
          <p:cNvPicPr>
            <a:picLocks noChangeAspect="1"/>
          </p:cNvPicPr>
          <p:nvPr/>
        </p:nvPicPr>
        <p:blipFill>
          <a:blip r:embed="rId2"/>
          <a:stretch>
            <a:fillRect/>
          </a:stretch>
        </p:blipFill>
        <p:spPr>
          <a:xfrm>
            <a:off x="370530" y="1662156"/>
            <a:ext cx="5377814" cy="3867889"/>
          </a:xfrm>
          <a:prstGeom prst="rect">
            <a:avLst/>
          </a:prstGeom>
        </p:spPr>
      </p:pic>
      <p:pic>
        <p:nvPicPr>
          <p:cNvPr id="6" name="Picture 5">
            <a:extLst>
              <a:ext uri="{FF2B5EF4-FFF2-40B4-BE49-F238E27FC236}">
                <a16:creationId xmlns:a16="http://schemas.microsoft.com/office/drawing/2014/main" id="{089AD2B3-4028-417F-8E90-A1ED335B97A1}"/>
              </a:ext>
            </a:extLst>
          </p:cNvPr>
          <p:cNvPicPr>
            <a:picLocks noChangeAspect="1"/>
          </p:cNvPicPr>
          <p:nvPr/>
        </p:nvPicPr>
        <p:blipFill>
          <a:blip r:embed="rId3"/>
          <a:stretch>
            <a:fillRect/>
          </a:stretch>
        </p:blipFill>
        <p:spPr>
          <a:xfrm>
            <a:off x="6443657" y="1737007"/>
            <a:ext cx="5463106" cy="3793038"/>
          </a:xfrm>
          <a:prstGeom prst="rect">
            <a:avLst/>
          </a:prstGeom>
        </p:spPr>
      </p:pic>
      <p:sp>
        <p:nvSpPr>
          <p:cNvPr id="7" name="TextBox 6">
            <a:extLst>
              <a:ext uri="{FF2B5EF4-FFF2-40B4-BE49-F238E27FC236}">
                <a16:creationId xmlns:a16="http://schemas.microsoft.com/office/drawing/2014/main" id="{A6265FD4-E7AC-40A2-A532-9998737A028F}"/>
              </a:ext>
            </a:extLst>
          </p:cNvPr>
          <p:cNvSpPr txBox="1"/>
          <p:nvPr/>
        </p:nvSpPr>
        <p:spPr>
          <a:xfrm>
            <a:off x="678907" y="1327955"/>
            <a:ext cx="4590473" cy="369332"/>
          </a:xfrm>
          <a:prstGeom prst="rect">
            <a:avLst/>
          </a:prstGeom>
          <a:noFill/>
        </p:spPr>
        <p:txBody>
          <a:bodyPr wrap="square" rtlCol="0">
            <a:spAutoFit/>
          </a:bodyPr>
          <a:lstStyle/>
          <a:p>
            <a:pPr algn="ctr"/>
            <a:r>
              <a:rPr lang="en-US" dirty="0"/>
              <a:t>F – 14 Well</a:t>
            </a:r>
          </a:p>
        </p:txBody>
      </p:sp>
      <p:sp>
        <p:nvSpPr>
          <p:cNvPr id="8" name="TextBox 7">
            <a:extLst>
              <a:ext uri="{FF2B5EF4-FFF2-40B4-BE49-F238E27FC236}">
                <a16:creationId xmlns:a16="http://schemas.microsoft.com/office/drawing/2014/main" id="{C137A512-FA5F-4EB2-8D31-572CA5C985C0}"/>
              </a:ext>
            </a:extLst>
          </p:cNvPr>
          <p:cNvSpPr txBox="1"/>
          <p:nvPr/>
        </p:nvSpPr>
        <p:spPr>
          <a:xfrm>
            <a:off x="6879973" y="1327955"/>
            <a:ext cx="4590473" cy="369332"/>
          </a:xfrm>
          <a:prstGeom prst="rect">
            <a:avLst/>
          </a:prstGeom>
          <a:noFill/>
        </p:spPr>
        <p:txBody>
          <a:bodyPr wrap="square" rtlCol="0">
            <a:spAutoFit/>
          </a:bodyPr>
          <a:lstStyle/>
          <a:p>
            <a:pPr algn="ctr"/>
            <a:r>
              <a:rPr lang="en-US" dirty="0"/>
              <a:t>F – 15 Well</a:t>
            </a:r>
          </a:p>
        </p:txBody>
      </p:sp>
      <p:sp>
        <p:nvSpPr>
          <p:cNvPr id="9" name="TextBox 8">
            <a:extLst>
              <a:ext uri="{FF2B5EF4-FFF2-40B4-BE49-F238E27FC236}">
                <a16:creationId xmlns:a16="http://schemas.microsoft.com/office/drawing/2014/main" id="{F3596011-95EF-45C3-B31F-EDD38D9ECD02}"/>
              </a:ext>
            </a:extLst>
          </p:cNvPr>
          <p:cNvSpPr txBox="1"/>
          <p:nvPr/>
        </p:nvSpPr>
        <p:spPr>
          <a:xfrm>
            <a:off x="508958" y="5883215"/>
            <a:ext cx="11397805" cy="923330"/>
          </a:xfrm>
          <a:prstGeom prst="rect">
            <a:avLst/>
          </a:prstGeom>
          <a:noFill/>
        </p:spPr>
        <p:txBody>
          <a:bodyPr wrap="square" rtlCol="0">
            <a:spAutoFit/>
          </a:bodyPr>
          <a:lstStyle/>
          <a:p>
            <a:pPr algn="just"/>
            <a:r>
              <a:rPr lang="en-US" dirty="0"/>
              <a:t>The best model for the F-14 well is the Auto-ARIMA Model on the other hand the best model for the F - 15 well is the KATS-</a:t>
            </a:r>
            <a:r>
              <a:rPr lang="en-US" dirty="0" err="1"/>
              <a:t>fbProphet</a:t>
            </a:r>
            <a:r>
              <a:rPr lang="en-US" dirty="0"/>
              <a:t> model.  Due to the sudden drop of the oil production  for the last month this significantly increases the MAPE for all models.</a:t>
            </a:r>
          </a:p>
        </p:txBody>
      </p:sp>
    </p:spTree>
    <p:extLst>
      <p:ext uri="{BB962C8B-B14F-4D97-AF65-F5344CB8AC3E}">
        <p14:creationId xmlns:p14="http://schemas.microsoft.com/office/powerpoint/2010/main" val="2751420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011B-CCD0-4425-AD3F-53B1F4A41182}"/>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Advanced Modelling -  Deep Learning</a:t>
            </a:r>
          </a:p>
        </p:txBody>
      </p:sp>
      <p:pic>
        <p:nvPicPr>
          <p:cNvPr id="5" name="Picture 4">
            <a:extLst>
              <a:ext uri="{FF2B5EF4-FFF2-40B4-BE49-F238E27FC236}">
                <a16:creationId xmlns:a16="http://schemas.microsoft.com/office/drawing/2014/main" id="{0E92FF43-5438-476E-B6D0-E3B2BBAF2E68}"/>
              </a:ext>
            </a:extLst>
          </p:cNvPr>
          <p:cNvPicPr>
            <a:picLocks noChangeAspect="1"/>
          </p:cNvPicPr>
          <p:nvPr/>
        </p:nvPicPr>
        <p:blipFill rotWithShape="1">
          <a:blip r:embed="rId2"/>
          <a:srcRect t="2438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TextBox 2">
            <a:extLst>
              <a:ext uri="{FF2B5EF4-FFF2-40B4-BE49-F238E27FC236}">
                <a16:creationId xmlns:a16="http://schemas.microsoft.com/office/drawing/2014/main" id="{2B518CAD-406E-4813-8DEC-1DE8D9F405D8}"/>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a:lnSpc>
                <a:spcPct val="90000"/>
              </a:lnSpc>
              <a:spcAft>
                <a:spcPts val="600"/>
              </a:spcAft>
            </a:pPr>
            <a:r>
              <a:rPr lang="en-US" dirty="0"/>
              <a:t>In the final modelling notebook, we utilized deep learning algorithms using TensorFlow with </a:t>
            </a:r>
            <a:r>
              <a:rPr lang="en-US" dirty="0" err="1"/>
              <a:t>Keras</a:t>
            </a:r>
            <a:r>
              <a:rPr lang="en-US" dirty="0"/>
              <a:t> with the following architectures.</a:t>
            </a:r>
          </a:p>
          <a:p>
            <a:pPr marL="285750" indent="-228600">
              <a:lnSpc>
                <a:spcPct val="90000"/>
              </a:lnSpc>
              <a:spcAft>
                <a:spcPts val="600"/>
              </a:spcAft>
              <a:buFont typeface="Arial" panose="020B0604020202020204" pitchFamily="34" charset="0"/>
              <a:buChar char="•"/>
            </a:pPr>
            <a:r>
              <a:rPr lang="en-US" dirty="0"/>
              <a:t>Multi-level perceptron</a:t>
            </a:r>
          </a:p>
          <a:p>
            <a:pPr marL="285750" indent="-228600">
              <a:lnSpc>
                <a:spcPct val="90000"/>
              </a:lnSpc>
              <a:spcAft>
                <a:spcPts val="600"/>
              </a:spcAft>
              <a:buFont typeface="Arial" panose="020B0604020202020204" pitchFamily="34" charset="0"/>
              <a:buChar char="•"/>
            </a:pPr>
            <a:r>
              <a:rPr lang="en-US" dirty="0"/>
              <a:t>LSTM (Long Short-Term Memory)</a:t>
            </a:r>
          </a:p>
          <a:p>
            <a:pPr marL="285750" indent="-228600">
              <a:lnSpc>
                <a:spcPct val="90000"/>
              </a:lnSpc>
              <a:spcAft>
                <a:spcPts val="600"/>
              </a:spcAft>
              <a:buFont typeface="Arial" panose="020B0604020202020204" pitchFamily="34" charset="0"/>
              <a:buChar char="•"/>
            </a:pPr>
            <a:r>
              <a:rPr lang="en-US" dirty="0"/>
              <a:t>Convolutional Neural Network. </a:t>
            </a:r>
          </a:p>
        </p:txBody>
      </p:sp>
    </p:spTree>
    <p:extLst>
      <p:ext uri="{BB962C8B-B14F-4D97-AF65-F5344CB8AC3E}">
        <p14:creationId xmlns:p14="http://schemas.microsoft.com/office/powerpoint/2010/main" val="2223504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983F-E99C-4EC6-A3EA-A2BCC79BE7BF}"/>
              </a:ext>
            </a:extLst>
          </p:cNvPr>
          <p:cNvSpPr>
            <a:spLocks noGrp="1"/>
          </p:cNvSpPr>
          <p:nvPr>
            <p:ph type="title"/>
          </p:nvPr>
        </p:nvSpPr>
        <p:spPr/>
        <p:txBody>
          <a:bodyPr/>
          <a:lstStyle/>
          <a:p>
            <a:pPr algn="ctr"/>
            <a:r>
              <a:rPr lang="en-US" dirty="0"/>
              <a:t>Multi – Level Perceptron</a:t>
            </a:r>
          </a:p>
        </p:txBody>
      </p:sp>
      <p:sp>
        <p:nvSpPr>
          <p:cNvPr id="3" name="TextBox 2">
            <a:extLst>
              <a:ext uri="{FF2B5EF4-FFF2-40B4-BE49-F238E27FC236}">
                <a16:creationId xmlns:a16="http://schemas.microsoft.com/office/drawing/2014/main" id="{68EFF99C-C705-4FA4-8019-731FAB8373E8}"/>
              </a:ext>
            </a:extLst>
          </p:cNvPr>
          <p:cNvSpPr txBox="1"/>
          <p:nvPr/>
        </p:nvSpPr>
        <p:spPr>
          <a:xfrm>
            <a:off x="221411" y="1502688"/>
            <a:ext cx="5874589" cy="5355312"/>
          </a:xfrm>
          <a:prstGeom prst="rect">
            <a:avLst/>
          </a:prstGeom>
          <a:noFill/>
        </p:spPr>
        <p:txBody>
          <a:bodyPr wrap="square" rtlCol="0">
            <a:spAutoFit/>
          </a:bodyPr>
          <a:lstStyle/>
          <a:p>
            <a:pPr algn="just"/>
            <a:r>
              <a:rPr lang="en-US" dirty="0"/>
              <a:t>	A multilayer perceptron (MLP) is a fully connected class of feedforward artificial neural network (ANN). The term MLP is used ambiguously, sometimes loosely to mean any feedforward ANN, sometimes strictly to refer to networks composed of multiple layers of </a:t>
            </a:r>
            <a:r>
              <a:rPr lang="en-US" dirty="0" err="1"/>
              <a:t>perceptrons</a:t>
            </a:r>
            <a:r>
              <a:rPr lang="en-US" dirty="0"/>
              <a:t>(with threshold activation. Multilayer perceptron's are sometimes colloquially referred to as "vanilla" neural networks, especially when they have a single hidden layer. The MLPs can be used for time series forecasting by taking multiple observations at prior time steps, called lag observations, and using them as input features and predicting one or more time-steps from those observations. In this notebook we created MLP models with the following  characteristics.</a:t>
            </a:r>
          </a:p>
          <a:p>
            <a:pPr marL="285750" indent="-285750" algn="just">
              <a:buFont typeface="Arial" panose="020B0604020202020204" pitchFamily="34" charset="0"/>
              <a:buChar char="•"/>
            </a:pPr>
            <a:r>
              <a:rPr lang="en-US" dirty="0"/>
              <a:t>3 layers</a:t>
            </a:r>
          </a:p>
          <a:p>
            <a:pPr marL="285750" indent="-285750" algn="just">
              <a:buFont typeface="Arial" panose="020B0604020202020204" pitchFamily="34" charset="0"/>
              <a:buChar char="•"/>
            </a:pPr>
            <a:r>
              <a:rPr lang="en-US" dirty="0"/>
              <a:t>Rectified Linear Units as the activation function for all layers.</a:t>
            </a:r>
          </a:p>
          <a:p>
            <a:pPr marL="285750" indent="-285750" algn="just">
              <a:buFont typeface="Arial" panose="020B0604020202020204" pitchFamily="34" charset="0"/>
              <a:buChar char="•"/>
            </a:pPr>
            <a:r>
              <a:rPr lang="en-US" dirty="0"/>
              <a:t>Mean squared error as the loss function</a:t>
            </a:r>
          </a:p>
          <a:p>
            <a:pPr marL="285750" indent="-285750" algn="just">
              <a:buFont typeface="Arial" panose="020B0604020202020204" pitchFamily="34" charset="0"/>
              <a:buChar char="•"/>
            </a:pPr>
            <a:r>
              <a:rPr lang="en-US" dirty="0"/>
              <a:t>Adam optimization algorithm as the optimizer</a:t>
            </a:r>
          </a:p>
          <a:p>
            <a:pPr marL="285750" indent="-285750" algn="just">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4EB520CA-26E0-42C9-AF86-8BE369947DC0}"/>
              </a:ext>
            </a:extLst>
          </p:cNvPr>
          <p:cNvPicPr>
            <a:picLocks noChangeAspect="1"/>
          </p:cNvPicPr>
          <p:nvPr/>
        </p:nvPicPr>
        <p:blipFill>
          <a:blip r:embed="rId2"/>
          <a:stretch>
            <a:fillRect/>
          </a:stretch>
        </p:blipFill>
        <p:spPr>
          <a:xfrm>
            <a:off x="6254955" y="2042969"/>
            <a:ext cx="5715634" cy="3086100"/>
          </a:xfrm>
          <a:prstGeom prst="rect">
            <a:avLst/>
          </a:prstGeom>
        </p:spPr>
      </p:pic>
    </p:spTree>
    <p:extLst>
      <p:ext uri="{BB962C8B-B14F-4D97-AF65-F5344CB8AC3E}">
        <p14:creationId xmlns:p14="http://schemas.microsoft.com/office/powerpoint/2010/main" val="1555322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983F-E99C-4EC6-A3EA-A2BCC79BE7BF}"/>
              </a:ext>
            </a:extLst>
          </p:cNvPr>
          <p:cNvSpPr>
            <a:spLocks noGrp="1"/>
          </p:cNvSpPr>
          <p:nvPr>
            <p:ph type="title"/>
          </p:nvPr>
        </p:nvSpPr>
        <p:spPr/>
        <p:txBody>
          <a:bodyPr/>
          <a:lstStyle/>
          <a:p>
            <a:pPr algn="ctr"/>
            <a:r>
              <a:rPr lang="en-US" dirty="0"/>
              <a:t>Long short-term memory  (LSTM)</a:t>
            </a:r>
          </a:p>
        </p:txBody>
      </p:sp>
      <p:sp>
        <p:nvSpPr>
          <p:cNvPr id="3" name="TextBox 2">
            <a:extLst>
              <a:ext uri="{FF2B5EF4-FFF2-40B4-BE49-F238E27FC236}">
                <a16:creationId xmlns:a16="http://schemas.microsoft.com/office/drawing/2014/main" id="{68EFF99C-C705-4FA4-8019-731FAB8373E8}"/>
              </a:ext>
            </a:extLst>
          </p:cNvPr>
          <p:cNvSpPr txBox="1"/>
          <p:nvPr/>
        </p:nvSpPr>
        <p:spPr>
          <a:xfrm>
            <a:off x="199127" y="1502688"/>
            <a:ext cx="4968815" cy="5355312"/>
          </a:xfrm>
          <a:prstGeom prst="rect">
            <a:avLst/>
          </a:prstGeom>
          <a:noFill/>
        </p:spPr>
        <p:txBody>
          <a:bodyPr wrap="square" rtlCol="0">
            <a:spAutoFit/>
          </a:bodyPr>
          <a:lstStyle/>
          <a:p>
            <a:pPr algn="just"/>
            <a:r>
              <a:rPr lang="en-US" dirty="0"/>
              <a:t>	Long short-term memory or LSTM is an artificial recurrent neural network (RNN) architecture that unlike standard feedforward neural networks has feedback connection/s. LSTMS are well-suited to classifying, processing, and making predictions based on time series data. The LSTM has an internal memory allowing it to accumulate internal state as it reads across the steps of  given input sequence. In this notebook we created LSTM models with the following  characteristics. In this notebook we created LSTM models with the following  characteristics.</a:t>
            </a:r>
          </a:p>
          <a:p>
            <a:pPr marL="285750" indent="-285750" algn="just">
              <a:buFont typeface="Arial" panose="020B0604020202020204" pitchFamily="34" charset="0"/>
              <a:buChar char="•"/>
            </a:pPr>
            <a:r>
              <a:rPr lang="en-US" dirty="0"/>
              <a:t>3 layers</a:t>
            </a:r>
          </a:p>
          <a:p>
            <a:pPr marL="285750" indent="-285750" algn="just">
              <a:buFont typeface="Arial" panose="020B0604020202020204" pitchFamily="34" charset="0"/>
              <a:buChar char="•"/>
            </a:pPr>
            <a:r>
              <a:rPr lang="en-US" dirty="0"/>
              <a:t>Rectified Linear Units as the activation function for all layers.</a:t>
            </a:r>
          </a:p>
          <a:p>
            <a:pPr marL="285750" indent="-285750" algn="just">
              <a:buFont typeface="Arial" panose="020B0604020202020204" pitchFamily="34" charset="0"/>
              <a:buChar char="•"/>
            </a:pPr>
            <a:r>
              <a:rPr lang="en-US" dirty="0"/>
              <a:t>Mean squared error as the loss function</a:t>
            </a:r>
          </a:p>
          <a:p>
            <a:pPr marL="285750" indent="-285750" algn="just">
              <a:buFont typeface="Arial" panose="020B0604020202020204" pitchFamily="34" charset="0"/>
              <a:buChar char="•"/>
            </a:pPr>
            <a:r>
              <a:rPr lang="en-US" dirty="0"/>
              <a:t>Adam optimization algorithm as the optimizer</a:t>
            </a:r>
          </a:p>
          <a:p>
            <a:pPr algn="just"/>
            <a:endParaRPr lang="en-US" dirty="0"/>
          </a:p>
          <a:p>
            <a:pPr algn="just"/>
            <a:endParaRPr lang="en-US" dirty="0"/>
          </a:p>
        </p:txBody>
      </p:sp>
      <p:pic>
        <p:nvPicPr>
          <p:cNvPr id="4" name="Picture 3">
            <a:extLst>
              <a:ext uri="{FF2B5EF4-FFF2-40B4-BE49-F238E27FC236}">
                <a16:creationId xmlns:a16="http://schemas.microsoft.com/office/drawing/2014/main" id="{88BA0398-8400-4224-A6D2-B30CC56658B7}"/>
              </a:ext>
            </a:extLst>
          </p:cNvPr>
          <p:cNvPicPr>
            <a:picLocks noChangeAspect="1"/>
          </p:cNvPicPr>
          <p:nvPr/>
        </p:nvPicPr>
        <p:blipFill>
          <a:blip r:embed="rId2"/>
          <a:stretch>
            <a:fillRect/>
          </a:stretch>
        </p:blipFill>
        <p:spPr>
          <a:xfrm>
            <a:off x="5167942" y="1631436"/>
            <a:ext cx="7315200" cy="4438650"/>
          </a:xfrm>
          <a:prstGeom prst="rect">
            <a:avLst/>
          </a:prstGeom>
        </p:spPr>
      </p:pic>
    </p:spTree>
    <p:extLst>
      <p:ext uri="{BB962C8B-B14F-4D97-AF65-F5344CB8AC3E}">
        <p14:creationId xmlns:p14="http://schemas.microsoft.com/office/powerpoint/2010/main" val="406511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91762-811A-4E1D-9897-43755AE3B008}"/>
              </a:ext>
            </a:extLst>
          </p:cNvPr>
          <p:cNvSpPr>
            <a:spLocks noGrp="1"/>
          </p:cNvSpPr>
          <p:nvPr>
            <p:ph type="title"/>
          </p:nvPr>
        </p:nvSpPr>
        <p:spPr>
          <a:xfrm>
            <a:off x="1166648" y="655591"/>
            <a:ext cx="4929352" cy="2315616"/>
          </a:xfrm>
        </p:spPr>
        <p:txBody>
          <a:bodyPr>
            <a:normAutofit/>
          </a:bodyPr>
          <a:lstStyle/>
          <a:p>
            <a:r>
              <a:rPr lang="en-US"/>
              <a:t>Data Wrangling</a:t>
            </a:r>
          </a:p>
        </p:txBody>
      </p:sp>
      <p:sp>
        <p:nvSpPr>
          <p:cNvPr id="30" name="Rectangle 29">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3"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Equinor Open Data">
            <a:extLst>
              <a:ext uri="{FF2B5EF4-FFF2-40B4-BE49-F238E27FC236}">
                <a16:creationId xmlns:a16="http://schemas.microsoft.com/office/drawing/2014/main" id="{4ECBADBC-C86E-4CE8-B74F-E1F5A99A39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03413" y="2242868"/>
            <a:ext cx="4174949" cy="16489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91C5FA-54D4-4F8A-83A2-334527409942}"/>
              </a:ext>
            </a:extLst>
          </p:cNvPr>
          <p:cNvSpPr>
            <a:spLocks noGrp="1"/>
          </p:cNvSpPr>
          <p:nvPr>
            <p:ph idx="1"/>
          </p:nvPr>
        </p:nvSpPr>
        <p:spPr>
          <a:xfrm>
            <a:off x="975335" y="3494419"/>
            <a:ext cx="5617488" cy="2968045"/>
          </a:xfrm>
        </p:spPr>
        <p:txBody>
          <a:bodyPr anchor="ctr">
            <a:normAutofit/>
          </a:bodyPr>
          <a:lstStyle/>
          <a:p>
            <a:pPr marL="0" indent="0" algn="just">
              <a:buNone/>
            </a:pPr>
            <a:r>
              <a:rPr lang="en-US" sz="2200" dirty="0"/>
              <a:t>	The volve field oil production data is from the 40,000 data files that Norwegian oil and gas company Equinor released  as part of the Open licensed Volve Data Set. The oil production data is in an excel sheet that consist of the production history  and other variables for seven wells. </a:t>
            </a:r>
          </a:p>
        </p:txBody>
      </p:sp>
    </p:spTree>
    <p:extLst>
      <p:ext uri="{BB962C8B-B14F-4D97-AF65-F5344CB8AC3E}">
        <p14:creationId xmlns:p14="http://schemas.microsoft.com/office/powerpoint/2010/main" val="2792399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983F-E99C-4EC6-A3EA-A2BCC79BE7BF}"/>
              </a:ext>
            </a:extLst>
          </p:cNvPr>
          <p:cNvSpPr>
            <a:spLocks noGrp="1"/>
          </p:cNvSpPr>
          <p:nvPr>
            <p:ph type="title"/>
          </p:nvPr>
        </p:nvSpPr>
        <p:spPr/>
        <p:txBody>
          <a:bodyPr/>
          <a:lstStyle/>
          <a:p>
            <a:pPr algn="ctr"/>
            <a:r>
              <a:rPr lang="en-US" dirty="0"/>
              <a:t>Convolutional Neural Network (CNN)</a:t>
            </a:r>
          </a:p>
        </p:txBody>
      </p:sp>
      <p:sp>
        <p:nvSpPr>
          <p:cNvPr id="3" name="TextBox 2">
            <a:extLst>
              <a:ext uri="{FF2B5EF4-FFF2-40B4-BE49-F238E27FC236}">
                <a16:creationId xmlns:a16="http://schemas.microsoft.com/office/drawing/2014/main" id="{68EFF99C-C705-4FA4-8019-731FAB8373E8}"/>
              </a:ext>
            </a:extLst>
          </p:cNvPr>
          <p:cNvSpPr txBox="1"/>
          <p:nvPr/>
        </p:nvSpPr>
        <p:spPr>
          <a:xfrm>
            <a:off x="312469" y="1690688"/>
            <a:ext cx="5538158" cy="5078313"/>
          </a:xfrm>
          <a:prstGeom prst="rect">
            <a:avLst/>
          </a:prstGeom>
          <a:noFill/>
        </p:spPr>
        <p:txBody>
          <a:bodyPr wrap="square" rtlCol="0">
            <a:spAutoFit/>
          </a:bodyPr>
          <a:lstStyle/>
          <a:p>
            <a:pPr algn="just"/>
            <a:r>
              <a:rPr lang="en-US" dirty="0"/>
              <a:t>	CNNs or Convolutional Neural Network models are is a class of artificial neural network ANN, most commonly applied to analyze visual imagery. CNNs are also known as Shift invariant or space Invariant Artificial Neural Networks (SIANN) based on the shared-weight architecture of the convolution kernels or filters that slide along input features and provide translation-equivalent responses known as feature maps. In this notebook we created CNN models with the following  characteristics. In this notebook we created LSTM models with the following  characteristics.</a:t>
            </a:r>
          </a:p>
          <a:p>
            <a:pPr marL="285750" indent="-285750" algn="just">
              <a:buFont typeface="Arial" panose="020B0604020202020204" pitchFamily="34" charset="0"/>
              <a:buChar char="•"/>
            </a:pPr>
            <a:r>
              <a:rPr lang="en-US" dirty="0"/>
              <a:t>5 layers</a:t>
            </a:r>
          </a:p>
          <a:p>
            <a:pPr marL="285750" indent="-285750" algn="just">
              <a:buFont typeface="Arial" panose="020B0604020202020204" pitchFamily="34" charset="0"/>
              <a:buChar char="•"/>
            </a:pPr>
            <a:r>
              <a:rPr lang="en-US" dirty="0"/>
              <a:t>Rectified Linear Units as the activation function for all layers.</a:t>
            </a:r>
          </a:p>
          <a:p>
            <a:pPr marL="285750" indent="-285750" algn="just">
              <a:buFont typeface="Arial" panose="020B0604020202020204" pitchFamily="34" charset="0"/>
              <a:buChar char="•"/>
            </a:pPr>
            <a:r>
              <a:rPr lang="en-US" dirty="0"/>
              <a:t>Mean squared error as the loss function</a:t>
            </a:r>
          </a:p>
          <a:p>
            <a:pPr marL="285750" indent="-285750" algn="just">
              <a:buFont typeface="Arial" panose="020B0604020202020204" pitchFamily="34" charset="0"/>
              <a:buChar char="•"/>
            </a:pPr>
            <a:r>
              <a:rPr lang="en-US" dirty="0"/>
              <a:t>Adam optimization algorithm as the optimizer</a:t>
            </a:r>
          </a:p>
          <a:p>
            <a:pPr algn="just"/>
            <a:endParaRPr lang="en-US" dirty="0"/>
          </a:p>
          <a:p>
            <a:pPr algn="just"/>
            <a:endParaRPr lang="en-US" dirty="0"/>
          </a:p>
        </p:txBody>
      </p:sp>
      <p:pic>
        <p:nvPicPr>
          <p:cNvPr id="4" name="Picture 3">
            <a:extLst>
              <a:ext uri="{FF2B5EF4-FFF2-40B4-BE49-F238E27FC236}">
                <a16:creationId xmlns:a16="http://schemas.microsoft.com/office/drawing/2014/main" id="{CF824E07-63C1-469E-8643-177983FF34CD}"/>
              </a:ext>
            </a:extLst>
          </p:cNvPr>
          <p:cNvPicPr>
            <a:picLocks noChangeAspect="1"/>
          </p:cNvPicPr>
          <p:nvPr/>
        </p:nvPicPr>
        <p:blipFill>
          <a:blip r:embed="rId2"/>
          <a:stretch>
            <a:fillRect/>
          </a:stretch>
        </p:blipFill>
        <p:spPr>
          <a:xfrm>
            <a:off x="6678757" y="2033587"/>
            <a:ext cx="4819650" cy="2790825"/>
          </a:xfrm>
          <a:prstGeom prst="rect">
            <a:avLst/>
          </a:prstGeom>
        </p:spPr>
      </p:pic>
    </p:spTree>
    <p:extLst>
      <p:ext uri="{BB962C8B-B14F-4D97-AF65-F5344CB8AC3E}">
        <p14:creationId xmlns:p14="http://schemas.microsoft.com/office/powerpoint/2010/main" val="946001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3DD-A2E0-41C2-816D-A58980DF5616}"/>
              </a:ext>
            </a:extLst>
          </p:cNvPr>
          <p:cNvSpPr>
            <a:spLocks noGrp="1"/>
          </p:cNvSpPr>
          <p:nvPr>
            <p:ph type="title"/>
          </p:nvPr>
        </p:nvSpPr>
        <p:spPr/>
        <p:txBody>
          <a:bodyPr/>
          <a:lstStyle/>
          <a:p>
            <a:pPr algn="ctr"/>
            <a:r>
              <a:rPr lang="en-US" dirty="0"/>
              <a:t>Performance of Models</a:t>
            </a:r>
          </a:p>
        </p:txBody>
      </p:sp>
      <p:sp>
        <p:nvSpPr>
          <p:cNvPr id="3" name="Content Placeholder 2">
            <a:extLst>
              <a:ext uri="{FF2B5EF4-FFF2-40B4-BE49-F238E27FC236}">
                <a16:creationId xmlns:a16="http://schemas.microsoft.com/office/drawing/2014/main" id="{CAC9D9CD-94B0-4962-8E09-603023DA437D}"/>
              </a:ext>
            </a:extLst>
          </p:cNvPr>
          <p:cNvSpPr>
            <a:spLocks noGrp="1"/>
          </p:cNvSpPr>
          <p:nvPr>
            <p:ph sz="half" idx="1"/>
          </p:nvPr>
        </p:nvSpPr>
        <p:spPr>
          <a:xfrm>
            <a:off x="2283779" y="1866107"/>
            <a:ext cx="1430547" cy="460286"/>
          </a:xfrm>
        </p:spPr>
        <p:txBody>
          <a:bodyPr>
            <a:normAutofit lnSpcReduction="10000"/>
          </a:bodyPr>
          <a:lstStyle/>
          <a:p>
            <a:pPr marL="0" indent="0" algn="ctr">
              <a:buNone/>
            </a:pPr>
            <a:r>
              <a:rPr lang="en-US" dirty="0"/>
              <a:t>F - 14</a:t>
            </a:r>
          </a:p>
        </p:txBody>
      </p:sp>
      <p:sp>
        <p:nvSpPr>
          <p:cNvPr id="4" name="Content Placeholder 3">
            <a:extLst>
              <a:ext uri="{FF2B5EF4-FFF2-40B4-BE49-F238E27FC236}">
                <a16:creationId xmlns:a16="http://schemas.microsoft.com/office/drawing/2014/main" id="{386BA12B-3711-499D-928F-5AD699CDA728}"/>
              </a:ext>
            </a:extLst>
          </p:cNvPr>
          <p:cNvSpPr>
            <a:spLocks noGrp="1"/>
          </p:cNvSpPr>
          <p:nvPr>
            <p:ph sz="half" idx="2"/>
          </p:nvPr>
        </p:nvSpPr>
        <p:spPr>
          <a:xfrm>
            <a:off x="8502243" y="1872964"/>
            <a:ext cx="1200509" cy="460287"/>
          </a:xfrm>
        </p:spPr>
        <p:txBody>
          <a:bodyPr>
            <a:normAutofit lnSpcReduction="10000"/>
          </a:bodyPr>
          <a:lstStyle/>
          <a:p>
            <a:pPr marL="0" indent="0" algn="ctr">
              <a:buNone/>
            </a:pPr>
            <a:r>
              <a:rPr lang="en-US" dirty="0"/>
              <a:t>F - 15</a:t>
            </a:r>
          </a:p>
        </p:txBody>
      </p:sp>
      <p:sp>
        <p:nvSpPr>
          <p:cNvPr id="9" name="TextBox 8">
            <a:extLst>
              <a:ext uri="{FF2B5EF4-FFF2-40B4-BE49-F238E27FC236}">
                <a16:creationId xmlns:a16="http://schemas.microsoft.com/office/drawing/2014/main" id="{BE1EB710-8AA3-4F2E-A3CD-CE723B7E5257}"/>
              </a:ext>
            </a:extLst>
          </p:cNvPr>
          <p:cNvSpPr txBox="1"/>
          <p:nvPr/>
        </p:nvSpPr>
        <p:spPr>
          <a:xfrm>
            <a:off x="838200" y="4960189"/>
            <a:ext cx="10515599" cy="1190445"/>
          </a:xfrm>
          <a:prstGeom prst="rect">
            <a:avLst/>
          </a:prstGeom>
          <a:noFill/>
        </p:spPr>
        <p:txBody>
          <a:bodyPr wrap="square" rtlCol="0">
            <a:spAutoFit/>
          </a:bodyPr>
          <a:lstStyle/>
          <a:p>
            <a:pPr algn="just"/>
            <a:r>
              <a:rPr lang="en-US" dirty="0"/>
              <a:t>	The best models for both wells are the ARIMAX models and as expected the simple models performed significantly worse than the ARIMAX models. Also as expected the F-14 well which followed a typical decline curve was easier to model than the F-15 model which did not follow a typical decline curve(35% MAPE vs 65% MAPE for the ARIMAX Models). </a:t>
            </a:r>
          </a:p>
        </p:txBody>
      </p:sp>
      <p:pic>
        <p:nvPicPr>
          <p:cNvPr id="11" name="Picture 10">
            <a:extLst>
              <a:ext uri="{FF2B5EF4-FFF2-40B4-BE49-F238E27FC236}">
                <a16:creationId xmlns:a16="http://schemas.microsoft.com/office/drawing/2014/main" id="{7F81E8C6-6678-421F-A16E-B939B65E1BC5}"/>
              </a:ext>
            </a:extLst>
          </p:cNvPr>
          <p:cNvPicPr>
            <a:picLocks noChangeAspect="1"/>
          </p:cNvPicPr>
          <p:nvPr/>
        </p:nvPicPr>
        <p:blipFill>
          <a:blip r:embed="rId2"/>
          <a:stretch>
            <a:fillRect/>
          </a:stretch>
        </p:blipFill>
        <p:spPr>
          <a:xfrm>
            <a:off x="244287" y="2896307"/>
            <a:ext cx="5509532" cy="924054"/>
          </a:xfrm>
          <a:prstGeom prst="rect">
            <a:avLst/>
          </a:prstGeom>
        </p:spPr>
      </p:pic>
      <p:pic>
        <p:nvPicPr>
          <p:cNvPr id="13" name="Picture 12">
            <a:extLst>
              <a:ext uri="{FF2B5EF4-FFF2-40B4-BE49-F238E27FC236}">
                <a16:creationId xmlns:a16="http://schemas.microsoft.com/office/drawing/2014/main" id="{27BB00EE-B9B5-4C1A-A484-12E3805E86E1}"/>
              </a:ext>
            </a:extLst>
          </p:cNvPr>
          <p:cNvPicPr>
            <a:picLocks noChangeAspect="1"/>
          </p:cNvPicPr>
          <p:nvPr/>
        </p:nvPicPr>
        <p:blipFill>
          <a:blip r:embed="rId3"/>
          <a:stretch>
            <a:fillRect/>
          </a:stretch>
        </p:blipFill>
        <p:spPr>
          <a:xfrm>
            <a:off x="6347732" y="2894528"/>
            <a:ext cx="5509532" cy="943107"/>
          </a:xfrm>
          <a:prstGeom prst="rect">
            <a:avLst/>
          </a:prstGeom>
        </p:spPr>
      </p:pic>
    </p:spTree>
    <p:extLst>
      <p:ext uri="{BB962C8B-B14F-4D97-AF65-F5344CB8AC3E}">
        <p14:creationId xmlns:p14="http://schemas.microsoft.com/office/powerpoint/2010/main" val="3765937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3F7AD9-CCBB-4168-8CE1-AE0C647AC9E5}"/>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Summary</a:t>
            </a:r>
          </a:p>
        </p:txBody>
      </p:sp>
      <p:sp>
        <p:nvSpPr>
          <p:cNvPr id="3" name="TextBox 2">
            <a:extLst>
              <a:ext uri="{FF2B5EF4-FFF2-40B4-BE49-F238E27FC236}">
                <a16:creationId xmlns:a16="http://schemas.microsoft.com/office/drawing/2014/main" id="{2ECF23D0-861F-4A1C-999C-A555D1B91BD4}"/>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algn="just">
              <a:lnSpc>
                <a:spcPct val="90000"/>
              </a:lnSpc>
              <a:spcAft>
                <a:spcPts val="600"/>
              </a:spcAft>
            </a:pPr>
            <a:r>
              <a:rPr lang="en-US" sz="2000" dirty="0"/>
              <a:t>	Our project shows that when it comes to time series forecasting, classical time series forecasting models can match and outperform the advanced models and deep learning models. As can be seen from our models it is the last month for both wells that is significantly throwing off our MAPE scores. Forecasting oil production is just one of the many problems that machine learning can be applied in solving petroleum engineering problems. This concludes our modelling.</a:t>
            </a:r>
          </a:p>
        </p:txBody>
      </p:sp>
    </p:spTree>
    <p:extLst>
      <p:ext uri="{BB962C8B-B14F-4D97-AF65-F5344CB8AC3E}">
        <p14:creationId xmlns:p14="http://schemas.microsoft.com/office/powerpoint/2010/main" val="40212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91762-811A-4E1D-9897-43755AE3B008}"/>
              </a:ext>
            </a:extLst>
          </p:cNvPr>
          <p:cNvSpPr>
            <a:spLocks noGrp="1"/>
          </p:cNvSpPr>
          <p:nvPr>
            <p:ph type="title"/>
          </p:nvPr>
        </p:nvSpPr>
        <p:spPr>
          <a:xfrm>
            <a:off x="1166648" y="655591"/>
            <a:ext cx="4929352" cy="2315616"/>
          </a:xfrm>
        </p:spPr>
        <p:txBody>
          <a:bodyPr>
            <a:normAutofit/>
          </a:bodyPr>
          <a:lstStyle/>
          <a:p>
            <a:r>
              <a:rPr lang="en-US"/>
              <a:t>Data Wrangling</a:t>
            </a:r>
          </a:p>
        </p:txBody>
      </p:sp>
      <p:sp>
        <p:nvSpPr>
          <p:cNvPr id="26" name="Rectangle 2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449067-CE0F-4A9C-9994-0306EAAE1750}"/>
              </a:ext>
            </a:extLst>
          </p:cNvPr>
          <p:cNvPicPr>
            <a:picLocks noChangeAspect="1"/>
          </p:cNvPicPr>
          <p:nvPr/>
        </p:nvPicPr>
        <p:blipFill>
          <a:blip r:embed="rId2"/>
          <a:stretch>
            <a:fillRect/>
          </a:stretch>
        </p:blipFill>
        <p:spPr>
          <a:xfrm>
            <a:off x="2083914" y="3420687"/>
            <a:ext cx="3094818" cy="3255588"/>
          </a:xfrm>
          <a:prstGeom prst="rect">
            <a:avLst/>
          </a:prstGeom>
        </p:spPr>
      </p:pic>
      <p:sp>
        <p:nvSpPr>
          <p:cNvPr id="3" name="Content Placeholder 2">
            <a:extLst>
              <a:ext uri="{FF2B5EF4-FFF2-40B4-BE49-F238E27FC236}">
                <a16:creationId xmlns:a16="http://schemas.microsoft.com/office/drawing/2014/main" id="{9391C5FA-54D4-4F8A-83A2-334527409942}"/>
              </a:ext>
            </a:extLst>
          </p:cNvPr>
          <p:cNvSpPr>
            <a:spLocks noGrp="1"/>
          </p:cNvSpPr>
          <p:nvPr>
            <p:ph idx="1"/>
          </p:nvPr>
        </p:nvSpPr>
        <p:spPr>
          <a:xfrm>
            <a:off x="7169101" y="521207"/>
            <a:ext cx="4496426" cy="5957789"/>
          </a:xfrm>
        </p:spPr>
        <p:txBody>
          <a:bodyPr anchor="ctr">
            <a:normAutofit/>
          </a:bodyPr>
          <a:lstStyle/>
          <a:p>
            <a:pPr marL="0" indent="0" algn="just">
              <a:buNone/>
            </a:pPr>
            <a:r>
              <a:rPr lang="en-US" sz="2200" dirty="0"/>
              <a:t>	One of the most important task in the data preparation process is to ensure that there are no missing timestamps.  Some wells have timestamps that were missing and were subsequently added.</a:t>
            </a:r>
          </a:p>
        </p:txBody>
      </p:sp>
    </p:spTree>
    <p:extLst>
      <p:ext uri="{BB962C8B-B14F-4D97-AF65-F5344CB8AC3E}">
        <p14:creationId xmlns:p14="http://schemas.microsoft.com/office/powerpoint/2010/main" val="228221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22">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4">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91762-811A-4E1D-9897-43755AE3B008}"/>
              </a:ext>
            </a:extLst>
          </p:cNvPr>
          <p:cNvSpPr>
            <a:spLocks noGrp="1"/>
          </p:cNvSpPr>
          <p:nvPr>
            <p:ph type="title"/>
          </p:nvPr>
        </p:nvSpPr>
        <p:spPr>
          <a:xfrm>
            <a:off x="1166648" y="655591"/>
            <a:ext cx="4929352" cy="2315616"/>
          </a:xfrm>
        </p:spPr>
        <p:txBody>
          <a:bodyPr>
            <a:normAutofit/>
          </a:bodyPr>
          <a:lstStyle/>
          <a:p>
            <a:r>
              <a:rPr lang="en-US"/>
              <a:t>Data Wrangling</a:t>
            </a:r>
          </a:p>
        </p:txBody>
      </p:sp>
      <p:sp>
        <p:nvSpPr>
          <p:cNvPr id="53" name="Rectangle 26">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28">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5"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B93ECC7-AE04-4C45-958C-04EA7669EB16}"/>
              </a:ext>
            </a:extLst>
          </p:cNvPr>
          <p:cNvPicPr>
            <a:picLocks noChangeAspect="1"/>
          </p:cNvPicPr>
          <p:nvPr/>
        </p:nvPicPr>
        <p:blipFill>
          <a:blip r:embed="rId2"/>
          <a:stretch>
            <a:fillRect/>
          </a:stretch>
        </p:blipFill>
        <p:spPr>
          <a:xfrm>
            <a:off x="885814" y="4108144"/>
            <a:ext cx="5491019" cy="1880673"/>
          </a:xfrm>
          <a:prstGeom prst="rect">
            <a:avLst/>
          </a:prstGeom>
        </p:spPr>
      </p:pic>
      <p:sp>
        <p:nvSpPr>
          <p:cNvPr id="3" name="Content Placeholder 2">
            <a:extLst>
              <a:ext uri="{FF2B5EF4-FFF2-40B4-BE49-F238E27FC236}">
                <a16:creationId xmlns:a16="http://schemas.microsoft.com/office/drawing/2014/main" id="{9391C5FA-54D4-4F8A-83A2-334527409942}"/>
              </a:ext>
            </a:extLst>
          </p:cNvPr>
          <p:cNvSpPr>
            <a:spLocks noGrp="1"/>
          </p:cNvSpPr>
          <p:nvPr>
            <p:ph idx="1"/>
          </p:nvPr>
        </p:nvSpPr>
        <p:spPr>
          <a:xfrm>
            <a:off x="7169101" y="521207"/>
            <a:ext cx="4496426" cy="5957789"/>
          </a:xfrm>
        </p:spPr>
        <p:txBody>
          <a:bodyPr anchor="ctr">
            <a:normAutofit/>
          </a:bodyPr>
          <a:lstStyle/>
          <a:p>
            <a:pPr marL="0" indent="0">
              <a:buNone/>
            </a:pPr>
            <a:endParaRPr lang="en-US" sz="2200" dirty="0"/>
          </a:p>
          <a:p>
            <a:pPr marL="0" indent="0" algn="just">
              <a:buNone/>
            </a:pPr>
            <a:r>
              <a:rPr lang="en-US" sz="2200" dirty="0"/>
              <a:t>	We then replaced the missing values with average values of each variable except for the missing values of the variables that pertain to volume which were replaced with zeroes.</a:t>
            </a:r>
          </a:p>
        </p:txBody>
      </p:sp>
    </p:spTree>
    <p:extLst>
      <p:ext uri="{BB962C8B-B14F-4D97-AF65-F5344CB8AC3E}">
        <p14:creationId xmlns:p14="http://schemas.microsoft.com/office/powerpoint/2010/main" val="339542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91762-811A-4E1D-9897-43755AE3B008}"/>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kern="1200">
                <a:solidFill>
                  <a:schemeClr val="tx1"/>
                </a:solidFill>
                <a:latin typeface="+mj-lt"/>
                <a:ea typeface="+mj-ea"/>
                <a:cs typeface="+mj-cs"/>
              </a:rPr>
              <a:t>Exploratory Data Analysis</a:t>
            </a:r>
          </a:p>
        </p:txBody>
      </p:sp>
      <p:sp>
        <p:nvSpPr>
          <p:cNvPr id="139" name="Rectangle 13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2"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6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D6C0152-FA26-446A-A305-A34117365958}"/>
              </a:ext>
            </a:extLst>
          </p:cNvPr>
          <p:cNvPicPr>
            <a:picLocks noChangeAspect="1"/>
          </p:cNvPicPr>
          <p:nvPr/>
        </p:nvPicPr>
        <p:blipFill>
          <a:blip r:embed="rId2"/>
          <a:stretch>
            <a:fillRect/>
          </a:stretch>
        </p:blipFill>
        <p:spPr>
          <a:xfrm>
            <a:off x="6707580" y="225321"/>
            <a:ext cx="5352147" cy="4381185"/>
          </a:xfrm>
          <a:prstGeom prst="rect">
            <a:avLst/>
          </a:prstGeom>
        </p:spPr>
      </p:pic>
      <p:sp>
        <p:nvSpPr>
          <p:cNvPr id="32" name="TextBox 31">
            <a:extLst>
              <a:ext uri="{FF2B5EF4-FFF2-40B4-BE49-F238E27FC236}">
                <a16:creationId xmlns:a16="http://schemas.microsoft.com/office/drawing/2014/main" id="{7DB1CF3A-2BCE-4BB9-B8FA-73A29C8F3548}"/>
              </a:ext>
            </a:extLst>
          </p:cNvPr>
          <p:cNvSpPr txBox="1"/>
          <p:nvPr/>
        </p:nvSpPr>
        <p:spPr>
          <a:xfrm>
            <a:off x="606972" y="3307137"/>
            <a:ext cx="5971384" cy="3034862"/>
          </a:xfrm>
          <a:prstGeom prst="rect">
            <a:avLst/>
          </a:prstGeom>
        </p:spPr>
        <p:txBody>
          <a:bodyPr vert="horz" lIns="91440" tIns="45720" rIns="91440" bIns="45720" rtlCol="0" anchor="ctr">
            <a:normAutofit/>
          </a:bodyPr>
          <a:lstStyle/>
          <a:p>
            <a:pPr algn="just">
              <a:lnSpc>
                <a:spcPct val="90000"/>
              </a:lnSpc>
              <a:spcAft>
                <a:spcPts val="600"/>
              </a:spcAft>
            </a:pPr>
            <a:r>
              <a:rPr lang="en-US" dirty="0"/>
              <a:t>The F_1 Well initially followed a typical decline curve and then followed a sporadic shut-in periods.</a:t>
            </a:r>
          </a:p>
        </p:txBody>
      </p:sp>
    </p:spTree>
    <p:extLst>
      <p:ext uri="{BB962C8B-B14F-4D97-AF65-F5344CB8AC3E}">
        <p14:creationId xmlns:p14="http://schemas.microsoft.com/office/powerpoint/2010/main" val="242136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91762-811A-4E1D-9897-43755AE3B008}"/>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kern="1200">
                <a:solidFill>
                  <a:schemeClr val="tx1"/>
                </a:solidFill>
                <a:latin typeface="+mj-lt"/>
                <a:ea typeface="+mj-ea"/>
                <a:cs typeface="+mj-cs"/>
              </a:rPr>
              <a:t>Exploratory Data Analysis</a:t>
            </a:r>
          </a:p>
        </p:txBody>
      </p:sp>
      <p:sp>
        <p:nvSpPr>
          <p:cNvPr id="139" name="Rectangle 13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2"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6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hart, bar chart&#10;&#10;Description automatically generated">
            <a:extLst>
              <a:ext uri="{FF2B5EF4-FFF2-40B4-BE49-F238E27FC236}">
                <a16:creationId xmlns:a16="http://schemas.microsoft.com/office/drawing/2014/main" id="{350CE1FA-5015-4F03-ADBA-95EB0AEC95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2823" y="-2"/>
            <a:ext cx="5484158" cy="52510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072B75-29FA-41B1-AC0C-7C48442CD12C}"/>
              </a:ext>
            </a:extLst>
          </p:cNvPr>
          <p:cNvSpPr txBox="1"/>
          <p:nvPr/>
        </p:nvSpPr>
        <p:spPr>
          <a:xfrm>
            <a:off x="606972" y="1813399"/>
            <a:ext cx="6259654" cy="5957789"/>
          </a:xfrm>
          <a:prstGeom prst="rect">
            <a:avLst/>
          </a:prstGeom>
        </p:spPr>
        <p:txBody>
          <a:bodyPr vert="horz" lIns="91440" tIns="45720" rIns="91440" bIns="45720" rtlCol="0" anchor="ctr">
            <a:normAutofit/>
          </a:bodyPr>
          <a:lstStyle/>
          <a:p>
            <a:pPr>
              <a:lnSpc>
                <a:spcPct val="90000"/>
              </a:lnSpc>
              <a:spcAft>
                <a:spcPts val="600"/>
              </a:spcAft>
            </a:pPr>
            <a:r>
              <a:rPr lang="en-US" sz="2200" dirty="0"/>
              <a:t>The F_11 Well does not follow a typical decline curve.</a:t>
            </a:r>
          </a:p>
        </p:txBody>
      </p:sp>
    </p:spTree>
    <p:extLst>
      <p:ext uri="{BB962C8B-B14F-4D97-AF65-F5344CB8AC3E}">
        <p14:creationId xmlns:p14="http://schemas.microsoft.com/office/powerpoint/2010/main" val="31580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91762-811A-4E1D-9897-43755AE3B008}"/>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kern="1200" dirty="0">
                <a:solidFill>
                  <a:schemeClr val="tx1"/>
                </a:solidFill>
                <a:latin typeface="+mj-lt"/>
                <a:ea typeface="+mj-ea"/>
                <a:cs typeface="+mj-cs"/>
              </a:rPr>
              <a:t>Exploratory Data Analysis</a:t>
            </a:r>
          </a:p>
        </p:txBody>
      </p:sp>
      <p:sp>
        <p:nvSpPr>
          <p:cNvPr id="139" name="Rectangle 13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2"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6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BD3D513A-C31C-4F02-97B0-BC1FC29816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2822" y="102764"/>
            <a:ext cx="5415147" cy="51850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072B75-29FA-41B1-AC0C-7C48442CD12C}"/>
              </a:ext>
            </a:extLst>
          </p:cNvPr>
          <p:cNvSpPr txBox="1"/>
          <p:nvPr/>
        </p:nvSpPr>
        <p:spPr>
          <a:xfrm>
            <a:off x="706945" y="3757197"/>
            <a:ext cx="5885875" cy="944199"/>
          </a:xfrm>
          <a:prstGeom prst="rect">
            <a:avLst/>
          </a:prstGeom>
        </p:spPr>
        <p:txBody>
          <a:bodyPr vert="horz" lIns="91440" tIns="45720" rIns="91440" bIns="45720" rtlCol="0" anchor="ctr">
            <a:normAutofit/>
          </a:bodyPr>
          <a:lstStyle/>
          <a:p>
            <a:pPr algn="just">
              <a:lnSpc>
                <a:spcPct val="90000"/>
              </a:lnSpc>
              <a:spcAft>
                <a:spcPts val="600"/>
              </a:spcAft>
            </a:pPr>
            <a:r>
              <a:rPr lang="en-US" sz="2200" dirty="0"/>
              <a:t>The F_14 Well followed a typical decline curve during the second half of the oil production.</a:t>
            </a:r>
          </a:p>
        </p:txBody>
      </p:sp>
    </p:spTree>
    <p:extLst>
      <p:ext uri="{BB962C8B-B14F-4D97-AF65-F5344CB8AC3E}">
        <p14:creationId xmlns:p14="http://schemas.microsoft.com/office/powerpoint/2010/main" val="272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4941</TotalTime>
  <Words>2422</Words>
  <Application>Microsoft Office PowerPoint</Application>
  <PresentationFormat>Widescreen</PresentationFormat>
  <Paragraphs>124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Helvetica Neue</vt:lpstr>
      <vt:lpstr>Office Theme</vt:lpstr>
      <vt:lpstr>Time Series Forecasting of Oil Well Production Using Machine Learning</vt:lpstr>
      <vt:lpstr>Introduction</vt:lpstr>
      <vt:lpstr>Problem Definition</vt:lpstr>
      <vt:lpstr>Data Wrangling</vt:lpstr>
      <vt:lpstr>Data Wrangling</vt:lpstr>
      <vt:lpstr>Data Wrangling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Modelling</vt:lpstr>
      <vt:lpstr>Classical Time Series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of Models</vt:lpstr>
      <vt:lpstr>Advanced Modelling -  Specialized Packages</vt:lpstr>
      <vt:lpstr>Advanced Modelling - KATS</vt:lpstr>
      <vt:lpstr>PowerPoint Presentation</vt:lpstr>
      <vt:lpstr>PowerPoint Presentation</vt:lpstr>
      <vt:lpstr>Advanced Modelling - SKTIME</vt:lpstr>
      <vt:lpstr>Advanced Modelling - Silverkite</vt:lpstr>
      <vt:lpstr>Performance of Models</vt:lpstr>
      <vt:lpstr>Advanced Modelling -  Deep Learning</vt:lpstr>
      <vt:lpstr>Multi – Level Perceptron</vt:lpstr>
      <vt:lpstr>Long short-term memory  (LSTM)</vt:lpstr>
      <vt:lpstr>Convolutional Neural Network (CNN)</vt:lpstr>
      <vt:lpstr>Performance of Models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of Oil Well Production Using Machine Learning</dc:title>
  <dc:creator>jefferson fernandez</dc:creator>
  <cp:lastModifiedBy>jefferson fernandez</cp:lastModifiedBy>
  <cp:revision>7</cp:revision>
  <dcterms:created xsi:type="dcterms:W3CDTF">2022-04-13T03:38:10Z</dcterms:created>
  <dcterms:modified xsi:type="dcterms:W3CDTF">2022-04-17T23:41:40Z</dcterms:modified>
</cp:coreProperties>
</file>