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DBD563-F30D-44A7-B1E5-B2106C6AB0E9}">
  <a:tblStyle styleId="{A8DBD563-F30D-44A7-B1E5-B2106C6AB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69787216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69787216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5697872169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697872169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69787216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5697872169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97872169_9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5697872169_9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97872169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697872169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697872169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697872169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697872169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697872169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69787216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69787216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569787216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365195" y="2113635"/>
            <a:ext cx="7177135" cy="16797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65195" y="3946095"/>
            <a:ext cx="7164342" cy="6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2800"/>
              <a:buNone/>
              <a:defRPr b="0" i="0" sz="2800">
                <a:solidFill>
                  <a:srgbClr val="538CD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5" y="12847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044700"/>
            <a:ext cx="8246070" cy="381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281425" y="281175"/>
            <a:ext cx="6413610" cy="788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600"/>
              <a:buFont typeface="Calibri"/>
              <a:buNone/>
              <a:defRPr sz="3600">
                <a:solidFill>
                  <a:srgbClr val="538CD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281425" y="1044700"/>
            <a:ext cx="6413610" cy="381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48965" y="12847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79" y="15028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79" y="197521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0" y="15028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0" y="197521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4266590" y="2113635"/>
            <a:ext cx="3970330" cy="167975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Airline Passenger Satisfaction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745975" y="3910575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Marios Almpanopoulos, Petros Batakis, Petros Malamas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346750" y="130025"/>
            <a:ext cx="86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 and Recommendations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37325" y="1452025"/>
            <a:ext cx="8170500" cy="32970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Improve Economy Plus Seat Offering: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com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fort of existing seats(additional amenities,adjustable headrest)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Enhance On-Time Performance: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optimizing flight schedules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proactive communication with passengers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Prioritize Cleanliness Standards: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Strengthen the cleanliness protocols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Regularly assess and maintain the cleanliness of aircraft cabins, lavatories, and common areas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Monitor and Benchmark Performance: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Continuously monitor passenger satisfaction scores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compare them against industry benchmarks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98450" y="130025"/>
            <a:ext cx="86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and Future Directions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98450" y="1300325"/>
            <a:ext cx="8437800" cy="8804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Prioritize passenger satisfaction for the success and growth of the airline company.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These actions aim to address the identified factors that strongly influence passenger satisfaction.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Rewarding Loyal Customers: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propose a loyalty program with mileage rewards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Upgrades from economy plus to business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Improvement: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emerging trends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Personalization and Tailored Services: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offer personalized and tailored services based on passenger analytics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Collaborative Partnerships: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collaborative partnerships with industry stakeholders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shared best practices and mutually beneficial initiatives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281425" y="281175"/>
            <a:ext cx="6413610" cy="788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600"/>
              <a:buFont typeface="Calibri"/>
              <a:buNone/>
            </a:pPr>
            <a:r>
              <a:rPr lang="en-US"/>
              <a:t>    Motivation and Benefits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281425" y="1044700"/>
            <a:ext cx="6413610" cy="381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are in peak travel season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Increasing Competition in the industry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Enhance customer experience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Increase customer loyalty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Optimized resource allocation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857624" y="1127075"/>
            <a:ext cx="3804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</a:rPr>
              <a:t>Satisfaction levels </a:t>
            </a:r>
            <a:r>
              <a:rPr lang="en-US" sz="1600">
                <a:solidFill>
                  <a:schemeClr val="dk1"/>
                </a:solidFill>
                <a:highlight>
                  <a:srgbClr val="FF0000"/>
                </a:highlight>
              </a:rPr>
              <a:t>low</a:t>
            </a:r>
            <a:endParaRPr sz="16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625" y="4124925"/>
            <a:ext cx="41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" y="1185163"/>
            <a:ext cx="3435776" cy="26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812250" y="1671650"/>
            <a:ext cx="487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56.6% not satisfied with service provided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Room for improvement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Satisfaction derived from previous experience: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major factor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when selecting airline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434050" y="189100"/>
            <a:ext cx="435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86350" y="3299025"/>
            <a:ext cx="48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298568" y="2860488"/>
            <a:ext cx="5558882" cy="1046700"/>
            <a:chOff x="3298568" y="2860488"/>
            <a:chExt cx="5558882" cy="10467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986350" y="2860488"/>
              <a:ext cx="4871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Identify areas for improvement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Proactive measures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Data-driven decisions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3402332">
              <a:off x="3305466" y="3067377"/>
              <a:ext cx="711004" cy="400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GOALS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3298574" y="3816547"/>
            <a:ext cx="5558876" cy="1201178"/>
            <a:chOff x="3298574" y="3816547"/>
            <a:chExt cx="5558876" cy="1201178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3986350" y="3971025"/>
              <a:ext cx="4871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Enhance customer experience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Improve satisfaction metrics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alibri"/>
                <a:buChar char="●"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Overall business performance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 rot="-3402501">
              <a:off x="3212128" y="4196375"/>
              <a:ext cx="1124793" cy="400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OUTCOMES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85440" y="144620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Understanding the Dataset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92400" y="1344950"/>
            <a:ext cx="1393200" cy="12621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PASSENGER</a:t>
            </a:r>
            <a:endParaRPr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Gender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Customer Type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Travel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136500" y="1309650"/>
            <a:ext cx="2734800" cy="126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FLIGHT</a:t>
            </a:r>
            <a:endParaRPr>
              <a:highlight>
                <a:srgbClr val="4A86E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Flight Distance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Departure/Arrival time convenient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Arrival/Departure delay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709200" y="1214850"/>
            <a:ext cx="2272800" cy="25551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SERVICES</a:t>
            </a:r>
            <a:endParaRPr>
              <a:highlight>
                <a:srgbClr val="FFE5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Inflight Wifi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Food and Drink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Class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Seat comfort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Inflight service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Inflight entertainment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On-board service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Leg room service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Cleanliness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Baggage handling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92400" y="3447050"/>
            <a:ext cx="2020500" cy="12621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CC4125"/>
                </a:highlight>
                <a:latin typeface="Calibri"/>
                <a:ea typeface="Calibri"/>
                <a:cs typeface="Calibri"/>
                <a:sym typeface="Calibri"/>
              </a:rPr>
              <a:t>BOOKING/PREFLIGHT</a:t>
            </a:r>
            <a:endParaRPr>
              <a:highlight>
                <a:srgbClr val="CC412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Online booking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Check-in service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boarding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location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17150" y="3318000"/>
            <a:ext cx="2020500" cy="615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130.000 data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23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464150" y="291780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113300" y="4074825"/>
            <a:ext cx="30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447900" y="202275"/>
            <a:ext cx="863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Modeling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47900" y="2193250"/>
            <a:ext cx="16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113038" y="157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{A8DBD563-F30D-44A7-B1E5-B2106C6AB0E9}</a:tableStyleId>
              </a:tblPr>
              <a:tblGrid>
                <a:gridCol w="1003450"/>
                <a:gridCol w="1003450"/>
                <a:gridCol w="1003450"/>
                <a:gridCol w="1003450"/>
                <a:gridCol w="1003450"/>
                <a:gridCol w="1003450"/>
                <a:gridCol w="1003450"/>
                <a:gridCol w="1003450"/>
                <a:gridCol w="1003450"/>
              </a:tblGrid>
              <a:tr h="95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Models</a:t>
                      </a:r>
                      <a:endParaRPr sz="1200"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73763"/>
                        </a:highlight>
                      </a:endParaRPr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LightGBM</a:t>
                      </a:r>
                      <a:endParaRPr sz="1200"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Decision Trees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Gradient Boosting</a:t>
                      </a:r>
                      <a:endParaRPr sz="1200"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AdaBoost</a:t>
                      </a:r>
                      <a:endParaRPr sz="1200"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GaussianNB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0571A5"/>
                    </a:solidFill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18"/>
          <p:cNvSpPr/>
          <p:nvPr/>
        </p:nvSpPr>
        <p:spPr>
          <a:xfrm>
            <a:off x="1641425" y="2947850"/>
            <a:ext cx="400800" cy="438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647400" y="3963525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8" y="3525450"/>
            <a:ext cx="37433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462325" y="173375"/>
            <a:ext cx="85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Assessing Feature Importance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152300" y="1021325"/>
            <a:ext cx="8495678" cy="3969776"/>
            <a:chOff x="152300" y="1021325"/>
            <a:chExt cx="8495678" cy="3969776"/>
          </a:xfrm>
        </p:grpSpPr>
        <p:pic>
          <p:nvPicPr>
            <p:cNvPr id="150" name="Google Shape;15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021325"/>
              <a:ext cx="8495578" cy="3969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9"/>
            <p:cNvSpPr txBox="1"/>
            <p:nvPr/>
          </p:nvSpPr>
          <p:spPr>
            <a:xfrm>
              <a:off x="152425" y="1187550"/>
              <a:ext cx="1171200" cy="400200"/>
            </a:xfrm>
            <a:prstGeom prst="rect">
              <a:avLst/>
            </a:prstGeom>
            <a:solidFill>
              <a:srgbClr val="538CD5">
                <a:alpha val="1899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52300" y="1672750"/>
              <a:ext cx="1171200" cy="400200"/>
            </a:xfrm>
            <a:prstGeom prst="rect">
              <a:avLst/>
            </a:prstGeom>
            <a:solidFill>
              <a:srgbClr val="538CD5">
                <a:alpha val="1899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152425" y="2233600"/>
              <a:ext cx="1171200" cy="768000"/>
            </a:xfrm>
            <a:prstGeom prst="rect">
              <a:avLst/>
            </a:prstGeom>
            <a:solidFill>
              <a:srgbClr val="538CD5">
                <a:alpha val="1899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52425" y="3162250"/>
              <a:ext cx="1171200" cy="158400"/>
            </a:xfrm>
            <a:prstGeom prst="rect">
              <a:avLst/>
            </a:prstGeom>
            <a:solidFill>
              <a:srgbClr val="538CD5">
                <a:alpha val="1899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152300" y="3821450"/>
              <a:ext cx="1171200" cy="158400"/>
            </a:xfrm>
            <a:prstGeom prst="rect">
              <a:avLst/>
            </a:prstGeom>
            <a:solidFill>
              <a:srgbClr val="538CD5">
                <a:alpha val="1899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52300" y="2072950"/>
              <a:ext cx="1171200" cy="158400"/>
            </a:xfrm>
            <a:prstGeom prst="rect">
              <a:avLst/>
            </a:prstGeom>
            <a:solidFill>
              <a:srgbClr val="F0FF13">
                <a:alpha val="5443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152300" y="3003850"/>
              <a:ext cx="1171200" cy="158400"/>
            </a:xfrm>
            <a:prstGeom prst="rect">
              <a:avLst/>
            </a:prstGeom>
            <a:solidFill>
              <a:srgbClr val="F0FF13">
                <a:alpha val="5443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52300" y="3491850"/>
              <a:ext cx="1171200" cy="158400"/>
            </a:xfrm>
            <a:prstGeom prst="rect">
              <a:avLst/>
            </a:prstGeom>
            <a:solidFill>
              <a:srgbClr val="F0FF13">
                <a:alpha val="5443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152425" y="1584950"/>
              <a:ext cx="1171200" cy="87900"/>
            </a:xfrm>
            <a:prstGeom prst="rect">
              <a:avLst/>
            </a:prstGeom>
            <a:solidFill>
              <a:srgbClr val="FF1313">
                <a:alpha val="27219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152300" y="3320650"/>
              <a:ext cx="1171200" cy="158400"/>
            </a:xfrm>
            <a:prstGeom prst="rect">
              <a:avLst/>
            </a:prstGeom>
            <a:solidFill>
              <a:srgbClr val="F0FF13">
                <a:alpha val="5443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152400" y="3656650"/>
              <a:ext cx="1171200" cy="158400"/>
            </a:xfrm>
            <a:prstGeom prst="rect">
              <a:avLst/>
            </a:prstGeom>
            <a:solidFill>
              <a:srgbClr val="FF1313">
                <a:alpha val="27219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/>
          <p:nvPr/>
        </p:nvSpPr>
        <p:spPr>
          <a:xfrm>
            <a:off x="5007350" y="2226725"/>
            <a:ext cx="1452300" cy="400200"/>
          </a:xfrm>
          <a:prstGeom prst="rect">
            <a:avLst/>
          </a:prstGeom>
          <a:solidFill>
            <a:srgbClr val="538CD5">
              <a:alpha val="189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Cabin 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007350" y="3027125"/>
            <a:ext cx="1452300" cy="400200"/>
          </a:xfrm>
          <a:prstGeom prst="rect">
            <a:avLst/>
          </a:prstGeom>
          <a:solidFill>
            <a:srgbClr val="FF1313">
              <a:alpha val="2721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007350" y="2626925"/>
            <a:ext cx="1452300" cy="400200"/>
          </a:xfrm>
          <a:prstGeom prst="rect">
            <a:avLst/>
          </a:prstGeom>
          <a:solidFill>
            <a:srgbClr val="F0FF13">
              <a:alpha val="544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52300" y="3976575"/>
            <a:ext cx="1171200" cy="158400"/>
          </a:xfrm>
          <a:prstGeom prst="rect">
            <a:avLst/>
          </a:prstGeom>
          <a:solidFill>
            <a:srgbClr val="FF1313">
              <a:alpha val="2721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48965" y="12847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Classy and Clean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7018" l="0" r="0" t="-5048"/>
          <a:stretch/>
        </p:blipFill>
        <p:spPr>
          <a:xfrm>
            <a:off x="63900" y="940950"/>
            <a:ext cx="4160999" cy="26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925" y="1154350"/>
            <a:ext cx="4653826" cy="253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3673025" y="3626700"/>
            <a:ext cx="2493000" cy="1367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The Features of</a:t>
            </a:r>
            <a:r>
              <a:rPr b="1" i="1" lang="en-US">
                <a:latin typeface="Georgia"/>
                <a:ea typeface="Georgia"/>
                <a:cs typeface="Georgia"/>
                <a:sym typeface="Georgia"/>
              </a:rPr>
              <a:t> Class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1" i="1" lang="en-US">
                <a:latin typeface="Georgia"/>
                <a:ea typeface="Georgia"/>
                <a:cs typeface="Georgia"/>
                <a:sym typeface="Georgia"/>
              </a:rPr>
              <a:t> Cleanliness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have a significant influence on our target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2143493">
            <a:off x="1874378" y="3801291"/>
            <a:ext cx="1462252" cy="5048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rot="8872500">
            <a:off x="6423371" y="3801301"/>
            <a:ext cx="1462291" cy="5048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48975" y="4040675"/>
            <a:ext cx="1414500" cy="615600"/>
          </a:xfrm>
          <a:prstGeom prst="rect">
            <a:avLst/>
          </a:prstGeom>
          <a:noFill/>
          <a:ln cap="flat" cmpd="sng" w="9525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satisfied=1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non-satisfied=0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92375" y="1379775"/>
            <a:ext cx="2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01875" y="1928825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350"/>
            <a:ext cx="5745250" cy="43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4294967295" type="title"/>
          </p:nvPr>
        </p:nvSpPr>
        <p:spPr>
          <a:xfrm>
            <a:off x="448965" y="128470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Delay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2075" y="2069975"/>
            <a:ext cx="2493000" cy="1367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</a:t>
            </a:r>
            <a:r>
              <a:rPr b="1" i="1"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30 minutes</a:t>
            </a:r>
            <a:r>
              <a:rPr i="1"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delay there is no big difference in the result</a:t>
            </a:r>
            <a:endParaRPr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4787575" y="3133025"/>
            <a:ext cx="1346700" cy="615600"/>
          </a:xfrm>
          <a:prstGeom prst="rect">
            <a:avLst/>
          </a:prstGeom>
          <a:noFill/>
          <a:ln cap="flat" cmpd="sng" w="9525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satisfied=1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non-satisfied=0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599600" y="252850"/>
            <a:ext cx="847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Data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38" y="991738"/>
            <a:ext cx="3929701" cy="22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5" y="3155375"/>
            <a:ext cx="3767250" cy="19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-2280" l="-1200" r="1199" t="2280"/>
          <a:stretch/>
        </p:blipFill>
        <p:spPr>
          <a:xfrm>
            <a:off x="89904" y="1038975"/>
            <a:ext cx="3920822" cy="20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5303400" y="3527875"/>
            <a:ext cx="2545500" cy="1367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5471675" y="3472825"/>
            <a:ext cx="211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The Features of</a:t>
            </a:r>
            <a:r>
              <a:rPr b="1" i="1" lang="en-US">
                <a:latin typeface="Georgia"/>
                <a:ea typeface="Georgia"/>
                <a:cs typeface="Georgia"/>
                <a:sym typeface="Georgia"/>
              </a:rPr>
              <a:t> Inflight service, Online boarding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1" lang="en-US">
                <a:latin typeface="Georgia"/>
                <a:ea typeface="Georgia"/>
                <a:cs typeface="Georgia"/>
                <a:sym typeface="Georgia"/>
              </a:rPr>
              <a:t>Seat Comfort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have a significant influence on our target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935975" y="4043275"/>
            <a:ext cx="1062300" cy="4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2369935">
            <a:off x="4030291" y="3059641"/>
            <a:ext cx="1062158" cy="420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6544982">
            <a:off x="7809851" y="3493303"/>
            <a:ext cx="1014871" cy="4209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