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439" r:id="rId2"/>
    <p:sldId id="386" r:id="rId3"/>
    <p:sldId id="436" r:id="rId4"/>
    <p:sldId id="437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438" r:id="rId17"/>
    <p:sldId id="651" r:id="rId18"/>
    <p:sldId id="63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39"/>
            <p14:sldId id="386"/>
            <p14:sldId id="436"/>
            <p14:sldId id="437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438"/>
            <p14:sldId id="651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E6E6E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5019" autoAdjust="0"/>
  </p:normalViewPr>
  <p:slideViewPr>
    <p:cSldViewPr>
      <p:cViewPr varScale="1">
        <p:scale>
          <a:sx n="80" d="100"/>
          <a:sy n="80" d="100"/>
        </p:scale>
        <p:origin x="847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39EEAABF-1A21-4BDA-A92C-F0636835B84E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4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0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3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68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5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13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7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8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3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1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30.11.2022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30.11.2022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30.11.2022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772C2E8B-7AD5-4B74-A391-C1BAFFD06762}" type="datetime1">
              <a:rPr lang="ru-RU" smtClean="0"/>
              <a:pPr/>
              <a:t>30.11.2022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du.cbsystematics.com/ua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vdn.com/ua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jupyter-notebook-introduc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D%D0%BE%D1%80%D0%BC%D0%B0%D0%BB%D1%96%D0%B7%D0%B0%D1%86%D1%96%D1%8F_%D0%B1%D0%B0%D0%B7_%D0%B4%D0%B0%D0%BD%D0%B8%D1%8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myservername.com/database-normalization-tutoria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%D0%9C%D0%BE%D0%B4%D0%B5%D0%BB%D1%8C_%C2%AB%D1%81%D1%83%D1%82%D0%BD%D1%96%D1%81%D1%82%D1%8C_%E2%80%94_%D0%B7%D0%B2'%D1%8F%D0%B7%D0%BE%D0%BA%C2%B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eaver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onstantin-zivenko/webinar_sql_python_2022_12_5-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mathfunc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.cbsystematics.com/ua" TargetMode="External"/><Relationship Id="rId5" Type="http://schemas.openxmlformats.org/officeDocument/2006/relationships/hyperlink" Target="https://itvdn.com/ua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aylight.me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profile.php?id=1597921903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edu.cbsystematics.com/ua/specialities/online/python-developer" TargetMode="External"/><Relationship Id="rId9" Type="http://schemas.openxmlformats.org/officeDocument/2006/relationships/hyperlink" Target="https://www.linkedin.com/in/konstantin-zivenko-694ba21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OlyZEVllXBFG62SPUD-q9Rlzyj3_RlX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%D0%A1%D0%B8%D1%81%D1%82%D0%B5%D0%BC%D0%B0_%D1%83%D0%BF%D1%80%D0%B0%D0%B2%D0%BB%D1%96%D0%BD%D0%BD%D1%8F_%D0%B1%D0%B0%D0%B7%D0%B0%D0%BC%D0%B8_%D0%B4%D0%B0%D0%BD%D0%B8%D1%85" TargetMode="External"/><Relationship Id="rId4" Type="http://schemas.openxmlformats.org/officeDocument/2006/relationships/hyperlink" Target="https://uk.wikipedia.org/wiki/%D0%91%D0%B0%D0%B7%D0%B0_%D0%B4%D0%B0%D0%BD%D0%B8%D1%8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uk.wikipedia.org/wiki/%D0%9C%D0%B5%D1%80%D0%B5%D0%B6%D0%B5%D0%B2%D0%B0_%D0%BC%D0%BE%D0%B4%D0%B5%D0%BB%D1%8C_%D0%B4%D0%B0%D0%BD%D0%B8%D1%85" TargetMode="External"/><Relationship Id="rId4" Type="http://schemas.openxmlformats.org/officeDocument/2006/relationships/hyperlink" Target="https://uk.wikipedia.org/wiki/%D0%86%D1%94%D1%80%D0%B0%D1%80%D1%85%D1%96%D1%87%D0%BD%D0%B0_%D0%BC%D0%BE%D0%B4%D0%B5%D0%BB%D1%8C_%D0%B4%D0%B0%D0%BD%D0%B8%D1%85#:~:text=%D0%86%D1%94%D1%80%D0%B0%D1%80%D1%85%D1%96%D1%87%D0%BD%D0%B0%20%D0%BC%D0%BE%D0%B4%D0%B5%D0%BB%D1%8C%20%D0%B4%D0%B0%D0%BD%D0%B8%D1%85%20%E2%80%94%20%D1%86%D0%B5%20%D0%BC%D0%BE%D0%B4%D0%B5%D0%BB%D1%8C,%D0%BE%D0%B1'%D1%94%D0%BA%D1%82%D1%96%D0%B2%20%D0%B1%D1%96%D0%BB%D1%8C%D1%88%20%D0%BD%D0%B8%D0%B7%D1%8C%D0%BA%D0%BE%D0%B3%D0%BE%20%D1%80%D1%96%D0%B2%D0%BD%D1%8F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0%D0%B5%D0%BB%D1%8F%D1%86%D1%96%D0%B9%D0%BD%D0%B0_%D0%B1%D0%B0%D0%B7%D0%B0_%D0%B4%D0%B0%D0%BD%D0%B8%D1%8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watch?v=xMW1x3i6D44&amp;list=PLOlyZEVllXBHso6SasmoJdNWVO63573RN&amp;index=7" TargetMode="External"/><Relationship Id="rId4" Type="http://schemas.openxmlformats.org/officeDocument/2006/relationships/hyperlink" Target="https://ppt-online.org/55775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2841" y="2527486"/>
            <a:ext cx="95755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cap="all" dirty="0">
                <a:solidFill>
                  <a:srgbClr val="FF0000"/>
                </a:solidFill>
              </a:rPr>
              <a:t>PYTHON+SQL</a:t>
            </a:r>
            <a:r>
              <a:rPr lang="ru-RU" sz="6000" b="1" cap="all" dirty="0" smtClean="0">
                <a:solidFill>
                  <a:srgbClr val="FF0000"/>
                </a:solidFill>
              </a:rPr>
              <a:t>:</a:t>
            </a:r>
            <a:endParaRPr lang="ru-RU" sz="6000" b="1" cap="all" dirty="0">
              <a:solidFill>
                <a:srgbClr val="FF0000"/>
              </a:solidFill>
            </a:endParaRPr>
          </a:p>
          <a:p>
            <a:r>
              <a:rPr lang="ru-RU" sz="2800" b="1" cap="all" dirty="0">
                <a:solidFill>
                  <a:srgbClr val="FF0000"/>
                </a:solidFill>
              </a:rPr>
              <a:t>ЯК ПОЧАТИ ВИКОРИСТОВУВАТИ БД І ПИСАТИ SQL-ЗАПИТИ</a:t>
            </a:r>
            <a:endParaRPr lang="ru-RU" sz="2800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Інформаційний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відеосервіс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розробників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програмного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забезпечення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D6528-107A-440F-8FC5-DD649870F23A}"/>
              </a:ext>
            </a:extLst>
          </p:cNvPr>
          <p:cNvSpPr txBox="1"/>
          <p:nvPr/>
        </p:nvSpPr>
        <p:spPr>
          <a:xfrm>
            <a:off x="8938312" y="4652556"/>
            <a:ext cx="233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ідео курси </a:t>
            </a:r>
          </a:p>
          <a:p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 програмування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D21D67-1A8B-47AE-97AA-B058FCA81E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4" y="5642297"/>
            <a:ext cx="1382036" cy="750906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4A4FF38-20B8-4E3F-A8CF-ABFB5538F1A8}"/>
              </a:ext>
            </a:extLst>
          </p:cNvPr>
          <p:cNvSpPr/>
          <p:nvPr/>
        </p:nvSpPr>
        <p:spPr>
          <a:xfrm>
            <a:off x="8938312" y="5217719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itvdn.com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7D6BAA-0A3D-40B4-9850-5F471F065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17" y="5891536"/>
            <a:ext cx="2057400" cy="501667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A03D3D-4C1E-416B-AD27-B7AE5A533F78}"/>
              </a:ext>
            </a:extLst>
          </p:cNvPr>
          <p:cNvSpPr/>
          <p:nvPr/>
        </p:nvSpPr>
        <p:spPr>
          <a:xfrm>
            <a:off x="5905717" y="5275098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cbs.com.ua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513A13-05DB-475B-A069-FDD06EA8E00E}"/>
              </a:ext>
            </a:extLst>
          </p:cNvPr>
          <p:cNvSpPr txBox="1"/>
          <p:nvPr/>
        </p:nvSpPr>
        <p:spPr>
          <a:xfrm>
            <a:off x="5905717" y="4693542"/>
            <a:ext cx="254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Навчальний центр 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інформаційних технологій</a:t>
            </a:r>
          </a:p>
        </p:txBody>
      </p:sp>
    </p:spTree>
    <p:extLst>
      <p:ext uri="{BB962C8B-B14F-4D97-AF65-F5344CB8AC3E}">
        <p14:creationId xmlns:p14="http://schemas.microsoft.com/office/powerpoint/2010/main" val="362040112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8684" y="1524000"/>
            <a:ext cx="6326916" cy="406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Світ </a:t>
            </a: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 </a:t>
            </a: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баз даних – досить широкий і неоднорідний</a:t>
            </a:r>
            <a:endParaRPr lang="en-US" sz="20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 архітектурою побудови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Вбудовані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(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SQLite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…)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Клієнт-серверні (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PostgreSQL, MySQL, …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endParaRPr lang="en-US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Файл-серверні (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Microsoft Access, …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endParaRPr lang="en-US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endParaRPr lang="en-US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Приклади популярних клієнт-серверних </a:t>
            </a:r>
            <a:r>
              <a:rPr lang="ru-RU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СУБД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MySQL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PostgreSQL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Oracle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MS SQL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MariaDB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706" y="2362200"/>
            <a:ext cx="7793768" cy="3772115"/>
          </a:xfrm>
          <a:prstGeom prst="rect">
            <a:avLst/>
          </a:prstGeom>
        </p:spPr>
      </p:pic>
      <p:pic>
        <p:nvPicPr>
          <p:cNvPr id="4" name="Рисунок 3">
            <a:hlinkClick r:id="rId3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67" y="775352"/>
            <a:ext cx="4267200" cy="2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01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+ SQLite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8684" y="1524000"/>
            <a:ext cx="10060716" cy="406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Передумови для роботи</a:t>
            </a:r>
            <a:r>
              <a:rPr lang="en-US" sz="20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  <a:endParaRPr lang="uk-UA" sz="20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Далі ми, нарешті, перейдемо до написання коду)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Ми будемо це робити у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блокноті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jupyter</a:t>
            </a:r>
            <a:endParaRPr lang="en-US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Це зручно для лекцій і презентацій і вам у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репозиторії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буде доступний цей блокнот – сформований як конспект лекції – з усіма текстовими поясненнями і кодом, який ви можете запустити.</a:t>
            </a:r>
            <a:endParaRPr lang="en-US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en-US" sz="14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  буду робити це використовуючи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IDE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PyCharm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Professional Edition,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це доступно, також, у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Visual Studio Code.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Якщо ви не хочете або не можете встановлювати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IDE,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 можете використовувати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cloud-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середовище від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Google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Colab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en-US" sz="14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ru-RU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 будь-</a:t>
            </a:r>
            <a:r>
              <a:rPr lang="ru-RU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якому</a:t>
            </a:r>
            <a:r>
              <a:rPr lang="ru-RU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разі, для отримання повної функціональності від цього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конспекта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Вам необхідно встановити залежності – які описані у файлі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requirements.txt.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02870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9728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+ SQLite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3241" y="1219200"/>
            <a:ext cx="10060716" cy="49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Яку БД ми сьогодні робимо</a:t>
            </a: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Ми створимо невелику БД, як досить часто роблять в прикладах – програми соціальної мережи. Ми </a:t>
            </a:r>
            <a:r>
              <a:rPr lang="uk-UA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аємо користувачів (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users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 із своїми атрибутами. Користувачі можуть писати пости (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які також мають свої атрибути, та можуть писати коментарі до постів (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comments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Користувачі, також, можуть ставити лайки постам, які їм сподобались (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likes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У користувачів є атрибут, якого може бути декілька варіантів –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emails.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Так як їх може бути декілька – ми винесли їх в окрему таблицю.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 сьогодні буду оминати таку тему  як «нормалізація бази даних» - в межах короткого курсу це досить важко викласти. Розумійте нормалізацію як процес розділення складних таблиць на більш прості таблиці з утворенням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зв’язків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між простими таблицями. Такі дії дозволяють СУБД контролювати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цілістність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даних і уникати колізій. А також мати дані у більш компактному форматі. Це робиться на базі абсолютно чітких математичних правил і визначень –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фле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досить зрозумілих і логічних, якщо вникнути.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Докладніше про це математичною мовою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тут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Докладніше про це простішою мовою –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тут.</a:t>
            </a:r>
            <a:endParaRPr lang="uk-UA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uk-UA" sz="14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 дуже поверхнево торкнусь сьогодні деяких понять –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цілістність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даних, зв’язки між таблицями – що дасть Вам розуміння про що це взагалі. Ми будемо говорити про це на практиці – створюючи нашу БД.</a:t>
            </a:r>
          </a:p>
        </p:txBody>
      </p:sp>
    </p:spTree>
    <p:extLst>
      <p:ext uri="{BB962C8B-B14F-4D97-AF65-F5344CB8AC3E}">
        <p14:creationId xmlns:p14="http://schemas.microsoft.com/office/powerpoint/2010/main" val="27898727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06265"/>
            <a:ext cx="8229600" cy="3456432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+ SQLite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858000" y="2133600"/>
            <a:ext cx="5036959" cy="2421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ER-</a:t>
            </a: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діаграма нашої БД</a:t>
            </a: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 бачите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ER-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діаграму нашої БД. Докладніше про правила складання таких діаграм –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тут.</a:t>
            </a:r>
            <a:endParaRPr lang="uk-UA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 «зв’язки між таблицями». Існує декілька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«один до одного»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«один до багатьох»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«багато до багатьох»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65642" y="4564972"/>
            <a:ext cx="11369158" cy="1755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Розберемо зв’язки в нашій БД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Таблиці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users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матимуть відношення «один до багатьох» - так як один користувач може написати багато публікацій. Подібним чином один користувач може зробити багато коментарів в одна публікація може мати декілька коментарів.  Тобто таблиці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users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матимуть зв’язки «один-до-багатьох» із таблицею «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comments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»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Така ж ситуація з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likes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таблицею. Окрім цього, ми зауважили на початку що один користувач може мати декілька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e-mail,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тобто зв’язок між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users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також «один до багатьох».</a:t>
            </a:r>
          </a:p>
        </p:txBody>
      </p:sp>
    </p:spTree>
    <p:extLst>
      <p:ext uri="{BB962C8B-B14F-4D97-AF65-F5344CB8AC3E}">
        <p14:creationId xmlns:p14="http://schemas.microsoft.com/office/powerpoint/2010/main" val="189782398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+ SQLite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411421" y="1522754"/>
            <a:ext cx="7589579" cy="1755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Працюємо з 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 (</a:t>
            </a:r>
            <a:r>
              <a:rPr lang="ru-RU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модуль 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sqlite3, </a:t>
            </a:r>
            <a:r>
              <a:rPr lang="en-US" sz="1400" b="1" u="sng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intro_in_SQL_and_SQLoie.ipynb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</a:t>
            </a:r>
            <a:r>
              <a:rPr lang="uk-UA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 </a:t>
            </a:r>
            <a:r>
              <a:rPr lang="uk-UA" sz="1400" b="1" u="sng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репозиторії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Ствоюємо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БД і підключаємось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Створюємо таблиці, обмеження і коротко про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цілістність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даних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Напов</a:t>
            </a:r>
            <a:r>
              <a:rPr lang="uk-UA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юємо таблицю даними, модуль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Faker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352800" y="3878830"/>
            <a:ext cx="7894379" cy="1755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en-US" sz="1400" b="1" u="sng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Dbeaver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-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це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клієнтська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програма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для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управління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базами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даних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(БД).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Воно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використовує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програмний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інтерфейс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JDBC 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взаємодії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з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реляційними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базами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даних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через драйвер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JDBC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en-US" sz="1400" b="1" u="sng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Ми будемо його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викристувавати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і взагалі – це зручний інструмент для роботи з різноманітними базами даних, який (або подібний) необхідно мати під рукою.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Скачати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можно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 тут.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endParaRPr lang="uk-UA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915245"/>
            <a:ext cx="2516585" cy="25165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3356689"/>
            <a:ext cx="396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19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0" y="860596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Домашнє завдання після першого дня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85800" y="2209800"/>
            <a:ext cx="10515600" cy="222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Відтворити у себе локально весь процес з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jupyter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ноутбука –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intr0_in_SQL_and_SQLite.ipynb.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Можливий варіант дій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Клонувати собі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репозиторій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Встановити залежності</a:t>
            </a:r>
          </a:p>
          <a:p>
            <a:pPr marL="742950" lvl="1" indent="-285750">
              <a:lnSpc>
                <a:spcPct val="150000"/>
              </a:lnSpc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Пройти по конспекту </a:t>
            </a:r>
          </a:p>
          <a:p>
            <a:pPr marL="285750" indent="-285750">
              <a:lnSpc>
                <a:spcPct val="150000"/>
              </a:lnSpc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Встановити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Dbeaver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 підключитись до створеної БД.</a:t>
            </a:r>
          </a:p>
          <a:p>
            <a:pPr marL="285750" indent="-285750">
              <a:lnSpc>
                <a:spcPct val="150000"/>
              </a:lnSpc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Спробувати написати до створених таблиць запит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SELECT * FROM &lt;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table_name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&gt;;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1969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</a:t>
            </a:r>
            <a:r>
              <a:rPr lang="uk-UA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вебінару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620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0" y="860596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День </a:t>
            </a:r>
            <a:r>
              <a:rPr lang="en-US" sz="2800" b="1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uk-UA" sz="2800" b="1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Робота з БД – основні </a:t>
            </a:r>
            <a:r>
              <a:rPr lang="en-US" sz="2800" b="1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SQL-</a:t>
            </a:r>
            <a:r>
              <a:rPr lang="uk-UA" sz="2800" b="1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запити</a:t>
            </a:r>
            <a:r>
              <a:rPr lang="uk-UA" sz="2800" b="1" dirty="0" smtClean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457200" y="1484654"/>
            <a:ext cx="4724400" cy="4636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Повна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виборка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SELECT * FROM &lt;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table_name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&gt;;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Виборка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конкретних атрибутів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SELECT &lt;atr_1&gt;, &lt;atr_2&gt;, …, &lt;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atr_n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&gt; FROM &lt;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table_name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&gt;;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Прості операції (+ - *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/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Вбудовані функції.</a:t>
            </a:r>
            <a:endParaRPr lang="uk-UA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DISTINCT</a:t>
            </a:r>
            <a:endParaRPr lang="uk-UA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COUNT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WHERE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AND, OR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BETWEEN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IN, NOT IN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ORDER BY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MIN, MAX, AVG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LIKE</a:t>
            </a:r>
            <a:endParaRPr lang="uk-UA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BY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324600" y="1591767"/>
            <a:ext cx="4724400" cy="4636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JOIN</a:t>
            </a:r>
          </a:p>
          <a:p>
            <a:pPr marL="742950" lvl="1" indent="-285750">
              <a:lnSpc>
                <a:spcPct val="150000"/>
              </a:lnSpc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INNER  JOIN</a:t>
            </a:r>
          </a:p>
          <a:p>
            <a:pPr marL="742950" lvl="1" indent="-285750">
              <a:lnSpc>
                <a:spcPct val="150000"/>
              </a:lnSpc>
              <a:buClr>
                <a:srgbClr val="D04E1D"/>
              </a:buClr>
              <a:buFontTx/>
              <a:buChar char="-"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LEFT JOIN, </a:t>
            </a:r>
            <a:r>
              <a:rPr lang="en-US" sz="1400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RIGHT JOIN</a:t>
            </a:r>
          </a:p>
          <a:p>
            <a:pPr marL="742950" lvl="1" indent="-285750">
              <a:lnSpc>
                <a:spcPct val="150000"/>
              </a:lnSpc>
              <a:buClr>
                <a:srgbClr val="D04E1D"/>
              </a:buClr>
              <a:buFontTx/>
              <a:buChar char="-"/>
              <a:defRPr/>
            </a:pPr>
            <a:r>
              <a:rPr lang="en-US" sz="1400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FULL JOIN</a:t>
            </a:r>
          </a:p>
          <a:p>
            <a:pPr lvl="1">
              <a:lnSpc>
                <a:spcPct val="150000"/>
              </a:lnSpc>
              <a:buClr>
                <a:srgbClr val="D04E1D"/>
              </a:buClr>
              <a:defRPr/>
            </a:pP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581400" y="3774400"/>
            <a:ext cx="7696200" cy="1765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Основна частина матеріалу і прикладів для цієї частини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вебінару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має прикладний характер і максимально ефективність досягається при практичному виконання разом з викладачем, а потім самостійно. Тому весь цей матеріал зосереджений у конспекті лекції –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intro_in_SQL_and_SQLite.ipynb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Запрошую перейти)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0526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Інформаційний відеосервіс для розробників програмного забезпечення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0780120-8D59-C443-00CB-74B538D188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998148"/>
            <a:ext cx="1600200" cy="8694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4F822E-F78C-1C2C-DAA9-FFCBBADA4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48" y="3297768"/>
            <a:ext cx="2224856" cy="5424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33D52-4814-1192-48D8-C9EDB309B59D}"/>
              </a:ext>
            </a:extLst>
          </p:cNvPr>
          <p:cNvSpPr txBox="1"/>
          <p:nvPr/>
        </p:nvSpPr>
        <p:spPr>
          <a:xfrm>
            <a:off x="6629400" y="1981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ідео курси </a:t>
            </a:r>
          </a:p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 програмування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0F54D3A-2260-9BEA-E3C4-0D0AFB7F0667}"/>
              </a:ext>
            </a:extLst>
          </p:cNvPr>
          <p:cNvSpPr/>
          <p:nvPr/>
        </p:nvSpPr>
        <p:spPr>
          <a:xfrm>
            <a:off x="6629400" y="2473562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itvdn.com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BAC57-65BD-F9C1-EA69-32153F458A96}"/>
              </a:ext>
            </a:extLst>
          </p:cNvPr>
          <p:cNvSpPr txBox="1"/>
          <p:nvPr/>
        </p:nvSpPr>
        <p:spPr>
          <a:xfrm>
            <a:off x="2743200" y="1984311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Навчальний центр 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інформаційних технологій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348E7B-6626-BD60-6B69-CA6E16DA9E58}"/>
              </a:ext>
            </a:extLst>
          </p:cNvPr>
          <p:cNvSpPr/>
          <p:nvPr/>
        </p:nvSpPr>
        <p:spPr>
          <a:xfrm>
            <a:off x="2743200" y="2490826"/>
            <a:ext cx="1204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cbs.com.ua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4101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4173558" y="1623395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Костянтин </a:t>
            </a:r>
            <a:r>
              <a:rPr lang="uk-UA" sz="2400" b="1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Зівенко</a:t>
            </a:r>
            <a:endParaRPr lang="ru-RU" sz="24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ython backend developer</a:t>
            </a:r>
            <a:r>
              <a:rPr lang="uk-UA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waylight.me</a:t>
            </a:r>
            <a:endParaRPr lang="uk-UA" dirty="0" smtClean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uk-UA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ренер  курсу «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developer</a:t>
            </a:r>
            <a:r>
              <a:rPr lang="uk-UA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»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CBS</a:t>
            </a:r>
            <a:endParaRPr lang="en-US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69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2400" y="3019893"/>
            <a:ext cx="2497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п</a:t>
            </a:r>
            <a:r>
              <a:rPr lang="uk-UA" sz="1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осилання на профіль тут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8" y="1276023"/>
            <a:ext cx="2870635" cy="430595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69" y="3507580"/>
            <a:ext cx="233363" cy="233363"/>
          </a:xfrm>
          <a:prstGeom prst="rect">
            <a:avLst/>
          </a:prstGeom>
        </p:spPr>
      </p:pic>
      <p:sp>
        <p:nvSpPr>
          <p:cNvPr id="22" name="Rectangle 8"/>
          <p:cNvSpPr/>
          <p:nvPr/>
        </p:nvSpPr>
        <p:spPr>
          <a:xfrm>
            <a:off x="3973112" y="3446749"/>
            <a:ext cx="2497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п</a:t>
            </a:r>
            <a:r>
              <a:rPr lang="uk-UA" sz="1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осилання на профіль тут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1242" y="4636531"/>
            <a:ext cx="82121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Я – класичний приклад 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«</a:t>
            </a:r>
            <a:r>
              <a:rPr lang="uk-UA" sz="16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світчера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» (</a:t>
            </a:r>
            <a:r>
              <a:rPr lang="ru-RU" sz="16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від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англ. 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switch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. </a:t>
            </a:r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Приблизно 4,5 роки тому вирішив повністю змінити напрямок діяльності і місце життя. На той час я не мав досвіду написання коду, англійської мови, спеціальних знань.</a:t>
            </a:r>
          </a:p>
          <a:p>
            <a:pPr algn="r"/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У мене все в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и</a:t>
            </a:r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йшло)</a:t>
            </a:r>
          </a:p>
          <a:p>
            <a:pPr algn="r"/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Сьогодні – я працюю в 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IT </a:t>
            </a:r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в якості розробника і ділюсь знаннями з тими хто хоче пройти цей шлях так само, як пройшов його </a:t>
            </a:r>
            <a:r>
              <a:rPr lang="uk-UA" dirty="0" smtClean="0">
                <a:solidFill>
                  <a:srgbClr val="FF0000"/>
                </a:solidFill>
              </a:rPr>
              <a:t>я.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666321" y="4572000"/>
            <a:ext cx="8382000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819164" y="1295400"/>
            <a:ext cx="4972036" cy="48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День 1</a:t>
            </a:r>
            <a:r>
              <a:rPr lang="en-US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Підготовка та перші кроки.</a:t>
            </a:r>
            <a:endParaRPr lang="ru-RU" sz="16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вебінар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Цілі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завдання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очікуваний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результат.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 працюємо.</a:t>
            </a:r>
            <a:endParaRPr lang="ru-RU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Введення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в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реляційні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БД.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Коротко –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що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таке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 + Python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Проектуємо невелику БД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UML,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нормалізація, відношення у таблицях – коротко.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Типи даних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SQLite.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Бібліотека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sqlite3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основи використання. 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Створюємо БД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оператори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CREATE TABLE, INSERT INTO.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 створити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фейкові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дані – бібліотека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Faker.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Клієнт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для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керування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БД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встановлюем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та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налаштовуєм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Dbeaver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</a:t>
            </a:r>
            <a:endParaRPr lang="ru-RU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400800" y="1295400"/>
            <a:ext cx="4972036" cy="48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День </a:t>
            </a:r>
            <a:r>
              <a:rPr lang="en-US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2</a:t>
            </a: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Робота з БД – основні </a:t>
            </a:r>
            <a:r>
              <a:rPr lang="en-US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SQL-</a:t>
            </a: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запити.</a:t>
            </a:r>
            <a:endParaRPr lang="ru-RU" sz="16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Прості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запити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з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SELECT (DISTINCT, COUNT, WHERE, AND, OR BETWEEN, IN\NOT IN, ORDER BY, LIKE, MIN\MAX\AVG, UNION\INTERSECT\EXCEPT)</a:t>
            </a:r>
            <a:endParaRPr lang="ru-RU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JOIN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()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Підзапити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(WHERE EXIST, ANY\ALL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квантіфікатори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Що далі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 отримали БД, базові навички і приклали роботи. Не зупиняйтесь!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що хватає </a:t>
            </a:r>
            <a:r>
              <a:rPr lang="uk-UA" sz="1400" dirty="0" err="1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ціх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знань студентам, які проходять наш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курс.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endParaRPr lang="ru-RU" sz="1400" dirty="0" smtClean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133600" y="212271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6253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9601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 вебнар</a:t>
            </a:r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мета, </a:t>
            </a:r>
            <a:r>
              <a:rPr lang="ru-RU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завдання</a:t>
            </a:r>
            <a:r>
              <a:rPr lang="ru-RU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очікуваний</a:t>
            </a:r>
            <a:r>
              <a:rPr lang="ru-RU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результат.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Як працюємо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819164" y="1425626"/>
            <a:ext cx="10687036" cy="467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Чому саме це тематика</a:t>
            </a:r>
            <a:r>
              <a:rPr lang="en-US" sz="1400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Що очікувати від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вебінара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слухачам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 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ми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прац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юємо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Порядок подачі матеріалу (Презентація. Матеріали в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репозиторії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ipnb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файл як конспект лекцій. Як працювати з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GIT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 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GitLab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тиць тут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Порядок відповіді на виникаючи питання – чому я буду мінімально відповідати на питання в чаті і буду намагатись максимально відповідати на питання в коментарях під відео (створюємо можливість для тих – 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х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то не може дивитись в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онлайні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тримаємо графік) . Перед тим як писати питання – прочитайте написані раніше, можливо там вже є відповідь.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Посилання на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репозиторій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де будуть ВСІ матеріали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вебинару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будуть закріплені під відео.</a:t>
            </a:r>
            <a:endParaRPr lang="ru-RU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 результатами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вебінару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отримаєте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Презентацію з матеріалами</a:t>
            </a:r>
          </a:p>
          <a:p>
            <a:pPr marL="1257300" lvl="2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БД з якою зможете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експерементувати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і тренуватись.</a:t>
            </a:r>
          </a:p>
          <a:p>
            <a:pPr marL="1257300" lvl="2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Інтерактивний конспект лекцій – де написаний код для всіх кроків докладно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пояснено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і може бути запущений вами.</a:t>
            </a:r>
          </a:p>
          <a:p>
            <a:pPr marL="1257300" lvl="2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Мої відповіді на питання написані під відео.</a:t>
            </a:r>
          </a:p>
        </p:txBody>
      </p:sp>
    </p:spTree>
    <p:extLst>
      <p:ext uri="{BB962C8B-B14F-4D97-AF65-F5344CB8AC3E}">
        <p14:creationId xmlns:p14="http://schemas.microsoft.com/office/powerpoint/2010/main" val="55950073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9119"/>
            <a:ext cx="7115071" cy="447488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1066800" y="1413157"/>
            <a:ext cx="3676636" cy="809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База даних (БД, 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DataBase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)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це набір взаємно пов’язаних даних.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7696200" y="1047962"/>
            <a:ext cx="4362436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Система управління базами даних (СУБД. СКБ,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англ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.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Database Management System, DBMS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 )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комплекс програмних засобів для керування даними.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13767" y="3470397"/>
            <a:ext cx="3776725" cy="1625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СУБД – відповідає за підтримку мови БД, організацію створення БД, внесення даних, збереження, маніпулювання даними, оптимізацію процесів роботи з даними й т. ін.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869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808"/>
            <a:ext cx="5879281" cy="4409461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248400" y="887536"/>
            <a:ext cx="5834125" cy="100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Не реляційні СУБД з’явилися дуже давно – і з деякими ви напевне знайомі. Приклад ієрархічної організації даних – каталог звичайної бібліотеки (докладніше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т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и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ць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 тут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5638800" y="2133600"/>
            <a:ext cx="6291325" cy="100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Мережева модель даних – розвиток ієрархічної моделі. Відмінність – вузол може бути нащадком не одного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предка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а будь-скількох. Це не каша, а досить складна і сувора математична теорія,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доречі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Wingdings" panose="05000000000000000000" pitchFamily="2" charset="2"/>
              </a:rPr>
              <a:t> (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Wingdings" panose="05000000000000000000" pitchFamily="2" charset="2"/>
              </a:rPr>
              <a:t>докладніше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Wingdings" panose="05000000000000000000" pitchFamily="2" charset="2"/>
                <a:hlinkClick r:id="rId5"/>
              </a:rPr>
              <a:t>тиць тут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Wingdings" panose="05000000000000000000" pitchFamily="2" charset="2"/>
              </a:rPr>
              <a:t>)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250234"/>
            <a:ext cx="5049662" cy="28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195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64928" y="1424236"/>
            <a:ext cx="11750872" cy="1797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Але сьогодні ми розмовляємо про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реляційні бази даних.</a:t>
            </a: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Теоретичною базою реляційних СУБД є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реляційна алгебра.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Досить проста презентація, яка демонструє базові 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нструменти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тут.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Лекція про множини і операції з ними в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Python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яка нагадає Вам роботу дуже схожих операцій – доступна на каналі 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CodeUA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тут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Дивіться останню чверть лекції.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0" y="3267572"/>
            <a:ext cx="11862400" cy="29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817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8684" y="1524000"/>
            <a:ext cx="11750872" cy="406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Реляційна алгебра визначає комплекс операцій з відношеннями (таблицями)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поєднання, різницю, перетин, додаток …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Всі ці операції можуть бути виражені через мову програмування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що ми і будемо з Вами вчитись робити.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Термінологія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Сутність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те, що ми описуємо (якийсь конкретний товар, якась конкретна людина, замовлення і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т.ін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.)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Таблиця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(відношення) – це множина якихось сутностей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Стовпчик таблиці –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атрибут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один з параметрів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описуємої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сутності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Рядок таблиці (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запис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кортеж) – набір атрибутів з конкретними значеннями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Фінальний набір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– результат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запиту. Це завжди таблиця (навіть коли результат – одне просте число)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Таблиці (стовпці – атрибути, рядки – сутності (дані), шапка таблиці – імена атрибутів)</a:t>
            </a: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0073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8684" y="1524000"/>
            <a:ext cx="11750872" cy="406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Коротко – що таке </a:t>
            </a: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en-US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спеціалізована непроцедурна мова програмування.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стандартизований. Діючий на сьогодні стандарт –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ANSI SQL-92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Як правило, різні БД підтримують цей стандарт і додають свої розширення (свій діалект).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Складається з декількох груп операторів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DDL (Data Definition Language) – CREATE, DROP, ALTER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DML (Data Manipulation Language) – SELECT, INSERT, UPDATE, DELETE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TCL (Transaction Control Language) – COMMIT, ROLLBACK, SAVEPOINT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DCL (Data Control Language) – GRANT, REVOKE, DENY</a:t>
            </a: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130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41033</TotalTime>
  <Words>2071</Words>
  <Application>Microsoft Office PowerPoint</Application>
  <PresentationFormat>Широкоэкранный</PresentationFormat>
  <Paragraphs>234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Bahnschrift Light</vt:lpstr>
      <vt:lpstr>Calibri</vt:lpstr>
      <vt:lpstr>Segoe UI</vt:lpstr>
      <vt:lpstr>Segoe UI Light</vt:lpstr>
      <vt:lpstr>Wingdings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kos.zivenko@gmail.com</cp:lastModifiedBy>
  <cp:revision>716</cp:revision>
  <dcterms:created xsi:type="dcterms:W3CDTF">2010-11-10T13:30:04Z</dcterms:created>
  <dcterms:modified xsi:type="dcterms:W3CDTF">2022-12-01T15:01:04Z</dcterms:modified>
</cp:coreProperties>
</file>