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439" r:id="rId2"/>
    <p:sldId id="386" r:id="rId3"/>
    <p:sldId id="436" r:id="rId4"/>
    <p:sldId id="437" r:id="rId5"/>
    <p:sldId id="640" r:id="rId6"/>
    <p:sldId id="641" r:id="rId7"/>
    <p:sldId id="642" r:id="rId8"/>
    <p:sldId id="643" r:id="rId9"/>
    <p:sldId id="644" r:id="rId10"/>
    <p:sldId id="645" r:id="rId11"/>
    <p:sldId id="646" r:id="rId12"/>
    <p:sldId id="647" r:id="rId13"/>
    <p:sldId id="648" r:id="rId14"/>
    <p:sldId id="649" r:id="rId15"/>
    <p:sldId id="650" r:id="rId16"/>
    <p:sldId id="438" r:id="rId17"/>
    <p:sldId id="639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6D933E5-E614-4B22-A819-1A7400BDA476}">
          <p14:sldIdLst>
            <p14:sldId id="439"/>
            <p14:sldId id="386"/>
            <p14:sldId id="436"/>
            <p14:sldId id="437"/>
            <p14:sldId id="640"/>
            <p14:sldId id="641"/>
            <p14:sldId id="642"/>
            <p14:sldId id="643"/>
            <p14:sldId id="644"/>
            <p14:sldId id="645"/>
            <p14:sldId id="646"/>
            <p14:sldId id="647"/>
            <p14:sldId id="648"/>
            <p14:sldId id="649"/>
            <p14:sldId id="650"/>
            <p14:sldId id="438"/>
            <p14:sldId id="6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6E6E6E"/>
    <a:srgbClr val="D04E1D"/>
    <a:srgbClr val="6D6D6D"/>
    <a:srgbClr val="D1501F"/>
    <a:srgbClr val="0000FF"/>
    <a:srgbClr val="C45911"/>
    <a:srgbClr val="009900"/>
    <a:srgbClr val="FF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8" autoAdjust="0"/>
    <p:restoredTop sz="95019" autoAdjust="0"/>
  </p:normalViewPr>
  <p:slideViewPr>
    <p:cSldViewPr>
      <p:cViewPr varScale="1">
        <p:scale>
          <a:sx n="80" d="100"/>
          <a:sy n="80" d="100"/>
        </p:scale>
        <p:origin x="847" y="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 Light" panose="020B0502040204020203" pitchFamily="34" charset="0"/>
              </a:defRPr>
            </a:lvl1pPr>
          </a:lstStyle>
          <a:p>
            <a:fld id="{39EEAABF-1A21-4BDA-A92C-F0636835B84E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 Light" panose="020B0502040204020203" pitchFamily="34" charset="0"/>
              </a:defRPr>
            </a:lvl1pPr>
          </a:lstStyle>
          <a:p>
            <a:fld id="{A9257FB8-63EF-4E13-93FB-D2905A6BAD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111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egoe UI Light" panose="020B05020402040202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egoe UI Light" panose="020B05020402040202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egoe UI Light" panose="020B05020402040202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egoe UI Light" panose="020B05020402040202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egoe UI Light" panose="020B050204020402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8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049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170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9316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2681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4512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0135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56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09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889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994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477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639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08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030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117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E089-62ED-4B99-9D85-4233106172C3}" type="datetime1">
              <a:rPr lang="ru-RU" smtClean="0"/>
              <a:t>29.11.2022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53771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742B-6A67-44BA-9E65-E8ED5897B169}" type="datetime1">
              <a:rPr lang="ru-RU" smtClean="0"/>
              <a:t>29.11.2022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59468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B4FD-8306-4B74-B1F8-D2E67870986E}" type="datetime1">
              <a:rPr lang="ru-RU" smtClean="0"/>
              <a:t>29.11.2022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73288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D2F2-8EAD-4248-A8AF-937EE57F2432}" type="datetime1">
              <a:rPr lang="ru-RU" smtClean="0"/>
              <a:t>29.11.2022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87072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B655-9686-4700-A3E3-2677DD26807C}" type="datetime1">
              <a:rPr lang="ru-RU" smtClean="0"/>
              <a:t>29.11.2022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65096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A3A0-0963-40F8-917D-76DEAAEFC216}" type="datetime1">
              <a:rPr lang="ru-RU" smtClean="0"/>
              <a:t>29.11.2022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02250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FADE-2241-4AB9-A208-782AC4633E65}" type="datetime1">
              <a:rPr lang="ru-RU" smtClean="0"/>
              <a:t>29.11.2022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828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BB79-FB1F-4563-8AEC-F75E8EA4533C}" type="datetime1">
              <a:rPr lang="ru-RU" smtClean="0"/>
              <a:t>29.11.2022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66015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D2-D067-4C87-98E7-17140CF67479}" type="datetime1">
              <a:rPr lang="ru-RU" smtClean="0"/>
              <a:t>29.11.2022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86564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70F8-514C-479C-AACB-5022023134F7}" type="datetime1">
              <a:rPr lang="ru-RU" smtClean="0"/>
              <a:t>29.11.2022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06121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611C-DD27-4ADB-92CD-801180824883}" type="datetime1">
              <a:rPr lang="ru-RU" smtClean="0"/>
              <a:t>29.11.2022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43244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fld id="{772C2E8B-7AD5-4B74-A391-C1BAFFD06762}" type="datetime1">
              <a:rPr lang="ru-RU" smtClean="0"/>
              <a:pPr/>
              <a:t>29.11.2022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259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du.cbsystematics.com/ua" TargetMode="External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vdn.com/ua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ite.org/index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jupyter-notebook-introduction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s://colab.research.google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uk.wikipedia.org/wiki/%D0%9D%D0%BE%D1%80%D0%BC%D0%B0%D0%BB%D1%96%D0%B7%D0%B0%D1%86%D1%96%D1%8F_%D0%B1%D0%B0%D0%B7_%D0%B4%D0%B0%D0%BD%D0%B8%D1%85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k.myservername.com/database-normalization-tutoria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k.wikipedia.org/wiki/%D0%9C%D0%BE%D0%B4%D0%B5%D0%BB%D1%8C_%C2%AB%D1%81%D1%83%D1%82%D0%BD%D1%96%D1%81%D1%82%D1%8C_%E2%80%94_%D0%B7%D0%B2%27%D1%8F%D0%B7%D0%BE%D0%BA%C2%BB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beaver.io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du.cbsystematics.com/ua" TargetMode="External"/><Relationship Id="rId5" Type="http://schemas.openxmlformats.org/officeDocument/2006/relationships/hyperlink" Target="https://itvdn.com/ua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waylight.me/" TargetMode="External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acebook.com/profile.php?id=1597921903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s://edu.cbsystematics.com/ua/specialities/online/python-developer" TargetMode="External"/><Relationship Id="rId9" Type="http://schemas.openxmlformats.org/officeDocument/2006/relationships/hyperlink" Target="https://www.linkedin.com/in/konstantin-zivenko-694ba212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OlyZEVllXBFG62SPUD-q9Rlzyj3_RlX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k.wikipedia.org/wiki/%D0%A1%D0%B8%D1%81%D1%82%D0%B5%D0%BC%D0%B0_%D1%83%D0%BF%D1%80%D0%B0%D0%B2%D0%BB%D1%96%D0%BD%D0%BD%D1%8F_%D0%B1%D0%B0%D0%B7%D0%B0%D0%BC%D0%B8_%D0%B4%D0%B0%D0%BD%D0%B8%D1%85" TargetMode="External"/><Relationship Id="rId4" Type="http://schemas.openxmlformats.org/officeDocument/2006/relationships/hyperlink" Target="https://uk.wikipedia.org/wiki/%D0%91%D0%B0%D0%B7%D0%B0_%D0%B4%D0%B0%D0%BD%D0%B8%D1%85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hyperlink" Target="https://uk.wikipedia.org/wiki/%D0%9C%D0%B5%D1%80%D0%B5%D0%B6%D0%B5%D0%B2%D0%B0_%D0%BC%D0%BE%D0%B4%D0%B5%D0%BB%D1%8C_%D0%B4%D0%B0%D0%BD%D0%B8%D1%85" TargetMode="External"/><Relationship Id="rId4" Type="http://schemas.openxmlformats.org/officeDocument/2006/relationships/hyperlink" Target="https://uk.wikipedia.org/wiki/%D0%86%D1%94%D1%80%D0%B0%D1%80%D1%85%D1%96%D1%87%D0%BD%D0%B0_%D0%BC%D0%BE%D0%B4%D0%B5%D0%BB%D1%8C_%D0%B4%D0%B0%D0%BD%D0%B8%D1%85#:~:text=%D0%86%D1%94%D1%80%D0%B0%D1%80%D1%85%D1%96%D1%87%D0%BD%D0%B0%20%D0%BC%D0%BE%D0%B4%D0%B5%D0%BB%D1%8C%20%D0%B4%D0%B0%D0%BD%D0%B8%D1%85%20%E2%80%94%20%D1%86%D0%B5%20%D0%BC%D0%BE%D0%B4%D0%B5%D0%BB%D1%8C,%D0%BE%D0%B1'%D1%94%D0%BA%D1%82%D1%96%D0%B2%20%D0%B1%D1%96%D0%BB%D1%8C%D1%88%20%D0%BD%D0%B8%D0%B7%D1%8C%D0%BA%D0%BE%D0%B3%D0%BE%20%D1%80%D1%96%D0%B2%D0%BD%D1%8F.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k.wikipedia.org/wiki/%D0%A0%D0%B5%D0%BB%D1%8F%D1%86%D1%96%D0%B9%D0%BD%D0%B0_%D0%B1%D0%B0%D0%B7%D0%B0_%D0%B4%D0%B0%D0%BD%D0%B8%D1%85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www.youtube.com/watch?v=xMW1x3i6D44&amp;list=PLOlyZEVllXBHso6SasmoJdNWVO63573RN&amp;index=7" TargetMode="External"/><Relationship Id="rId4" Type="http://schemas.openxmlformats.org/officeDocument/2006/relationships/hyperlink" Target="https://ppt-online.org/557751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Фигура, имеющая форму буквы L 6"/>
          <p:cNvSpPr/>
          <p:nvPr/>
        </p:nvSpPr>
        <p:spPr>
          <a:xfrm rot="10800000">
            <a:off x="-1" y="0"/>
            <a:ext cx="12215804" cy="6857999"/>
          </a:xfrm>
          <a:prstGeom prst="corner">
            <a:avLst>
              <a:gd name="adj1" fmla="val 6267"/>
              <a:gd name="adj2" fmla="val 6637"/>
            </a:avLst>
          </a:prstGeom>
          <a:solidFill>
            <a:srgbClr val="6D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142841" y="2527486"/>
            <a:ext cx="957553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0" b="1" cap="all" dirty="0">
                <a:solidFill>
                  <a:srgbClr val="FF0000"/>
                </a:solidFill>
              </a:rPr>
              <a:t>PYTHON+SQL</a:t>
            </a:r>
            <a:r>
              <a:rPr lang="ru-RU" sz="6000" b="1" cap="all" dirty="0" smtClean="0">
                <a:solidFill>
                  <a:srgbClr val="FF0000"/>
                </a:solidFill>
              </a:rPr>
              <a:t>:</a:t>
            </a:r>
            <a:endParaRPr lang="ru-RU" sz="6000" b="1" cap="all" dirty="0">
              <a:solidFill>
                <a:srgbClr val="FF0000"/>
              </a:solidFill>
            </a:endParaRPr>
          </a:p>
          <a:p>
            <a:r>
              <a:rPr lang="ru-RU" sz="2800" b="1" cap="all" dirty="0">
                <a:solidFill>
                  <a:srgbClr val="FF0000"/>
                </a:solidFill>
              </a:rPr>
              <a:t>ЯК ПОЧАТИ ВИКОРИСТОВУВАТИ БД І ПИСАТИ SQL-ЗАПИТИ</a:t>
            </a:r>
            <a:endParaRPr lang="ru-RU" sz="2800" dirty="0">
              <a:solidFill>
                <a:srgbClr val="FF0000"/>
              </a:solidFill>
              <a:latin typeface="Segoe UI Light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449" y="457200"/>
            <a:ext cx="1899151" cy="817539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1447800" y="110734"/>
            <a:ext cx="50292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ru-RU" sz="1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</a:t>
            </a:r>
            <a:endParaRPr lang="ru-RU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 rot="5400000">
            <a:off x="8738506" y="3483424"/>
            <a:ext cx="6553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Інформаційний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відеосервіс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для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розробників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програмного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забезпечення</a:t>
            </a:r>
            <a:endParaRPr lang="ru-RU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76200"/>
            <a:ext cx="1023211" cy="284512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9707759" y="110734"/>
            <a:ext cx="18288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https://itvdn.com</a:t>
            </a:r>
            <a:endParaRPr lang="ru-RU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CD6528-107A-440F-8FC5-DD649870F23A}"/>
              </a:ext>
            </a:extLst>
          </p:cNvPr>
          <p:cNvSpPr txBox="1"/>
          <p:nvPr/>
        </p:nvSpPr>
        <p:spPr>
          <a:xfrm>
            <a:off x="8938312" y="4652556"/>
            <a:ext cx="2338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В</a:t>
            </a:r>
            <a:r>
              <a:rPr lang="uk-UA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ідео курси </a:t>
            </a:r>
          </a:p>
          <a:p>
            <a:r>
              <a:rPr lang="uk-UA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з програмування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2D21D67-1A8B-47AE-97AA-B058FCA81E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514" y="5642297"/>
            <a:ext cx="1382036" cy="750906"/>
          </a:xfrm>
          <a:prstGeom prst="rect">
            <a:avLst/>
          </a:prstGeom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4A4FF38-20B8-4E3F-A8CF-ABFB5538F1A8}"/>
              </a:ext>
            </a:extLst>
          </p:cNvPr>
          <p:cNvSpPr/>
          <p:nvPr/>
        </p:nvSpPr>
        <p:spPr>
          <a:xfrm>
            <a:off x="8938312" y="5217719"/>
            <a:ext cx="9717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  <a:hlinkClick r:id="rId6"/>
              </a:rPr>
              <a:t>itvdn.com</a:t>
            </a: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ru-RU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77D6BAA-0A3D-40B4-9850-5F471F065B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717" y="5891536"/>
            <a:ext cx="2057400" cy="501667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81A03D3D-4C1E-416B-AD27-B7AE5A533F78}"/>
              </a:ext>
            </a:extLst>
          </p:cNvPr>
          <p:cNvSpPr/>
          <p:nvPr/>
        </p:nvSpPr>
        <p:spPr>
          <a:xfrm>
            <a:off x="5905717" y="5275098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  <a:hlinkClick r:id="rId8"/>
              </a:rPr>
              <a:t>cbs.com.ua</a:t>
            </a: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ru-RU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513A13-05DB-475B-A069-FDD06EA8E00E}"/>
              </a:ext>
            </a:extLst>
          </p:cNvPr>
          <p:cNvSpPr txBox="1"/>
          <p:nvPr/>
        </p:nvSpPr>
        <p:spPr>
          <a:xfrm>
            <a:off x="5905717" y="4693542"/>
            <a:ext cx="2547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Навчальний центр 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uk-UA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інформаційних технологій</a:t>
            </a:r>
          </a:p>
        </p:txBody>
      </p:sp>
    </p:spTree>
    <p:extLst>
      <p:ext uri="{BB962C8B-B14F-4D97-AF65-F5344CB8AC3E}">
        <p14:creationId xmlns:p14="http://schemas.microsoft.com/office/powerpoint/2010/main" val="3620401125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-76200" y="746919"/>
            <a:ext cx="61722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Введення</a:t>
            </a:r>
            <a:r>
              <a:rPr lang="ru-RU" sz="28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в </a:t>
            </a:r>
            <a:r>
              <a:rPr lang="ru-RU" sz="2800" b="1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реляційні</a:t>
            </a:r>
            <a:r>
              <a:rPr lang="ru-RU" sz="28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2800" b="1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бази</a:t>
            </a:r>
            <a:r>
              <a:rPr lang="ru-RU" sz="28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2800" b="1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даних</a:t>
            </a:r>
            <a:r>
              <a:rPr lang="uk-UA" sz="28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ru-RU" sz="2800" b="1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https://itvdn.com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Python+SQL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: </a:t>
            </a:r>
            <a:r>
              <a:rPr lang="uk-UA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як почати використовувати БД і писати 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SQL-</a:t>
            </a:r>
            <a:r>
              <a:rPr lang="uk-UA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запити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D44BFF99-1D09-49FF-9357-829BB406E568}"/>
              </a:ext>
            </a:extLst>
          </p:cNvPr>
          <p:cNvSpPr/>
          <p:nvPr/>
        </p:nvSpPr>
        <p:spPr>
          <a:xfrm>
            <a:off x="378684" y="1524000"/>
            <a:ext cx="6326916" cy="4062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r>
              <a:rPr lang="uk-UA" sz="20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Світ </a:t>
            </a:r>
            <a:r>
              <a:rPr lang="en-US" sz="20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SQL </a:t>
            </a:r>
            <a:r>
              <a:rPr lang="uk-UA" sz="20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баз даних – досить широкий і неоднорідний</a:t>
            </a:r>
            <a:endParaRPr lang="en-US" sz="2000" b="1" dirty="0" smtClean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За архітектурою побудови</a:t>
            </a:r>
            <a:r>
              <a:rPr lang="en-US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: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Char char="-"/>
              <a:defRPr/>
            </a:pP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Вбудовані </a:t>
            </a: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(</a:t>
            </a: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hlinkClick r:id="rId3"/>
              </a:rPr>
              <a:t>SQLite</a:t>
            </a: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, …)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Char char="-"/>
              <a:defRPr/>
            </a:pP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Клієнт-серверні (</a:t>
            </a: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PostgreSQL, MySQL, …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)</a:t>
            </a:r>
            <a:endParaRPr lang="en-US" sz="1400" dirty="0" smtClean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Char char="-"/>
              <a:defRPr/>
            </a:pP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Файл-серверні (</a:t>
            </a: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Microsoft Access, …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)</a:t>
            </a:r>
            <a:endParaRPr lang="en-US" sz="1400" dirty="0" smtClean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Char char="-"/>
              <a:defRPr/>
            </a:pPr>
            <a:endParaRPr lang="en-US" sz="1400" dirty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Приклади популярних клієнт-серверних </a:t>
            </a:r>
            <a:r>
              <a:rPr lang="ru-RU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СУБД</a:t>
            </a:r>
            <a:r>
              <a:rPr lang="en-US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: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Char char="-"/>
              <a:defRPr/>
            </a:pP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MySQL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Char char="-"/>
              <a:defRPr/>
            </a:pP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PostgreSQL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Char char="-"/>
              <a:defRPr/>
            </a:pP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Oracle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Char char="-"/>
              <a:defRPr/>
            </a:pP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MS SQL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Char char="-"/>
              <a:defRPr/>
            </a:pPr>
            <a:r>
              <a:rPr lang="en-US" sz="1400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MariaDB</a:t>
            </a:r>
            <a:endParaRPr lang="uk-UA" sz="1400" dirty="0" smtClean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706" y="2362200"/>
            <a:ext cx="7793768" cy="3772115"/>
          </a:xfrm>
          <a:prstGeom prst="rect">
            <a:avLst/>
          </a:prstGeom>
        </p:spPr>
      </p:pic>
      <p:pic>
        <p:nvPicPr>
          <p:cNvPr id="4" name="Рисунок 3">
            <a:hlinkClick r:id="rId3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767" y="775352"/>
            <a:ext cx="4267200" cy="202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590120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-76200" y="746919"/>
            <a:ext cx="61722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Python + SQLite</a:t>
            </a:r>
            <a:r>
              <a:rPr lang="uk-UA" sz="28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ru-RU" sz="2800" b="1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https://itvdn.com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Python+SQL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: </a:t>
            </a:r>
            <a:r>
              <a:rPr lang="uk-UA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як почати використовувати БД і писати 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SQL-</a:t>
            </a:r>
            <a:r>
              <a:rPr lang="uk-UA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запити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D44BFF99-1D09-49FF-9357-829BB406E568}"/>
              </a:ext>
            </a:extLst>
          </p:cNvPr>
          <p:cNvSpPr/>
          <p:nvPr/>
        </p:nvSpPr>
        <p:spPr>
          <a:xfrm>
            <a:off x="378684" y="1524000"/>
            <a:ext cx="10060716" cy="4062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r>
              <a:rPr lang="uk-UA" sz="20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Передумови для роботи</a:t>
            </a:r>
            <a:r>
              <a:rPr lang="en-US" sz="2000" b="1" dirty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:</a:t>
            </a:r>
            <a:endParaRPr lang="uk-UA" sz="2000" b="1" dirty="0" smtClean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Далі ми, нарешті, перейдемо до написання коду)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Ми будемо це робити у 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hlinkClick r:id="rId3"/>
              </a:rPr>
              <a:t>блокноті </a:t>
            </a:r>
            <a:r>
              <a:rPr lang="en-US" sz="1400" b="1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hlinkClick r:id="rId3"/>
              </a:rPr>
              <a:t>jupyter</a:t>
            </a:r>
            <a:endParaRPr lang="en-US" sz="1400" dirty="0" smtClean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Це зручно для лекцій і презентацій і вам у </a:t>
            </a:r>
            <a:r>
              <a:rPr lang="uk-UA" sz="1400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репозиторії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буде доступний цей блокнот – сформований як конспект лекції – з усіма текстовими поясненнями і кодом, який ви можете запустити.</a:t>
            </a:r>
            <a:endParaRPr lang="en-US" sz="1400" dirty="0" smtClean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endParaRPr lang="en-US" sz="1400" b="1" dirty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Я  буду робити це використовуючи </a:t>
            </a:r>
            <a:r>
              <a:rPr lang="en-US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IDE </a:t>
            </a:r>
            <a:r>
              <a:rPr lang="en-US" sz="1400" b="1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PyCharm</a:t>
            </a:r>
            <a:r>
              <a:rPr lang="en-US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Professional Edition, 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це доступно, також, у </a:t>
            </a:r>
            <a:r>
              <a:rPr lang="en-US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Visual Studio Code. 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Якщо ви не хочете або не можете встановлювати </a:t>
            </a:r>
            <a:r>
              <a:rPr lang="en-US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IDE, 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ви можете використовувати </a:t>
            </a:r>
            <a:r>
              <a:rPr lang="en-US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cloud-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середовище від </a:t>
            </a:r>
            <a:r>
              <a:rPr lang="en-US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Google </a:t>
            </a:r>
            <a:r>
              <a:rPr lang="en-US" sz="1400" b="1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hlinkClick r:id="rId4"/>
              </a:rPr>
              <a:t>Colab</a:t>
            </a:r>
            <a:endParaRPr lang="en-US" sz="1400" b="1" dirty="0" smtClean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endParaRPr lang="en-US" sz="1400" b="1" dirty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r>
              <a:rPr lang="ru-RU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В будь-</a:t>
            </a:r>
            <a:r>
              <a:rPr lang="ru-RU" sz="1400" b="1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якому</a:t>
            </a:r>
            <a:r>
              <a:rPr lang="ru-RU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разі, для отримання повної функціональності від цього </a:t>
            </a:r>
            <a:r>
              <a:rPr lang="uk-UA" sz="1400" b="1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конспекта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Вам необхідно встановити залежності – які описані у файлі </a:t>
            </a:r>
            <a:r>
              <a:rPr lang="en-US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requirements.txt.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1028700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97285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-76200" y="746919"/>
            <a:ext cx="61722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Python + SQLite</a:t>
            </a:r>
            <a:r>
              <a:rPr lang="uk-UA" sz="28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ru-RU" sz="2800" b="1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https://itvdn.com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Python+SQL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: </a:t>
            </a:r>
            <a:r>
              <a:rPr lang="uk-UA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як почати використовувати БД і писати 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SQL-</a:t>
            </a:r>
            <a:r>
              <a:rPr lang="uk-UA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запити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D44BFF99-1D09-49FF-9357-829BB406E568}"/>
              </a:ext>
            </a:extLst>
          </p:cNvPr>
          <p:cNvSpPr/>
          <p:nvPr/>
        </p:nvSpPr>
        <p:spPr>
          <a:xfrm>
            <a:off x="373241" y="1219200"/>
            <a:ext cx="10060716" cy="495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r>
              <a:rPr lang="uk-UA" sz="20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Яку БД ми сьогодні робимо</a:t>
            </a:r>
            <a:r>
              <a:rPr lang="en-US" sz="20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: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Ми створимо невелику БД, як досить часто роблять в прикладах – програми соціальної мережи. Ми </a:t>
            </a:r>
            <a:r>
              <a:rPr lang="uk-UA" sz="1400" b="1" dirty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м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аємо користувачів (</a:t>
            </a:r>
            <a:r>
              <a:rPr lang="en-US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users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) із своїми атрибутами. Користувачі можуть писати пости (</a:t>
            </a:r>
            <a:r>
              <a:rPr lang="en-US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posts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)</a:t>
            </a:r>
            <a:r>
              <a:rPr lang="en-US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, 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які також мають свої атрибути, та можуть писати коментарі до постів (</a:t>
            </a:r>
            <a:r>
              <a:rPr lang="en-US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comments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)</a:t>
            </a:r>
            <a:r>
              <a:rPr lang="en-US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. 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Користувачі, також, можуть ставити лайки постам, які їм сподобались (</a:t>
            </a:r>
            <a:r>
              <a:rPr lang="en-US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likes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)</a:t>
            </a:r>
            <a:r>
              <a:rPr lang="en-US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. 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У користувачів є атрибут, якого може бути декілька варіантів – </a:t>
            </a:r>
            <a:r>
              <a:rPr lang="en-US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emails. 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Так як їх може бути декілька – ми винесли їх в окрему таблицю.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Я сьогодні буду оминати таку тему  як «нормалізація бази даних» - в межах короткого курсу це досить важко викласти. Розумійте нормалізацію як процес розділення складних таблиць на більш прості таблиці з утворенням </a:t>
            </a:r>
            <a:r>
              <a:rPr lang="uk-UA" sz="1400" b="1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зв’язків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між простими таблицями. Такі дії дозволяють СУБД контролювати </a:t>
            </a:r>
            <a:r>
              <a:rPr lang="uk-UA" sz="1400" b="1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цілістність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даних і уникати колізій. А також мати дані у більш компактному форматі. Це робиться на базі абсолютно чітких математичних правил і визначень – </a:t>
            </a:r>
            <a:r>
              <a:rPr lang="uk-UA" sz="1400" b="1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фле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досить зрозумілих і логічних, якщо вникнути.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Докладніше про це математичною мовою 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hlinkClick r:id="rId3"/>
              </a:rPr>
              <a:t>тут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.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Докладніше про це простішою мовою – 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hlinkClick r:id="rId4"/>
              </a:rPr>
              <a:t>тут.</a:t>
            </a:r>
            <a:endParaRPr lang="uk-UA" sz="1400" b="1" dirty="0" smtClean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endParaRPr lang="uk-UA" sz="1400" b="1" dirty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Я дуже поверхнево торкнусь сьогодні деяких понять – </a:t>
            </a:r>
            <a:r>
              <a:rPr lang="uk-UA" sz="1400" b="1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цілістність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даних, зв’язки між таблицями – що дасть Вам розуміння про що це взагалі. Ми будемо говорити про це на практиці – створюючи нашу БД.</a:t>
            </a:r>
          </a:p>
        </p:txBody>
      </p:sp>
    </p:spTree>
    <p:extLst>
      <p:ext uri="{BB962C8B-B14F-4D97-AF65-F5344CB8AC3E}">
        <p14:creationId xmlns:p14="http://schemas.microsoft.com/office/powerpoint/2010/main" val="278987278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106265"/>
            <a:ext cx="8229600" cy="3456432"/>
          </a:xfrm>
          <a:prstGeom prst="rect">
            <a:avLst/>
          </a:prstGeom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-76200" y="746919"/>
            <a:ext cx="61722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Python + SQLite</a:t>
            </a:r>
            <a:r>
              <a:rPr lang="uk-UA" sz="28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ru-RU" sz="2800" b="1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https://itvdn.com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Python+SQL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: </a:t>
            </a:r>
            <a:r>
              <a:rPr lang="uk-UA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як почати використовувати БД і писати 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SQL-</a:t>
            </a:r>
            <a:r>
              <a:rPr lang="uk-UA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запити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D44BFF99-1D09-49FF-9357-829BB406E568}"/>
              </a:ext>
            </a:extLst>
          </p:cNvPr>
          <p:cNvSpPr/>
          <p:nvPr/>
        </p:nvSpPr>
        <p:spPr>
          <a:xfrm>
            <a:off x="6858000" y="2133600"/>
            <a:ext cx="5036959" cy="2421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r>
              <a:rPr lang="en-US" sz="20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ER-</a:t>
            </a:r>
            <a:r>
              <a:rPr lang="uk-UA" sz="20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діаграма нашої БД</a:t>
            </a:r>
            <a:r>
              <a:rPr lang="en-US" sz="20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: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Ви бачите </a:t>
            </a:r>
            <a:r>
              <a:rPr lang="en-US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ER-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діаграму нашої БД. Докладніше про правила складання таких діаграм – 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hlinkClick r:id="rId4"/>
              </a:rPr>
              <a:t>тут.</a:t>
            </a:r>
            <a:endParaRPr lang="uk-UA" sz="1400" b="1" dirty="0" smtClean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Про «зв’язки між таблицями». Існує декілька</a:t>
            </a:r>
            <a:r>
              <a:rPr lang="en-US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: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Char char="-"/>
              <a:defRPr/>
            </a:pP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«один до одного»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Char char="-"/>
              <a:defRPr/>
            </a:pP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«один до багатьох»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Char char="-"/>
              <a:defRPr/>
            </a:pP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«багато до багатьох»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D44BFF99-1D09-49FF-9357-829BB406E568}"/>
              </a:ext>
            </a:extLst>
          </p:cNvPr>
          <p:cNvSpPr/>
          <p:nvPr/>
        </p:nvSpPr>
        <p:spPr>
          <a:xfrm>
            <a:off x="365642" y="4564972"/>
            <a:ext cx="11369158" cy="17558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r>
              <a:rPr lang="uk-UA" sz="1400" b="1" u="sng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Розберемо зв’язки в нашій БД</a:t>
            </a:r>
            <a:r>
              <a:rPr lang="en-US" sz="1400" b="1" u="sng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: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Таблиці </a:t>
            </a:r>
            <a:r>
              <a:rPr lang="en-US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users 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і </a:t>
            </a:r>
            <a:r>
              <a:rPr lang="en-US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posts 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матимуть відношення «один до багатьох» - так як один користувач може написати багато публікацій. Подібним чином один користувач може зробити багато коментарів в одна публікація може мати декілька коментарів.  Тобто таблиці </a:t>
            </a:r>
            <a:r>
              <a:rPr lang="en-US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users 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і </a:t>
            </a:r>
            <a:r>
              <a:rPr lang="en-US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posts 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матимуть зв’язки «один-до-багатьох» із таблицею «</a:t>
            </a:r>
            <a:r>
              <a:rPr lang="en-US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comments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»</a:t>
            </a:r>
            <a:r>
              <a:rPr lang="en-US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. 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Така ж ситуація з </a:t>
            </a:r>
            <a:r>
              <a:rPr lang="en-US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likes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таблицею. Окрім цього, ми зауважили на початку що один користувач може мати декілька </a:t>
            </a:r>
            <a:r>
              <a:rPr lang="en-US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e-mail, 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тобто зв’язок між </a:t>
            </a:r>
            <a:r>
              <a:rPr lang="en-US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users 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та </a:t>
            </a:r>
            <a:r>
              <a:rPr lang="en-US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emails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– також «один до багатьох».</a:t>
            </a:r>
          </a:p>
        </p:txBody>
      </p:sp>
    </p:spTree>
    <p:extLst>
      <p:ext uri="{BB962C8B-B14F-4D97-AF65-F5344CB8AC3E}">
        <p14:creationId xmlns:p14="http://schemas.microsoft.com/office/powerpoint/2010/main" val="1897823982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-76200" y="746919"/>
            <a:ext cx="61722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Python + SQLite</a:t>
            </a:r>
            <a:r>
              <a:rPr lang="uk-UA" sz="28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ru-RU" sz="2800" b="1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https://itvdn.com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Python+SQL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: </a:t>
            </a:r>
            <a:r>
              <a:rPr lang="uk-UA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як почати використовувати БД і писати 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SQL-</a:t>
            </a:r>
            <a:r>
              <a:rPr lang="uk-UA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запити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D44BFF99-1D09-49FF-9357-829BB406E568}"/>
              </a:ext>
            </a:extLst>
          </p:cNvPr>
          <p:cNvSpPr/>
          <p:nvPr/>
        </p:nvSpPr>
        <p:spPr>
          <a:xfrm>
            <a:off x="411421" y="1522754"/>
            <a:ext cx="7589579" cy="17558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r>
              <a:rPr lang="uk-UA" sz="1400" b="1" u="sng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Працюємо з </a:t>
            </a:r>
            <a:r>
              <a:rPr lang="en-US" sz="1400" b="1" u="sng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SQLite (</a:t>
            </a:r>
            <a:r>
              <a:rPr lang="ru-RU" sz="1400" b="1" u="sng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модуль </a:t>
            </a:r>
            <a:r>
              <a:rPr lang="en-US" sz="1400" b="1" u="sng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sqlite3, </a:t>
            </a:r>
            <a:r>
              <a:rPr lang="en-US" sz="1400" b="1" u="sng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intro_in_SQL_and_SQLoie.ipynb</a:t>
            </a:r>
            <a:r>
              <a:rPr lang="en-US" sz="1400" b="1" u="sng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– </a:t>
            </a:r>
            <a:r>
              <a:rPr lang="uk-UA" sz="1400" b="1" u="sng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в </a:t>
            </a:r>
            <a:r>
              <a:rPr lang="uk-UA" sz="1400" b="1" u="sng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репозиторії</a:t>
            </a:r>
            <a:r>
              <a:rPr lang="en-US" sz="1400" b="1" u="sng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)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Char char="-"/>
              <a:defRPr/>
            </a:pPr>
            <a:r>
              <a:rPr lang="uk-UA" sz="1400" b="1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Ствоюємо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БД і підключаємось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Char char="-"/>
              <a:defRPr/>
            </a:pP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Створюємо таблиці, обмеження і коротко про </a:t>
            </a:r>
            <a:r>
              <a:rPr lang="uk-UA" sz="1400" b="1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цілістність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даних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Char char="-"/>
              <a:defRPr/>
            </a:pP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Напов</a:t>
            </a:r>
            <a:r>
              <a:rPr lang="uk-UA" sz="1400" b="1" dirty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н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юємо таблицю даними, модуль </a:t>
            </a:r>
            <a:r>
              <a:rPr lang="en-US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Faker</a:t>
            </a: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D44BFF99-1D09-49FF-9357-829BB406E568}"/>
              </a:ext>
            </a:extLst>
          </p:cNvPr>
          <p:cNvSpPr/>
          <p:nvPr/>
        </p:nvSpPr>
        <p:spPr>
          <a:xfrm>
            <a:off x="3352800" y="3878830"/>
            <a:ext cx="7894379" cy="17558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r>
              <a:rPr lang="en-US" sz="1400" b="1" u="sng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Dbeaver</a:t>
            </a:r>
            <a:r>
              <a:rPr lang="en-US" sz="1400" b="1" u="sng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- </a:t>
            </a:r>
            <a:r>
              <a:rPr lang="ru-RU" sz="1400" b="1" dirty="0" err="1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це</a:t>
            </a:r>
            <a:r>
              <a:rPr lang="ru-RU" sz="1400" b="1" dirty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ru-RU" sz="1400" b="1" dirty="0" err="1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клієнтська</a:t>
            </a:r>
            <a:r>
              <a:rPr lang="ru-RU" sz="1400" b="1" dirty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ru-RU" sz="1400" b="1" dirty="0" err="1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програма</a:t>
            </a:r>
            <a:r>
              <a:rPr lang="ru-RU" sz="1400" b="1" dirty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для </a:t>
            </a:r>
            <a:r>
              <a:rPr lang="ru-RU" sz="1400" b="1" dirty="0" err="1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управління</a:t>
            </a:r>
            <a:r>
              <a:rPr lang="ru-RU" sz="1400" b="1" dirty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базами </a:t>
            </a:r>
            <a:r>
              <a:rPr lang="ru-RU" sz="1400" b="1" dirty="0" err="1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даних</a:t>
            </a:r>
            <a:r>
              <a:rPr lang="ru-RU" sz="1400" b="1" dirty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(БД). </a:t>
            </a:r>
            <a:r>
              <a:rPr lang="ru-RU" sz="1400" b="1" dirty="0" err="1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Воно</a:t>
            </a:r>
            <a:r>
              <a:rPr lang="ru-RU" sz="1400" b="1" dirty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ru-RU" sz="1400" b="1" dirty="0" err="1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використовує</a:t>
            </a:r>
            <a:r>
              <a:rPr lang="ru-RU" sz="1400" b="1" dirty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ru-RU" sz="1400" b="1" dirty="0" err="1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програмний</a:t>
            </a:r>
            <a:r>
              <a:rPr lang="ru-RU" sz="1400" b="1" dirty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ru-RU" sz="1400" b="1" dirty="0" err="1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інтерфейс</a:t>
            </a:r>
            <a:r>
              <a:rPr lang="ru-RU" sz="1400" b="1" dirty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1400" b="1" dirty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JDBC </a:t>
            </a:r>
            <a:r>
              <a:rPr lang="ru-RU" sz="1400" b="1" dirty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для </a:t>
            </a:r>
            <a:r>
              <a:rPr lang="ru-RU" sz="1400" b="1" dirty="0" err="1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взаємодії</a:t>
            </a:r>
            <a:r>
              <a:rPr lang="ru-RU" sz="1400" b="1" dirty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з </a:t>
            </a:r>
            <a:r>
              <a:rPr lang="ru-RU" sz="1400" b="1" dirty="0" err="1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реляційними</a:t>
            </a:r>
            <a:r>
              <a:rPr lang="ru-RU" sz="1400" b="1" dirty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базами </a:t>
            </a:r>
            <a:r>
              <a:rPr lang="ru-RU" sz="1400" b="1" dirty="0" err="1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даних</a:t>
            </a:r>
            <a:r>
              <a:rPr lang="ru-RU" sz="1400" b="1" dirty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через драйвер </a:t>
            </a:r>
            <a:r>
              <a:rPr lang="en-US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JDBC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endParaRPr lang="en-US" sz="1400" b="1" u="sng" dirty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Ми будемо його </a:t>
            </a:r>
            <a:r>
              <a:rPr lang="uk-UA" sz="1400" b="1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викристувавати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і взагалі – це зручний інструмент для роботи з різноманітними базами даних, який (або подібний) необхідно мати під рукою. 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hlinkClick r:id="rId3"/>
              </a:rPr>
              <a:t>Скачати </a:t>
            </a:r>
            <a:r>
              <a:rPr lang="uk-UA" sz="1400" b="1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hlinkClick r:id="rId3"/>
              </a:rPr>
              <a:t>можно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hlinkClick r:id="rId3"/>
              </a:rPr>
              <a:t> тут.</a:t>
            </a:r>
            <a:endParaRPr lang="en-US" sz="1400" b="1" dirty="0" smtClean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Char char="-"/>
              <a:defRPr/>
            </a:pPr>
            <a:endParaRPr lang="uk-UA" sz="1400" b="1" dirty="0" smtClean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525" y="915245"/>
            <a:ext cx="2516585" cy="251658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5800" y="3356689"/>
            <a:ext cx="39624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63199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0" y="860596"/>
            <a:ext cx="61722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8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Домашнє завдання після першого дня</a:t>
            </a:r>
            <a:r>
              <a:rPr lang="en-US" sz="28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endParaRPr lang="ru-RU" sz="2800" b="1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https://itvdn.com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Python+SQL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: </a:t>
            </a:r>
            <a:r>
              <a:rPr lang="uk-UA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як почати використовувати БД і писати 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SQL-</a:t>
            </a:r>
            <a:r>
              <a:rPr lang="uk-UA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запити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D44BFF99-1D09-49FF-9357-829BB406E568}"/>
              </a:ext>
            </a:extLst>
          </p:cNvPr>
          <p:cNvSpPr/>
          <p:nvPr/>
        </p:nvSpPr>
        <p:spPr>
          <a:xfrm>
            <a:off x="609600" y="1816045"/>
            <a:ext cx="10515600" cy="17558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Char char="-"/>
              <a:defRPr/>
            </a:pP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Відтворити у себе локально весь процес з </a:t>
            </a:r>
            <a:r>
              <a:rPr lang="en-US" sz="1400" b="1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jupyter</a:t>
            </a:r>
            <a:r>
              <a:rPr lang="en-US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ноутбука – </a:t>
            </a:r>
            <a:r>
              <a:rPr lang="en-US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intr0_in_SQL_and_SQLite.ipynb. 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Деякі можливі шляхи</a:t>
            </a:r>
            <a:r>
              <a:rPr lang="en-US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Clr>
                <a:srgbClr val="D04E1D"/>
              </a:buClr>
              <a:buFontTx/>
              <a:buChar char="-"/>
              <a:defRPr/>
            </a:pP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Клонувати собі </a:t>
            </a:r>
            <a:r>
              <a:rPr lang="uk-UA" sz="1400" b="1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репозиторій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() </a:t>
            </a:r>
            <a:endParaRPr lang="en-US" sz="1400" b="1" dirty="0" smtClean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719692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16763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Тема </a:t>
            </a:r>
            <a:r>
              <a:rPr lang="uk-UA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вебінару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https://itvdn.com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15" name="Заголовок 1"/>
          <p:cNvSpPr txBox="1">
            <a:spLocks/>
          </p:cNvSpPr>
          <p:nvPr/>
        </p:nvSpPr>
        <p:spPr>
          <a:xfrm>
            <a:off x="1866900" y="2743200"/>
            <a:ext cx="8458200" cy="1232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Q&amp;A</a:t>
            </a:r>
            <a:endParaRPr lang="ru-RU" sz="80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406207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76201" y="190500"/>
            <a:ext cx="1199565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Інформаційний відеосервіс для розробників програмного забезпечення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https://itvdn.com</a:t>
            </a:r>
            <a:endParaRPr lang="ru-RU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ru-RU" sz="2000" dirty="0"/>
          </a:p>
        </p:txBody>
      </p:sp>
      <p:grpSp>
        <p:nvGrpSpPr>
          <p:cNvPr id="19" name="Группа 18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0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ECE5DD-C7E4-1F43-B323-F398EDED1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6377" y="5457855"/>
            <a:ext cx="7939246" cy="77531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0780120-8D59-C443-00CB-74B538D188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2998148"/>
            <a:ext cx="1600200" cy="869442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44F822E-F78C-1C2C-DAA9-FFCBBADA46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948" y="3297768"/>
            <a:ext cx="2224856" cy="54249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2C33D52-4814-1192-48D8-C9EDB309B59D}"/>
              </a:ext>
            </a:extLst>
          </p:cNvPr>
          <p:cNvSpPr txBox="1"/>
          <p:nvPr/>
        </p:nvSpPr>
        <p:spPr>
          <a:xfrm>
            <a:off x="6629400" y="1981200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В</a:t>
            </a:r>
            <a:r>
              <a:rPr lang="uk-UA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ідео курси </a:t>
            </a:r>
          </a:p>
          <a:p>
            <a:r>
              <a:rPr lang="uk-UA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з програмування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A0F54D3A-2260-9BEA-E3C4-0D0AFB7F0667}"/>
              </a:ext>
            </a:extLst>
          </p:cNvPr>
          <p:cNvSpPr/>
          <p:nvPr/>
        </p:nvSpPr>
        <p:spPr>
          <a:xfrm>
            <a:off x="6629400" y="2473562"/>
            <a:ext cx="10823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itvdn.com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ru-RU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5BAC57-65BD-F9C1-EA69-32153F458A96}"/>
              </a:ext>
            </a:extLst>
          </p:cNvPr>
          <p:cNvSpPr txBox="1"/>
          <p:nvPr/>
        </p:nvSpPr>
        <p:spPr>
          <a:xfrm>
            <a:off x="2743200" y="1984311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Навчальний центр 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uk-UA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інформаційних технологій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3A348E7B-6626-BD60-6B69-CA6E16DA9E58}"/>
              </a:ext>
            </a:extLst>
          </p:cNvPr>
          <p:cNvSpPr/>
          <p:nvPr/>
        </p:nvSpPr>
        <p:spPr>
          <a:xfrm>
            <a:off x="2743200" y="2490826"/>
            <a:ext cx="1204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  <a:hlinkClick r:id="rId6"/>
              </a:rPr>
              <a:t>cbs.com.ua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ru-RU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541014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Python+SQL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: </a:t>
            </a:r>
            <a:r>
              <a:rPr lang="uk-UA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як почати використовувати БД і писати 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SQL-</a:t>
            </a:r>
            <a:r>
              <a:rPr lang="uk-UA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запити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Прямоугольник 1"/>
          <p:cNvSpPr/>
          <p:nvPr/>
        </p:nvSpPr>
        <p:spPr>
          <a:xfrm>
            <a:off x="4173558" y="1623395"/>
            <a:ext cx="457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Костянтин </a:t>
            </a:r>
            <a:r>
              <a:rPr lang="uk-UA" sz="2400" b="1" dirty="0" err="1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Зівенко</a:t>
            </a:r>
            <a:endParaRPr lang="ru-RU" sz="2400" b="1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</a:t>
            </a:r>
            <a:r>
              <a:rPr lang="en-US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ython backend developer</a:t>
            </a:r>
            <a:r>
              <a:rPr lang="uk-UA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 </a:t>
            </a:r>
            <a:r>
              <a:rPr lang="en-US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waylight.me</a:t>
            </a:r>
            <a:endParaRPr lang="uk-UA" dirty="0" smtClean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uk-UA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</a:t>
            </a:r>
            <a:r>
              <a:rPr lang="uk-UA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ренер  курсу «</a:t>
            </a:r>
            <a:r>
              <a:rPr lang="en-US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python developer</a:t>
            </a:r>
            <a:r>
              <a:rPr lang="uk-UA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»</a:t>
            </a:r>
            <a:r>
              <a:rPr lang="en-US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uk-UA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 </a:t>
            </a:r>
            <a:r>
              <a:rPr lang="en-US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CBS</a:t>
            </a:r>
            <a:endParaRPr lang="en-US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https://itvdn.com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</a:endParaRPr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</a:endParaRPr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269" y="3112146"/>
            <a:ext cx="188624" cy="18862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62400" y="3019893"/>
            <a:ext cx="24971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1600" dirty="0">
                <a:latin typeface="Segoe UI Light" panose="020B0502040204020203" pitchFamily="34" charset="0"/>
                <a:cs typeface="Segoe UI Light" panose="020B0502040204020203" pitchFamily="34" charset="0"/>
                <a:hlinkClick r:id="rId6"/>
              </a:rPr>
              <a:t>п</a:t>
            </a:r>
            <a:r>
              <a:rPr lang="uk-UA" sz="1600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6"/>
              </a:rPr>
              <a:t>осилання на профіль тут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98" y="1276023"/>
            <a:ext cx="2870635" cy="4305954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269" y="3507580"/>
            <a:ext cx="233363" cy="233363"/>
          </a:xfrm>
          <a:prstGeom prst="rect">
            <a:avLst/>
          </a:prstGeom>
        </p:spPr>
      </p:pic>
      <p:sp>
        <p:nvSpPr>
          <p:cNvPr id="22" name="Rectangle 8"/>
          <p:cNvSpPr/>
          <p:nvPr/>
        </p:nvSpPr>
        <p:spPr>
          <a:xfrm>
            <a:off x="3973112" y="3446749"/>
            <a:ext cx="24971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1600" dirty="0">
                <a:latin typeface="Segoe UI Light" panose="020B0502040204020203" pitchFamily="34" charset="0"/>
                <a:cs typeface="Segoe UI Light" panose="020B0502040204020203" pitchFamily="34" charset="0"/>
                <a:hlinkClick r:id="rId9"/>
              </a:rPr>
              <a:t>п</a:t>
            </a:r>
            <a:r>
              <a:rPr lang="uk-UA" sz="1600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9"/>
              </a:rPr>
              <a:t>осилання на профіль тут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51242" y="4636531"/>
            <a:ext cx="821215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k-UA" sz="1600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Я – класичний приклад </a:t>
            </a:r>
            <a:r>
              <a:rPr lang="ru-RU" sz="1600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«</a:t>
            </a:r>
            <a:r>
              <a:rPr lang="uk-UA" sz="1600" dirty="0" err="1" smtClean="0">
                <a:solidFill>
                  <a:srgbClr val="FF0000"/>
                </a:solidFill>
                <a:latin typeface="Bahnschrift Light" panose="020B0502040204020203" pitchFamily="34" charset="0"/>
              </a:rPr>
              <a:t>світчера</a:t>
            </a:r>
            <a:r>
              <a:rPr lang="ru-RU" sz="1600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» (</a:t>
            </a:r>
            <a:r>
              <a:rPr lang="ru-RU" sz="1600" dirty="0" err="1" smtClean="0">
                <a:solidFill>
                  <a:srgbClr val="FF0000"/>
                </a:solidFill>
                <a:latin typeface="Bahnschrift Light" panose="020B0502040204020203" pitchFamily="34" charset="0"/>
              </a:rPr>
              <a:t>від</a:t>
            </a:r>
            <a:r>
              <a:rPr lang="ru-RU" sz="1600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 англ. </a:t>
            </a:r>
            <a:r>
              <a:rPr lang="en-US" sz="1600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switch</a:t>
            </a:r>
            <a:r>
              <a:rPr lang="ru-RU" sz="1600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)</a:t>
            </a:r>
            <a:r>
              <a:rPr lang="en-US" sz="1600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. </a:t>
            </a:r>
            <a:r>
              <a:rPr lang="uk-UA" sz="1600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Приблизно 4,5 роки тому вирішив повністю змінити напрямок діяльності і місце життя. На той час я не мав досвіду написання коду, англійської мови, спеціальних знань.</a:t>
            </a:r>
          </a:p>
          <a:p>
            <a:pPr algn="r"/>
            <a:r>
              <a:rPr lang="uk-UA" sz="1600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У мене все в</a:t>
            </a:r>
            <a:r>
              <a:rPr lang="ru-RU" sz="1600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и</a:t>
            </a:r>
            <a:r>
              <a:rPr lang="uk-UA" sz="1600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йшло)</a:t>
            </a:r>
          </a:p>
          <a:p>
            <a:pPr algn="r"/>
            <a:r>
              <a:rPr lang="uk-UA" sz="1600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Сьогодні – я працюю в </a:t>
            </a:r>
            <a:r>
              <a:rPr lang="en-US" sz="1600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IT </a:t>
            </a:r>
            <a:r>
              <a:rPr lang="uk-UA" sz="1600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в якості розробника і ділюсь знаннями з тими хто хоче пройти цей шлях так само, як пройшов його </a:t>
            </a:r>
            <a:r>
              <a:rPr lang="uk-UA" dirty="0" smtClean="0">
                <a:solidFill>
                  <a:srgbClr val="FF0000"/>
                </a:solidFill>
              </a:rPr>
              <a:t>я.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3666321" y="4572000"/>
            <a:ext cx="8382000" cy="0"/>
          </a:xfrm>
          <a:prstGeom prst="line">
            <a:avLst/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111920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План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https://itvdn.com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FF174DCF-AE7D-46C9-8401-FEC61CA96217}"/>
              </a:ext>
            </a:extLst>
          </p:cNvPr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D44BFF99-1D09-49FF-9357-829BB406E568}"/>
              </a:ext>
            </a:extLst>
          </p:cNvPr>
          <p:cNvSpPr/>
          <p:nvPr/>
        </p:nvSpPr>
        <p:spPr>
          <a:xfrm>
            <a:off x="819164" y="1295400"/>
            <a:ext cx="4972036" cy="480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r>
              <a:rPr lang="uk-UA" sz="16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День 1</a:t>
            </a:r>
            <a:r>
              <a:rPr lang="en-US" sz="16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. </a:t>
            </a:r>
            <a:r>
              <a:rPr lang="uk-UA" sz="16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Підготовка та перші кроки.</a:t>
            </a:r>
            <a:endParaRPr lang="ru-RU" sz="1600" b="1" dirty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AutoNum type="arabicPeriod"/>
              <a:defRPr/>
            </a:pPr>
            <a:r>
              <a:rPr lang="ru-RU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Про </a:t>
            </a:r>
            <a:r>
              <a:rPr lang="ru-RU" sz="1400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вебінар</a:t>
            </a:r>
            <a:r>
              <a:rPr lang="ru-RU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. </a:t>
            </a:r>
            <a:r>
              <a:rPr lang="ru-RU" sz="1400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Цілі</a:t>
            </a:r>
            <a:r>
              <a:rPr lang="ru-RU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, </a:t>
            </a:r>
            <a:r>
              <a:rPr lang="ru-RU" sz="1400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завдання</a:t>
            </a:r>
            <a:r>
              <a:rPr lang="ru-RU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, </a:t>
            </a:r>
            <a:r>
              <a:rPr lang="ru-RU" sz="1400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очікуваний</a:t>
            </a:r>
            <a:r>
              <a:rPr lang="ru-RU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результат.</a:t>
            </a: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Як працюємо.</a:t>
            </a:r>
            <a:endParaRPr lang="ru-RU" sz="1400" dirty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AutoNum type="arabicPeriod"/>
              <a:defRPr/>
            </a:pPr>
            <a:r>
              <a:rPr lang="ru-RU" sz="1400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Введення</a:t>
            </a:r>
            <a:r>
              <a:rPr lang="ru-RU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в </a:t>
            </a:r>
            <a:r>
              <a:rPr lang="ru-RU" sz="1400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реляційні</a:t>
            </a:r>
            <a:r>
              <a:rPr lang="ru-RU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БД.</a:t>
            </a: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AutoNum type="arabicPeriod"/>
              <a:defRPr/>
            </a:pPr>
            <a:r>
              <a:rPr lang="ru-RU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Коротко – </a:t>
            </a:r>
            <a:r>
              <a:rPr lang="ru-RU" sz="1400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що</a:t>
            </a:r>
            <a:r>
              <a:rPr lang="ru-RU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ru-RU" sz="1400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таке</a:t>
            </a:r>
            <a:r>
              <a:rPr lang="ru-RU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SQL</a:t>
            </a: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AutoNum type="arabicPeriod"/>
              <a:defRPr/>
            </a:pP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SQLite + Python</a:t>
            </a:r>
          </a:p>
          <a:p>
            <a:pPr marL="800100" lvl="1" indent="-342900">
              <a:lnSpc>
                <a:spcPct val="150000"/>
              </a:lnSpc>
              <a:buClr>
                <a:srgbClr val="D04E1D"/>
              </a:buClr>
              <a:buFontTx/>
              <a:buAutoNum type="arabicPeriod"/>
              <a:defRPr/>
            </a:pP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Проектуємо невелику БД</a:t>
            </a: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: </a:t>
            </a: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UML, 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нормалізація, відношення у таблицях – коротко.</a:t>
            </a: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 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Типи даних </a:t>
            </a: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SQLite. 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Бібліотека </a:t>
            </a: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sqlite3 – 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основи використання. </a:t>
            </a:r>
          </a:p>
          <a:p>
            <a:pPr marL="800100" lvl="1" indent="-342900">
              <a:lnSpc>
                <a:spcPct val="150000"/>
              </a:lnSpc>
              <a:buClr>
                <a:srgbClr val="D04E1D"/>
              </a:buClr>
              <a:buFontTx/>
              <a:buAutoNum type="arabicPeriod"/>
              <a:defRPr/>
            </a:pP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Створюємо БД</a:t>
            </a: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: 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оператори </a:t>
            </a: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CREATE TABLE, INSERT INTO. 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Як створити </a:t>
            </a:r>
            <a:r>
              <a:rPr lang="uk-UA" sz="1400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фейкові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дані – бібліотека </a:t>
            </a: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Faker.</a:t>
            </a:r>
          </a:p>
          <a:p>
            <a:pPr marL="342900" indent="-342900">
              <a:lnSpc>
                <a:spcPct val="150000"/>
              </a:lnSpc>
              <a:buClr>
                <a:srgbClr val="D04E1D"/>
              </a:buClr>
              <a:buFontTx/>
              <a:buAutoNum type="arabicPeriod"/>
              <a:defRPr/>
            </a:pPr>
            <a:r>
              <a:rPr lang="ru-RU" sz="1400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Клієнт</a:t>
            </a:r>
            <a:r>
              <a:rPr lang="ru-RU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для </a:t>
            </a:r>
            <a:r>
              <a:rPr lang="ru-RU" sz="1400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керування</a:t>
            </a:r>
            <a:r>
              <a:rPr lang="ru-RU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БД</a:t>
            </a: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: </a:t>
            </a:r>
            <a:r>
              <a:rPr lang="uk-UA" sz="1400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встановлюем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та </a:t>
            </a:r>
            <a:r>
              <a:rPr lang="uk-UA" sz="1400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налаштовуєм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Dbeaver</a:t>
            </a: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.</a:t>
            </a:r>
            <a:endParaRPr lang="ru-RU" sz="1400" dirty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D44BFF99-1D09-49FF-9357-829BB406E568}"/>
              </a:ext>
            </a:extLst>
          </p:cNvPr>
          <p:cNvSpPr/>
          <p:nvPr/>
        </p:nvSpPr>
        <p:spPr>
          <a:xfrm>
            <a:off x="6400800" y="1295400"/>
            <a:ext cx="4972036" cy="480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r>
              <a:rPr lang="uk-UA" sz="16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День </a:t>
            </a:r>
            <a:r>
              <a:rPr lang="en-US" sz="16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2</a:t>
            </a:r>
            <a:r>
              <a:rPr lang="uk-UA" sz="16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. Робота з БД – основні </a:t>
            </a:r>
            <a:r>
              <a:rPr lang="en-US" sz="16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SQL-</a:t>
            </a:r>
            <a:r>
              <a:rPr lang="uk-UA" sz="16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запити.</a:t>
            </a:r>
            <a:endParaRPr lang="ru-RU" sz="1600" b="1" dirty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AutoNum type="arabicPeriod"/>
              <a:defRPr/>
            </a:pPr>
            <a:r>
              <a:rPr lang="ru-RU" sz="1400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Прості</a:t>
            </a:r>
            <a:r>
              <a:rPr lang="ru-RU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ru-RU" sz="1400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запити</a:t>
            </a:r>
            <a:r>
              <a:rPr lang="ru-RU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з </a:t>
            </a: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SELECT (DISTINCT, COUNT, WHERE, AND, OR BETWEEN, IN\NOT IN, ORDER BY, LIKE, MIN\MAX\AVG, UNION\INTERSECT\EXCEPT)</a:t>
            </a:r>
            <a:endParaRPr lang="ru-RU" sz="1400" dirty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AutoNum type="arabicPeriod"/>
              <a:defRPr/>
            </a:pP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JOIN</a:t>
            </a:r>
            <a:r>
              <a:rPr lang="ru-RU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()</a:t>
            </a: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AutoNum type="arabicPeriod"/>
              <a:defRPr/>
            </a:pPr>
            <a:r>
              <a:rPr lang="uk-UA" sz="1400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Підзапити</a:t>
            </a: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(WHERE EXIST, ANY\ALL </a:t>
            </a:r>
            <a:r>
              <a:rPr lang="uk-UA" sz="1400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квантіфікатори</a:t>
            </a: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)</a:t>
            </a:r>
            <a:endParaRPr lang="uk-UA" sz="1400" dirty="0" smtClean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AutoNum type="arabicPeriod"/>
              <a:defRPr/>
            </a:pP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Що далі</a:t>
            </a: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?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(</a:t>
            </a:r>
          </a:p>
          <a:p>
            <a:pPr marL="800100" lvl="1" indent="-342900">
              <a:lnSpc>
                <a:spcPct val="150000"/>
              </a:lnSpc>
              <a:buClr>
                <a:srgbClr val="D04E1D"/>
              </a:buClr>
              <a:buFontTx/>
              <a:buAutoNum type="arabicPeriod"/>
              <a:defRPr/>
            </a:pP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Ви отримали БД, базові навички і приклали роботи. Не зупиняйтесь!</a:t>
            </a:r>
          </a:p>
          <a:p>
            <a:pPr marL="800100" lvl="1" indent="-342900">
              <a:lnSpc>
                <a:spcPct val="150000"/>
              </a:lnSpc>
              <a:buClr>
                <a:srgbClr val="D04E1D"/>
              </a:buClr>
              <a:buFontTx/>
              <a:buAutoNum type="arabicPeriod"/>
              <a:defRPr/>
            </a:pP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На </a:t>
            </a:r>
            <a:r>
              <a:rPr lang="uk-UA" sz="1400" dirty="0">
                <a:solidFill>
                  <a:srgbClr val="008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що хватає </a:t>
            </a:r>
            <a:r>
              <a:rPr lang="uk-UA" sz="1400" dirty="0" err="1">
                <a:solidFill>
                  <a:srgbClr val="008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ціх</a:t>
            </a:r>
            <a:r>
              <a:rPr lang="uk-UA" sz="1400" dirty="0">
                <a:solidFill>
                  <a:srgbClr val="008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знань студентам, які проходять наш 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курс.</a:t>
            </a:r>
          </a:p>
          <a:p>
            <a:pPr marL="800100" lvl="1" indent="-342900">
              <a:lnSpc>
                <a:spcPct val="150000"/>
              </a:lnSpc>
              <a:buClr>
                <a:srgbClr val="D04E1D"/>
              </a:buClr>
              <a:buFontTx/>
              <a:buAutoNum type="arabicPeriod"/>
              <a:defRPr/>
            </a:pPr>
            <a:endParaRPr lang="ru-RU" sz="1400" dirty="0" smtClean="0">
              <a:solidFill>
                <a:schemeClr val="tx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2133600" y="212271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Python+SQL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: </a:t>
            </a:r>
            <a:r>
              <a:rPr lang="uk-UA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як почати використовувати БД і писати 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SQL-</a:t>
            </a:r>
            <a:r>
              <a:rPr lang="uk-UA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запити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962539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-76200" y="746919"/>
            <a:ext cx="96012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Про вебнар</a:t>
            </a:r>
            <a:r>
              <a:rPr lang="en-US" sz="28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ru-RU" sz="28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мета, </a:t>
            </a:r>
            <a:r>
              <a:rPr lang="ru-RU" sz="2800" b="1" dirty="0" err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завдання</a:t>
            </a:r>
            <a:r>
              <a:rPr lang="ru-RU" sz="28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ru-RU" sz="2800" b="1" dirty="0" err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очікуваний</a:t>
            </a:r>
            <a:r>
              <a:rPr lang="ru-RU" sz="28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результат.</a:t>
            </a:r>
            <a:r>
              <a:rPr lang="en-US" sz="28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uk-UA" sz="28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Як працюємо</a:t>
            </a:r>
            <a:r>
              <a:rPr lang="uk-UA" sz="28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ru-RU" sz="2800" b="1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https://itvdn.com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Python+SQL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: </a:t>
            </a:r>
            <a:r>
              <a:rPr lang="uk-UA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як почати використовувати БД і писати 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SQL-</a:t>
            </a:r>
            <a:r>
              <a:rPr lang="uk-UA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запити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D44BFF99-1D09-49FF-9357-829BB406E568}"/>
              </a:ext>
            </a:extLst>
          </p:cNvPr>
          <p:cNvSpPr/>
          <p:nvPr/>
        </p:nvSpPr>
        <p:spPr>
          <a:xfrm>
            <a:off x="819164" y="1425626"/>
            <a:ext cx="10687036" cy="4670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AutoNum type="arabicPeriod"/>
              <a:defRPr/>
            </a:pP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Чому саме це тематика</a:t>
            </a:r>
            <a:r>
              <a:rPr lang="en-US" sz="1400" dirty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?</a:t>
            </a:r>
            <a:endParaRPr lang="ru-RU" sz="1400" dirty="0" smtClean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AutoNum type="arabicPeriod"/>
              <a:defRPr/>
            </a:pP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Що очікувати від </a:t>
            </a:r>
            <a:r>
              <a:rPr lang="uk-UA" sz="1400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вебінара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слухачам</a:t>
            </a: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?</a:t>
            </a:r>
          </a:p>
          <a:p>
            <a:pPr marL="342900" indent="-342900">
              <a:lnSpc>
                <a:spcPct val="150000"/>
              </a:lnSpc>
              <a:buClr>
                <a:srgbClr val="D04E1D"/>
              </a:buClr>
              <a:buFontTx/>
              <a:buAutoNum type="arabicPeriod"/>
              <a:defRPr/>
            </a:pP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Як </a:t>
            </a:r>
            <a:r>
              <a:rPr lang="ru-RU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ми </a:t>
            </a:r>
            <a:r>
              <a:rPr lang="ru-RU" sz="1400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прац</a:t>
            </a:r>
            <a:r>
              <a:rPr lang="uk-UA" sz="1400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юємо</a:t>
            </a:r>
            <a:endParaRPr lang="uk-UA" sz="1400" dirty="0" smtClean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rgbClr val="D04E1D"/>
              </a:buClr>
              <a:buFontTx/>
              <a:buAutoNum type="arabicPeriod"/>
              <a:defRPr/>
            </a:pP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Порядок подачі матеріалу (Презентація. Матеріали в </a:t>
            </a:r>
            <a:r>
              <a:rPr lang="uk-UA" sz="1400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репозиторії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.  </a:t>
            </a: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.</a:t>
            </a:r>
            <a:r>
              <a:rPr lang="en-US" sz="1400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ipnb</a:t>
            </a: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файл як конспект лекцій. Як працювати з</a:t>
            </a: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GIT 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і </a:t>
            </a:r>
            <a:r>
              <a:rPr lang="en-US" sz="1400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GitLab</a:t>
            </a: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– 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hlinkClick r:id="rId3"/>
              </a:rPr>
              <a:t>тиць тут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Clr>
                <a:srgbClr val="D04E1D"/>
              </a:buClr>
              <a:buFontTx/>
              <a:buAutoNum type="arabicPeriod"/>
              <a:defRPr/>
            </a:pP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Порядок відповіді на виникаючи питання – чому я буду мінімально відповідати на питання в чаті і буду намагатись максимально відповідати на питання в коментарях під відео (створюємо можливість для тих – </a:t>
            </a:r>
            <a:r>
              <a:rPr lang="uk-UA" sz="1400" dirty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х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то не може дивитись в </a:t>
            </a:r>
            <a:r>
              <a:rPr lang="uk-UA" sz="1400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онлайні</a:t>
            </a:r>
            <a:r>
              <a:rPr lang="uk-UA" sz="1400" dirty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,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тримаємо графік) . Перед тим як писати питання – прочитайте написані раніше, можливо там вже є відповідь.</a:t>
            </a:r>
          </a:p>
          <a:p>
            <a:pPr marL="800100" lvl="1" indent="-342900">
              <a:lnSpc>
                <a:spcPct val="150000"/>
              </a:lnSpc>
              <a:buClr>
                <a:srgbClr val="D04E1D"/>
              </a:buClr>
              <a:buFontTx/>
              <a:buAutoNum type="arabicPeriod"/>
              <a:defRPr/>
            </a:pP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Посилання на </a:t>
            </a:r>
            <a:r>
              <a:rPr lang="uk-UA" sz="1400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репозиторій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де будуть ВСІ матеріали </a:t>
            </a:r>
            <a:r>
              <a:rPr lang="uk-UA" sz="1400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вебинару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– будуть закріплені під відео.</a:t>
            </a:r>
            <a:endParaRPr lang="ru-RU" sz="1400" dirty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rgbClr val="D04E1D"/>
              </a:buClr>
              <a:buFontTx/>
              <a:buAutoNum type="arabicPeriod"/>
              <a:defRPr/>
            </a:pPr>
            <a:r>
              <a:rPr lang="ru-RU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За результатами </a:t>
            </a:r>
            <a:r>
              <a:rPr lang="ru-RU" sz="1400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вебінару</a:t>
            </a:r>
            <a:r>
              <a:rPr lang="ru-RU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ru-RU" sz="1400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ви</a:t>
            </a:r>
            <a:r>
              <a:rPr lang="ru-RU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ru-RU" sz="1400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отримаєте</a:t>
            </a: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:</a:t>
            </a:r>
          </a:p>
          <a:p>
            <a:pPr marL="1257300" lvl="2" indent="-342900">
              <a:lnSpc>
                <a:spcPct val="150000"/>
              </a:lnSpc>
              <a:buClr>
                <a:srgbClr val="D04E1D"/>
              </a:buClr>
              <a:buFontTx/>
              <a:buAutoNum type="arabicPeriod"/>
              <a:defRPr/>
            </a:pP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Презентацію з матеріалами</a:t>
            </a:r>
          </a:p>
          <a:p>
            <a:pPr marL="1257300" lvl="2" indent="-342900">
              <a:lnSpc>
                <a:spcPct val="150000"/>
              </a:lnSpc>
              <a:buClr>
                <a:srgbClr val="D04E1D"/>
              </a:buClr>
              <a:buFontTx/>
              <a:buAutoNum type="arabicPeriod"/>
              <a:defRPr/>
            </a:pP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БД з якою зможете </a:t>
            </a:r>
            <a:r>
              <a:rPr lang="uk-UA" sz="1400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експерементувати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і тренуватись.</a:t>
            </a:r>
          </a:p>
          <a:p>
            <a:pPr marL="1257300" lvl="2" indent="-342900">
              <a:lnSpc>
                <a:spcPct val="150000"/>
              </a:lnSpc>
              <a:buClr>
                <a:srgbClr val="D04E1D"/>
              </a:buClr>
              <a:buFontTx/>
              <a:buAutoNum type="arabicPeriod"/>
              <a:defRPr/>
            </a:pP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Інтерактивний конспект лекцій – де написаний код для всіх кроків докладно </a:t>
            </a:r>
            <a:r>
              <a:rPr lang="uk-UA" sz="1400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пояснено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і може бути запущений вами.</a:t>
            </a:r>
          </a:p>
          <a:p>
            <a:pPr marL="1257300" lvl="2" indent="-342900">
              <a:lnSpc>
                <a:spcPct val="150000"/>
              </a:lnSpc>
              <a:buClr>
                <a:srgbClr val="D04E1D"/>
              </a:buClr>
              <a:buFontTx/>
              <a:buAutoNum type="arabicPeriod"/>
              <a:defRPr/>
            </a:pP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Мої відповіді на питання написані під відео.</a:t>
            </a:r>
          </a:p>
        </p:txBody>
      </p:sp>
    </p:spTree>
    <p:extLst>
      <p:ext uri="{BB962C8B-B14F-4D97-AF65-F5344CB8AC3E}">
        <p14:creationId xmlns:p14="http://schemas.microsoft.com/office/powerpoint/2010/main" val="559500731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699119"/>
            <a:ext cx="7115071" cy="4474887"/>
          </a:xfrm>
          <a:prstGeom prst="rect">
            <a:avLst/>
          </a:prstGeom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-76200" y="746919"/>
            <a:ext cx="61722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Введення</a:t>
            </a:r>
            <a:r>
              <a:rPr lang="ru-RU" sz="28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в </a:t>
            </a:r>
            <a:r>
              <a:rPr lang="ru-RU" sz="2800" b="1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реляційні</a:t>
            </a:r>
            <a:r>
              <a:rPr lang="ru-RU" sz="28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2800" b="1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бази</a:t>
            </a:r>
            <a:r>
              <a:rPr lang="ru-RU" sz="28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2800" b="1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даних</a:t>
            </a:r>
            <a:r>
              <a:rPr lang="uk-UA" sz="28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ru-RU" sz="2800" b="1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https://itvdn.com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Python+SQL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: </a:t>
            </a:r>
            <a:r>
              <a:rPr lang="uk-UA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як почати використовувати БД і писати 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SQL-</a:t>
            </a:r>
            <a:r>
              <a:rPr lang="uk-UA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запити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D44BFF99-1D09-49FF-9357-829BB406E568}"/>
              </a:ext>
            </a:extLst>
          </p:cNvPr>
          <p:cNvSpPr/>
          <p:nvPr/>
        </p:nvSpPr>
        <p:spPr>
          <a:xfrm>
            <a:off x="1066800" y="1413157"/>
            <a:ext cx="3676636" cy="809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hlinkClick r:id="rId4"/>
              </a:rPr>
              <a:t>База даних (БД, </a:t>
            </a:r>
            <a:r>
              <a:rPr lang="en-US" sz="1400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hlinkClick r:id="rId4"/>
              </a:rPr>
              <a:t>DataBase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hlinkClick r:id="rId4"/>
              </a:rPr>
              <a:t>)</a:t>
            </a: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hlinkClick r:id="rId4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– 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це набір взаємно пов’язаних даних.</a:t>
            </a:r>
            <a:endParaRPr lang="ru-RU" sz="1400" dirty="0" smtClean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D44BFF99-1D09-49FF-9357-829BB406E568}"/>
              </a:ext>
            </a:extLst>
          </p:cNvPr>
          <p:cNvSpPr/>
          <p:nvPr/>
        </p:nvSpPr>
        <p:spPr>
          <a:xfrm>
            <a:off x="7696200" y="1047962"/>
            <a:ext cx="4362436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hlinkClick r:id="rId5"/>
              </a:rPr>
              <a:t>Система управління базами даних (СУБД. СКБ, </a:t>
            </a:r>
            <a:r>
              <a:rPr lang="uk-UA" sz="1400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hlinkClick r:id="rId5"/>
              </a:rPr>
              <a:t>англ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hlinkClick r:id="rId5"/>
              </a:rPr>
              <a:t>. </a:t>
            </a: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hlinkClick r:id="rId5"/>
              </a:rPr>
              <a:t>Database Management System, DBMS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hlinkClick r:id="rId5"/>
              </a:rPr>
              <a:t> )</a:t>
            </a: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hlinkClick r:id="rId5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– 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комплекс програмних засобів для керування даними.</a:t>
            </a:r>
            <a:endParaRPr lang="ru-RU" sz="1400" dirty="0" smtClean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D44BFF99-1D09-49FF-9357-829BB406E568}"/>
              </a:ext>
            </a:extLst>
          </p:cNvPr>
          <p:cNvSpPr/>
          <p:nvPr/>
        </p:nvSpPr>
        <p:spPr>
          <a:xfrm>
            <a:off x="313767" y="3470397"/>
            <a:ext cx="3776725" cy="1625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СУБД – відповідає за підтримку мови БД, організацію створення БД, внесення даних, збереження, маніпулювання даними, оптимізацію процесів роботи з даними й т. ін.</a:t>
            </a:r>
            <a:endParaRPr lang="ru-RU" sz="1400" dirty="0" smtClean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386996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3808"/>
            <a:ext cx="5879281" cy="4409461"/>
          </a:xfrm>
          <a:prstGeom prst="rect">
            <a:avLst/>
          </a:prstGeom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-76200" y="746919"/>
            <a:ext cx="61722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Введення</a:t>
            </a:r>
            <a:r>
              <a:rPr lang="ru-RU" sz="28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в </a:t>
            </a:r>
            <a:r>
              <a:rPr lang="ru-RU" sz="2800" b="1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реляційні</a:t>
            </a:r>
            <a:r>
              <a:rPr lang="ru-RU" sz="28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2800" b="1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бази</a:t>
            </a:r>
            <a:r>
              <a:rPr lang="ru-RU" sz="28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2800" b="1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даних</a:t>
            </a:r>
            <a:r>
              <a:rPr lang="uk-UA" sz="28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ru-RU" sz="2800" b="1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https://itvdn.com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Python+SQL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: </a:t>
            </a:r>
            <a:r>
              <a:rPr lang="uk-UA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як почати використовувати БД і писати 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SQL-</a:t>
            </a:r>
            <a:r>
              <a:rPr lang="uk-UA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запити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D44BFF99-1D09-49FF-9357-829BB406E568}"/>
              </a:ext>
            </a:extLst>
          </p:cNvPr>
          <p:cNvSpPr/>
          <p:nvPr/>
        </p:nvSpPr>
        <p:spPr>
          <a:xfrm>
            <a:off x="6248400" y="887536"/>
            <a:ext cx="5834125" cy="1001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Не реляційні СУБД з’явилися дуже давно – і з деякими ви напевне знайомі. Приклад ієрархічної організації даних – каталог звичайної бібліотеки (докладніше – 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hlinkClick r:id="rId4"/>
              </a:rPr>
              <a:t>т</a:t>
            </a:r>
            <a:r>
              <a:rPr lang="ru-RU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hlinkClick r:id="rId4"/>
              </a:rPr>
              <a:t>и</a:t>
            </a:r>
            <a:r>
              <a:rPr lang="uk-UA" sz="1400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hlinkClick r:id="rId4"/>
              </a:rPr>
              <a:t>ць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hlinkClick r:id="rId4"/>
              </a:rPr>
              <a:t> тут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)</a:t>
            </a:r>
            <a:endParaRPr lang="ru-RU" sz="1400" dirty="0" smtClean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D44BFF99-1D09-49FF-9357-829BB406E568}"/>
              </a:ext>
            </a:extLst>
          </p:cNvPr>
          <p:cNvSpPr/>
          <p:nvPr/>
        </p:nvSpPr>
        <p:spPr>
          <a:xfrm>
            <a:off x="5638800" y="2133600"/>
            <a:ext cx="6291325" cy="1001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Мережева модель даних – розвиток ієрархічної моделі. Відмінність – вузол може бути нащадком не одного </a:t>
            </a:r>
            <a:r>
              <a:rPr lang="uk-UA" sz="1400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предка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, а будь-скількох. Це не каша, а досить складна і сувора математична теорія, </a:t>
            </a:r>
            <a:r>
              <a:rPr lang="uk-UA" sz="1400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доречі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sym typeface="Wingdings" panose="05000000000000000000" pitchFamily="2" charset="2"/>
              </a:rPr>
              <a:t> (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sym typeface="Wingdings" panose="05000000000000000000" pitchFamily="2" charset="2"/>
              </a:rPr>
              <a:t>докладніше – 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sym typeface="Wingdings" panose="05000000000000000000" pitchFamily="2" charset="2"/>
                <a:hlinkClick r:id="rId5"/>
              </a:rPr>
              <a:t>тиць тут</a:t>
            </a: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sym typeface="Wingdings" panose="05000000000000000000" pitchFamily="2" charset="2"/>
              </a:rPr>
              <a:t>)</a:t>
            </a:r>
            <a:endParaRPr lang="ru-RU" sz="1400" dirty="0" smtClean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3250234"/>
            <a:ext cx="5049662" cy="284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51953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-76200" y="746919"/>
            <a:ext cx="61722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Введення</a:t>
            </a:r>
            <a:r>
              <a:rPr lang="ru-RU" sz="28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в </a:t>
            </a:r>
            <a:r>
              <a:rPr lang="ru-RU" sz="2800" b="1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реляційні</a:t>
            </a:r>
            <a:r>
              <a:rPr lang="ru-RU" sz="28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2800" b="1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бази</a:t>
            </a:r>
            <a:r>
              <a:rPr lang="ru-RU" sz="28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2800" b="1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даних</a:t>
            </a:r>
            <a:r>
              <a:rPr lang="uk-UA" sz="28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ru-RU" sz="2800" b="1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https://itvdn.com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Python+SQL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: </a:t>
            </a:r>
            <a:r>
              <a:rPr lang="uk-UA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як почати використовувати БД і писати 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SQL-</a:t>
            </a:r>
            <a:r>
              <a:rPr lang="uk-UA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запити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D44BFF99-1D09-49FF-9357-829BB406E568}"/>
              </a:ext>
            </a:extLst>
          </p:cNvPr>
          <p:cNvSpPr/>
          <p:nvPr/>
        </p:nvSpPr>
        <p:spPr>
          <a:xfrm>
            <a:off x="364928" y="1424236"/>
            <a:ext cx="11750872" cy="17976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Але сьогодні ми розмовляємо про 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hlinkClick r:id="rId3"/>
              </a:rPr>
              <a:t>реляційні бази даних.</a:t>
            </a:r>
            <a:endParaRPr lang="uk-UA" sz="1400" dirty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Теоретичною базою реляційних СУБД є 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hlinkClick r:id="rId3"/>
              </a:rPr>
              <a:t>реляційна алгебра.</a:t>
            </a:r>
            <a:endParaRPr lang="uk-UA" sz="1400" dirty="0" smtClean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Досить проста презентація, яка демонструє базові </a:t>
            </a:r>
            <a:r>
              <a:rPr lang="uk-UA" sz="1400" dirty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і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нструменти – 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hlinkClick r:id="rId4"/>
              </a:rPr>
              <a:t>тут.</a:t>
            </a:r>
            <a:endParaRPr lang="uk-UA" sz="1400" dirty="0" smtClean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Лекція про множини і операції з ними в </a:t>
            </a: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Python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, яка нагадає Вам роботу дуже схожих операцій – доступна на каналі </a:t>
            </a:r>
            <a:r>
              <a:rPr lang="en-US" sz="1400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hlinkClick r:id="rId5"/>
              </a:rPr>
              <a:t>CodeUA</a:t>
            </a: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hlinkClick r:id="rId5"/>
              </a:rPr>
              <a:t> 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hlinkClick r:id="rId5"/>
              </a:rPr>
              <a:t>тут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. Дивіться останню чверть лекції.</a:t>
            </a:r>
            <a:endParaRPr lang="ru-RU" sz="1400" dirty="0" smtClean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00" y="3267572"/>
            <a:ext cx="11862400" cy="29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828179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-76200" y="746919"/>
            <a:ext cx="61722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Введення</a:t>
            </a:r>
            <a:r>
              <a:rPr lang="ru-RU" sz="28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в </a:t>
            </a:r>
            <a:r>
              <a:rPr lang="ru-RU" sz="2800" b="1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реляційні</a:t>
            </a:r>
            <a:r>
              <a:rPr lang="ru-RU" sz="28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2800" b="1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бази</a:t>
            </a:r>
            <a:r>
              <a:rPr lang="ru-RU" sz="28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2800" b="1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даних</a:t>
            </a:r>
            <a:r>
              <a:rPr lang="uk-UA" sz="28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ru-RU" sz="2800" b="1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https://itvdn.com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Python+SQL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: </a:t>
            </a:r>
            <a:r>
              <a:rPr lang="uk-UA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як почати використовувати БД і писати 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SQL-</a:t>
            </a:r>
            <a:r>
              <a:rPr lang="uk-UA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запити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D44BFF99-1D09-49FF-9357-829BB406E568}"/>
              </a:ext>
            </a:extLst>
          </p:cNvPr>
          <p:cNvSpPr/>
          <p:nvPr/>
        </p:nvSpPr>
        <p:spPr>
          <a:xfrm>
            <a:off x="378684" y="1524000"/>
            <a:ext cx="11750872" cy="4062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Реляційна алгебра визначає комплекс операцій з відношеннями (таблицями)</a:t>
            </a: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: 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поєднання, різницю, перетин, додаток …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Всі ці операції можуть бути виражені через мову програмування </a:t>
            </a: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SQL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, що ми і будемо з Вами вчитись робити.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endParaRPr lang="uk-UA" sz="1400" dirty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Термінологія</a:t>
            </a: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: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Char char="-"/>
              <a:defRPr/>
            </a:pP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Сутність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– те, що ми описуємо (якийсь конкретний товар, якась конкретна людина, замовлення і </a:t>
            </a:r>
            <a:r>
              <a:rPr lang="uk-UA" sz="1400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т.ін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.)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Char char="-"/>
              <a:defRPr/>
            </a:pP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Таблиця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(відношення) – це множина якихось сутностей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Char char="-"/>
              <a:defRPr/>
            </a:pP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Стовпчик таблиці – 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атрибут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– один з параметрів </a:t>
            </a:r>
            <a:r>
              <a:rPr lang="uk-UA" sz="1400" dirty="0" err="1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описуємої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сутності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Char char="-"/>
              <a:defRPr/>
            </a:pP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Рядок таблиці (</a:t>
            </a: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запис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, кортеж) – набір атрибутів з конкретними значеннями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Char char="-"/>
              <a:defRPr/>
            </a:pPr>
            <a:r>
              <a:rPr lang="uk-UA" sz="14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Фінальний набір 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– результат </a:t>
            </a: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SQL 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запиту. Це завжди таблиця (навіть коли результат – одне просте число)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Char char="-"/>
              <a:defRPr/>
            </a:pPr>
            <a:endParaRPr lang="uk-UA" sz="1400" dirty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Таблиці (стовпці – атрибути, рядки – сутності (дані), шапка таблиці – імена атрибутів)</a:t>
            </a:r>
            <a:endParaRPr lang="uk-UA" sz="1400" dirty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700734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-76200" y="746919"/>
            <a:ext cx="61722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Введення</a:t>
            </a:r>
            <a:r>
              <a:rPr lang="ru-RU" sz="28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в </a:t>
            </a:r>
            <a:r>
              <a:rPr lang="ru-RU" sz="2800" b="1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реляційні</a:t>
            </a:r>
            <a:r>
              <a:rPr lang="ru-RU" sz="28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2800" b="1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бази</a:t>
            </a:r>
            <a:r>
              <a:rPr lang="ru-RU" sz="28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2800" b="1" dirty="0" err="1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даних</a:t>
            </a:r>
            <a:r>
              <a:rPr lang="uk-UA" sz="28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ru-RU" sz="2800" b="1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https://itvdn.com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Python+SQL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: </a:t>
            </a:r>
            <a:r>
              <a:rPr lang="uk-UA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як почати використовувати БД і писати 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SQL-</a:t>
            </a:r>
            <a:r>
              <a:rPr lang="uk-UA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запити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D44BFF99-1D09-49FF-9357-829BB406E568}"/>
              </a:ext>
            </a:extLst>
          </p:cNvPr>
          <p:cNvSpPr/>
          <p:nvPr/>
        </p:nvSpPr>
        <p:spPr>
          <a:xfrm>
            <a:off x="378684" y="1524000"/>
            <a:ext cx="11750872" cy="4062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r>
              <a:rPr lang="uk-UA" sz="20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Коротко – що таке </a:t>
            </a:r>
            <a:r>
              <a:rPr lang="en-US" sz="2000" b="1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SQL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endParaRPr lang="en-US" sz="1400" dirty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SQL – 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спеціалізована непроцедурна мова програмування.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endParaRPr lang="uk-UA" sz="1400" dirty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SQL 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стандартизований. Діючий на сьогодні стандарт – </a:t>
            </a: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ANSI SQL-92</a:t>
            </a: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. Як правило, різні БД підтримують цей стандарт і додають свої розширення (свій діалект).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endParaRPr lang="uk-UA" sz="1400" dirty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defRPr/>
            </a:pPr>
            <a:r>
              <a:rPr lang="uk-UA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Складається з декількох груп операторів</a:t>
            </a: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: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Char char="-"/>
              <a:defRPr/>
            </a:pP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DDL (Data Definition Language) – CREATE, DROP, ALTER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Char char="-"/>
              <a:defRPr/>
            </a:pP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DML (Data Manipulation Language) – SELECT, INSERT, UPDATE, DELETE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Char char="-"/>
              <a:defRPr/>
            </a:pP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TCL (Transaction Control Language) – COMMIT, ROLLBACK, SAVEPOINT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Char char="-"/>
              <a:defRPr/>
            </a:pPr>
            <a:r>
              <a:rPr lang="en-US" sz="1400" dirty="0" smtClean="0">
                <a:solidFill>
                  <a:srgbClr val="0080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DCL (Data Control Language) – GRANT, REVOKE, DENY</a:t>
            </a:r>
            <a:endParaRPr lang="uk-UA" sz="1400" dirty="0">
              <a:solidFill>
                <a:srgbClr val="008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2130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Введение в Enterprise Libr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39481</TotalTime>
  <Words>1906</Words>
  <Application>Microsoft Office PowerPoint</Application>
  <PresentationFormat>Широкоэкранный</PresentationFormat>
  <Paragraphs>206</Paragraphs>
  <Slides>17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Bahnschrift Light</vt:lpstr>
      <vt:lpstr>Calibri</vt:lpstr>
      <vt:lpstr>Segoe UI</vt:lpstr>
      <vt:lpstr>Segoe UI Light</vt:lpstr>
      <vt:lpstr>Wingdings</vt:lpstr>
      <vt:lpstr>Введение в Enterprise Library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Library</dc:title>
  <dc:creator>Alexander</dc:creator>
  <cp:lastModifiedBy>kos.zivenko@gmail.com</cp:lastModifiedBy>
  <cp:revision>700</cp:revision>
  <dcterms:created xsi:type="dcterms:W3CDTF">2010-11-10T13:30:04Z</dcterms:created>
  <dcterms:modified xsi:type="dcterms:W3CDTF">2022-11-30T13:07:17Z</dcterms:modified>
</cp:coreProperties>
</file>