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_rels/chart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4.xlsx"/></Relationships>

</file>

<file path=ppt/charts/_rels/chart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5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20" u="none">
                <a:solidFill>
                  <a:srgbClr val="424242"/>
                </a:solidFill>
                <a:latin typeface="Helvetica Neue Light"/>
              </a:defRPr>
            </a:pPr>
            <a:r>
              <a:rPr b="0" i="0" strike="noStrike" sz="1820" u="none">
                <a:solidFill>
                  <a:srgbClr val="424242"/>
                </a:solidFill>
                <a:latin typeface="Helvetica Neue Light"/>
              </a:rPr>
              <a:t>Age Distribution</a:t>
            </a:r>
          </a:p>
        </c:rich>
      </c:tx>
      <c:layout>
        <c:manualLayout>
          <c:xMode val="edge"/>
          <c:yMode val="edge"/>
          <c:x val="0.419181"/>
          <c:y val="0"/>
          <c:w val="0.161638"/>
          <c:h val="0.0945712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880924"/>
          <c:y val="0.0945712"/>
          <c:w val="0.906908"/>
          <c:h val="0.75697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People</c:v>
                </c:pt>
              </c:strCache>
            </c:strRef>
          </c:tx>
          <c:spPr>
            <a:solidFill>
              <a:schemeClr val="accent1">
                <a:lumOff val="16847"/>
              </a:scheme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b="0" i="0" strike="noStrike" sz="1520" u="none">
                    <a:solidFill>
                      <a:srgbClr val="FFFFFF"/>
                    </a:solidFill>
                    <a:latin typeface="Helvetica Neue Light"/>
                  </a:defRPr>
                </a:pPr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Sheet1!$A$2:$A$31</c:f>
              <c:strCache>
                <c:ptCount val="30"/>
                <c:pt idx="0">
                  <c:v>16</c:v>
                </c:pt>
                <c:pt idx="1">
                  <c:v>17</c:v>
                </c:pt>
                <c:pt idx="2">
                  <c:v>18</c:v>
                </c:pt>
                <c:pt idx="3">
                  <c:v>19</c:v>
                </c:pt>
                <c:pt idx="4">
                  <c:v>20</c:v>
                </c:pt>
                <c:pt idx="5">
                  <c:v>21</c:v>
                </c:pt>
                <c:pt idx="6">
                  <c:v>22</c:v>
                </c:pt>
                <c:pt idx="7">
                  <c:v>23</c:v>
                </c:pt>
                <c:pt idx="8">
                  <c:v>24</c:v>
                </c:pt>
                <c:pt idx="9">
                  <c:v>25</c:v>
                </c:pt>
                <c:pt idx="10">
                  <c:v>26</c:v>
                </c:pt>
                <c:pt idx="11">
                  <c:v>27</c:v>
                </c:pt>
                <c:pt idx="12">
                  <c:v>28</c:v>
                </c:pt>
                <c:pt idx="13">
                  <c:v>29</c:v>
                </c:pt>
                <c:pt idx="14">
                  <c:v>30</c:v>
                </c:pt>
                <c:pt idx="15">
                  <c:v>31</c:v>
                </c:pt>
                <c:pt idx="16">
                  <c:v>32</c:v>
                </c:pt>
                <c:pt idx="17">
                  <c:v>33</c:v>
                </c:pt>
                <c:pt idx="18">
                  <c:v>34</c:v>
                </c:pt>
                <c:pt idx="19">
                  <c:v>35</c:v>
                </c:pt>
                <c:pt idx="20">
                  <c:v>36</c:v>
                </c:pt>
                <c:pt idx="21">
                  <c:v>37</c:v>
                </c:pt>
                <c:pt idx="22">
                  <c:v>38</c:v>
                </c:pt>
                <c:pt idx="23">
                  <c:v>39</c:v>
                </c:pt>
                <c:pt idx="24">
                  <c:v>40</c:v>
                </c:pt>
                <c:pt idx="25">
                  <c:v>41</c:v>
                </c:pt>
                <c:pt idx="26">
                  <c:v>42</c:v>
                </c:pt>
                <c:pt idx="27">
                  <c:v>43</c:v>
                </c:pt>
                <c:pt idx="28">
                  <c:v>44</c:v>
                </c:pt>
                <c:pt idx="29">
                  <c:v>45+</c:v>
                </c:pt>
              </c:strCache>
            </c:strRef>
          </c:cat>
          <c:val>
            <c:numRef>
              <c:f>Sheet1!$B$2:$B$31</c:f>
              <c:numCache>
                <c:ptCount val="30"/>
                <c:pt idx="0">
                  <c:v>0.000000</c:v>
                </c:pt>
                <c:pt idx="1">
                  <c:v>0.000000</c:v>
                </c:pt>
                <c:pt idx="2">
                  <c:v>0.000000</c:v>
                </c:pt>
                <c:pt idx="3">
                  <c:v>2.000000</c:v>
                </c:pt>
                <c:pt idx="4">
                  <c:v>1.000000</c:v>
                </c:pt>
                <c:pt idx="5">
                  <c:v>5.000000</c:v>
                </c:pt>
                <c:pt idx="6">
                  <c:v>4.000000</c:v>
                </c:pt>
                <c:pt idx="7">
                  <c:v>9.000000</c:v>
                </c:pt>
                <c:pt idx="8">
                  <c:v>3.000000</c:v>
                </c:pt>
                <c:pt idx="9">
                  <c:v>2.000000</c:v>
                </c:pt>
                <c:pt idx="10">
                  <c:v>3.000000</c:v>
                </c:pt>
                <c:pt idx="11">
                  <c:v>5.000000</c:v>
                </c:pt>
                <c:pt idx="12">
                  <c:v>8.000000</c:v>
                </c:pt>
                <c:pt idx="13">
                  <c:v>4.000000</c:v>
                </c:pt>
                <c:pt idx="14">
                  <c:v>1.000000</c:v>
                </c:pt>
                <c:pt idx="15">
                  <c:v>4.000000</c:v>
                </c:pt>
                <c:pt idx="16">
                  <c:v>5.000000</c:v>
                </c:pt>
                <c:pt idx="17">
                  <c:v>1.000000</c:v>
                </c:pt>
                <c:pt idx="18">
                  <c:v>0.000000</c:v>
                </c:pt>
                <c:pt idx="19">
                  <c:v>2.000000</c:v>
                </c:pt>
                <c:pt idx="20">
                  <c:v>1.000000</c:v>
                </c:pt>
                <c:pt idx="21">
                  <c:v>5.000000</c:v>
                </c:pt>
                <c:pt idx="22">
                  <c:v>0.000000</c:v>
                </c:pt>
                <c:pt idx="23">
                  <c:v>0.000000</c:v>
                </c:pt>
                <c:pt idx="24">
                  <c:v>0.000000</c:v>
                </c:pt>
                <c:pt idx="25">
                  <c:v>0.000000</c:v>
                </c:pt>
                <c:pt idx="26">
                  <c:v>2.000000</c:v>
                </c:pt>
                <c:pt idx="27">
                  <c:v>0.000000</c:v>
                </c:pt>
                <c:pt idx="28">
                  <c:v>0.000000</c:v>
                </c:pt>
                <c:pt idx="29">
                  <c:v>2.000000</c:v>
                </c:pt>
              </c:numCache>
            </c:numRef>
          </c:val>
        </c:ser>
        <c:gapWidth val="20"/>
        <c:overlap val="10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i="0" strike="noStrike" sz="1820" u="none">
                    <a:solidFill>
                      <a:srgbClr val="5E5E5E"/>
                    </a:solidFill>
                    <a:latin typeface="Helvetica Neue"/>
                  </a:defRPr>
                </a:pPr>
                <a:r>
                  <a:rPr b="0" i="0" strike="noStrike" sz="1820" u="none">
                    <a:solidFill>
                      <a:srgbClr val="5E5E5E"/>
                    </a:solidFill>
                    <a:latin typeface="Helvetica Neue"/>
                  </a:rPr>
                  <a:t>Age</a:t>
                </a:r>
              </a:p>
            </c:rich>
          </c:tx>
          <c:layout/>
          <c:overlay val="1"/>
        </c:title>
        <c:numFmt formatCode="#,##0" sourceLinked="0"/>
        <c:majorTickMark val="cross"/>
        <c:minorTickMark val="none"/>
        <c:tickLblPos val="low"/>
        <c:spPr>
          <a:ln w="6350" cap="flat">
            <a:solidFill>
              <a:srgbClr val="5E5E5E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520" u="none">
                <a:solidFill>
                  <a:srgbClr val="000000"/>
                </a:solidFill>
                <a:latin typeface="Helvetica Neue Light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1820" u="none">
                    <a:solidFill>
                      <a:srgbClr val="5E5E5E"/>
                    </a:solidFill>
                    <a:latin typeface="Helvetica Neue Light"/>
                  </a:defRPr>
                </a:pPr>
                <a:r>
                  <a:rPr b="0" i="0" strike="noStrike" sz="1820" u="none">
                    <a:solidFill>
                      <a:srgbClr val="5E5E5E"/>
                    </a:solidFill>
                    <a:latin typeface="Helvetica Neue Light"/>
                  </a:rPr>
                  <a:t>Population</a:t>
                </a:r>
              </a:p>
            </c:rich>
          </c:tx>
          <c:layout/>
          <c:overlay val="1"/>
        </c:title>
        <c:numFmt formatCode="#,##0.0" sourceLinked="0"/>
        <c:majorTickMark val="none"/>
        <c:minorTickMark val="none"/>
        <c:tickLblPos val="nextTo"/>
        <c:spPr>
          <a:ln w="635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520" u="none">
                <a:solidFill>
                  <a:srgbClr val="000000"/>
                </a:solidFill>
                <a:latin typeface="Helvetica Neue Light"/>
              </a:defRPr>
            </a:pPr>
          </a:p>
        </c:txPr>
        <c:crossAx val="2094734552"/>
        <c:crosses val="autoZero"/>
        <c:crossBetween val="between"/>
        <c:majorUnit val="1.5"/>
        <c:minorUnit val="0.75"/>
      </c:valAx>
      <c:spPr>
        <a:noFill/>
        <a:ln w="6350" cap="flat">
          <a:solidFill>
            <a:srgbClr val="5E5E5E"/>
          </a:solidFill>
          <a:prstDash val="solid"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40" u="none">
                <a:solidFill>
                  <a:srgbClr val="424242"/>
                </a:solidFill>
                <a:latin typeface="Helvetica Neue Light"/>
              </a:defRPr>
            </a:pPr>
            <a:r>
              <a:rPr b="0" i="0" strike="noStrike" sz="1840" u="none">
                <a:solidFill>
                  <a:srgbClr val="424242"/>
                </a:solidFill>
                <a:latin typeface="Helvetica Neue Light"/>
              </a:rPr>
              <a:t>Student Distribution</a:t>
            </a:r>
          </a:p>
        </c:rich>
      </c:tx>
      <c:layout>
        <c:manualLayout>
          <c:xMode val="edge"/>
          <c:yMode val="edge"/>
          <c:x val="0.288101"/>
          <c:y val="0"/>
          <c:w val="0.423798"/>
          <c:h val="0.102137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05"/>
          <c:y val="0.102137"/>
          <c:w val="0.99"/>
          <c:h val="0.885363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Share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explosion val="18"/>
          <c:dPt>
            <c:idx val="0"/>
            <c:explosion val="18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6"/>
            <c:spPr>
              <a:solidFill>
                <a:srgbClr val="D5D5D5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1870" u="none">
                      <a:solidFill>
                        <a:srgbClr val="FFFFFF"/>
                      </a:solidFill>
                      <a:latin typeface="Helvetica Neue Light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1870" u="none">
                      <a:solidFill>
                        <a:srgbClr val="797979"/>
                      </a:solidFill>
                      <a:latin typeface="Helvetica Neue Light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1870" u="none">
                    <a:solidFill>
                      <a:srgbClr val="FFFFFF"/>
                    </a:solidFill>
                    <a:latin typeface="Helvetica Neue Light"/>
                  </a:defRPr>
                </a:pPr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Sheet1!$B$1:$C$1</c:f>
              <c:strCache>
                <c:ptCount val="2"/>
                <c:pt idx="0">
                  <c:v>Student</c:v>
                </c:pt>
                <c:pt idx="1">
                  <c:v>Not Student</c:v>
                </c:pt>
              </c:strCache>
            </c:strRef>
          </c:cat>
          <c:val>
            <c:numRef>
              <c:f>Sheet1!$B$2:$C$2</c:f>
              <c:numCache>
                <c:ptCount val="2"/>
                <c:pt idx="0">
                  <c:v>0.739000</c:v>
                </c:pt>
                <c:pt idx="1">
                  <c:v>0.261000</c:v>
                </c:pt>
              </c:numCache>
            </c:numRef>
          </c:val>
        </c:ser>
        <c:firstSliceAng val="315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20" u="none">
                <a:solidFill>
                  <a:srgbClr val="424242"/>
                </a:solidFill>
                <a:latin typeface="Helvetica Neue Light"/>
              </a:defRPr>
            </a:pPr>
            <a:r>
              <a:rPr b="0" i="0" strike="noStrike" sz="1820" u="none">
                <a:solidFill>
                  <a:srgbClr val="424242"/>
                </a:solidFill>
                <a:latin typeface="Helvetica Neue Light"/>
              </a:rPr>
              <a:t>Employment Distribution</a:t>
            </a:r>
          </a:p>
        </c:rich>
      </c:tx>
      <c:layout>
        <c:manualLayout>
          <c:xMode val="edge"/>
          <c:yMode val="edge"/>
          <c:x val="0.269396"/>
          <c:y val="0"/>
          <c:w val="0.461208"/>
          <c:h val="0.0920071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11701"/>
          <c:y val="0.19343"/>
          <c:w val="0.776599"/>
          <c:h val="0.692646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Share</c:v>
                </c:pt>
              </c:strCache>
            </c:strRef>
          </c:tx>
          <c:spPr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chemeClr val="accent1">
                  <a:lumOff val="-13575"/>
                </a:schemeClr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28"/>
            <c:spPr>
              <a:solidFill>
                <a:srgbClr val="D5D5D5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1870" u="none">
                      <a:solidFill>
                        <a:srgbClr val="FFFFFF"/>
                      </a:solidFill>
                      <a:latin typeface="Helvetica Neue Light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1870" u="none">
                      <a:solidFill>
                        <a:srgbClr val="FFFFFF"/>
                      </a:solidFill>
                      <a:latin typeface="Helvetica Neue Light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1870" u="none">
                      <a:solidFill>
                        <a:srgbClr val="FFFFFF"/>
                      </a:solidFill>
                      <a:latin typeface="Helvetica Neue Light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>
                    <a:defRPr b="0" i="0" strike="noStrike" sz="1870" u="none">
                      <a:solidFill>
                        <a:srgbClr val="797979"/>
                      </a:solidFill>
                      <a:latin typeface="Helvetica Neue Light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1870" u="none">
                    <a:solidFill>
                      <a:srgbClr val="FFFFFF"/>
                    </a:solidFill>
                    <a:latin typeface="Helvetica Neue Light"/>
                  </a:defRPr>
                </a:pPr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Sheet1!$B$1:$E$1</c:f>
              <c:strCache>
                <c:ptCount val="4"/>
                <c:pt idx="0">
                  <c:v>Unemployed</c:v>
                </c:pt>
                <c:pt idx="1">
                  <c:v>Casual</c:v>
                </c:pt>
                <c:pt idx="2">
                  <c:v>Part-time</c:v>
                </c:pt>
                <c:pt idx="3">
                  <c:v>Full-time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0.147000</c:v>
                </c:pt>
                <c:pt idx="1">
                  <c:v>0.309000</c:v>
                </c:pt>
                <c:pt idx="2">
                  <c:v>0.294000</c:v>
                </c:pt>
                <c:pt idx="3">
                  <c:v>0.250000</c:v>
                </c:pt>
              </c:numCache>
            </c:numRef>
          </c:val>
        </c:ser>
        <c:firstSliceAng val="88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20" u="none">
                <a:solidFill>
                  <a:srgbClr val="000000"/>
                </a:solidFill>
                <a:latin typeface="Helvetica Light"/>
              </a:defRPr>
            </a:pPr>
            <a:r>
              <a:rPr b="0" i="0" strike="noStrike" sz="1820" u="none">
                <a:solidFill>
                  <a:srgbClr val="000000"/>
                </a:solidFill>
                <a:latin typeface="Helvetica Light"/>
              </a:rPr>
              <a:t>Income Distribution</a:t>
            </a:r>
          </a:p>
        </c:rich>
      </c:tx>
      <c:layout>
        <c:manualLayout>
          <c:xMode val="edge"/>
          <c:yMode val="edge"/>
          <c:x val="0.395099"/>
          <c:y val="0"/>
          <c:w val="0.209802"/>
          <c:h val="0.13229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174197"/>
          <c:y val="0.13229"/>
          <c:w val="0.961693"/>
          <c:h val="0.77715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$0 - $400</c:v>
                </c:pt>
              </c:strCache>
            </c:strRef>
          </c:tx>
          <c:spPr>
            <a:solidFill>
              <a:srgbClr val="64B3DF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%" sourceLinked="0"/>
            <c:txPr>
              <a:bodyPr/>
              <a:lstStyle/>
              <a:p>
                <a:pPr>
                  <a:defRPr b="0" i="0" strike="noStrike" sz="1679" u="none">
                    <a:solidFill>
                      <a:srgbClr val="FFFFFF"/>
                    </a:solidFill>
                    <a:latin typeface="Helvetica Light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>Share</c:v>
                </c:pt>
              </c:strCache>
            </c:strRef>
          </c:cat>
          <c:val>
            <c:numRef>
              <c:f>Sheet1!$B$2:$B$2</c:f>
              <c:numCache>
                <c:ptCount val="1"/>
                <c:pt idx="0">
                  <c:v>0.275000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$401 - $600</c:v>
                </c:pt>
              </c:strCache>
            </c:strRef>
          </c:tx>
          <c:spPr>
            <a:solidFill>
              <a:srgbClr val="499BC9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%" sourceLinked="0"/>
            <c:txPr>
              <a:bodyPr/>
              <a:lstStyle/>
              <a:p>
                <a:pPr>
                  <a:defRPr b="0" i="0" strike="noStrike" sz="1679" u="none">
                    <a:solidFill>
                      <a:srgbClr val="FFFFFF"/>
                    </a:solidFill>
                    <a:latin typeface="Helvetica Light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>Share</c:v>
                </c:pt>
              </c:strCache>
            </c:strRef>
          </c:cat>
          <c:val>
            <c:numRef>
              <c:f>Sheet1!$B$3:$B$3</c:f>
              <c:numCache>
                <c:ptCount val="1"/>
                <c:pt idx="0">
                  <c:v>0.275000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$601 - $800</c:v>
                </c:pt>
              </c:strCache>
            </c:strRef>
          </c:tx>
          <c:spPr>
            <a:solidFill>
              <a:srgbClr val="367DA2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%" sourceLinked="0"/>
            <c:txPr>
              <a:bodyPr/>
              <a:lstStyle/>
              <a:p>
                <a:pPr>
                  <a:defRPr b="0" i="0" strike="noStrike" sz="1679" u="none">
                    <a:solidFill>
                      <a:srgbClr val="FFFFFF"/>
                    </a:solidFill>
                    <a:latin typeface="Helvetica Light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>Share</c:v>
                </c:pt>
              </c:strCache>
            </c:strRef>
          </c:cat>
          <c:val>
            <c:numRef>
              <c:f>Sheet1!$B$4:$B$4</c:f>
              <c:numCache>
                <c:ptCount val="1"/>
                <c:pt idx="0">
                  <c:v>0.216000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$801 - $1000</c:v>
                </c:pt>
              </c:strCache>
            </c:strRef>
          </c:tx>
          <c:spPr>
            <a:solidFill>
              <a:srgbClr val="175778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%" sourceLinked="0"/>
            <c:txPr>
              <a:bodyPr/>
              <a:lstStyle/>
              <a:p>
                <a:pPr>
                  <a:defRPr b="0" i="0" strike="noStrike" sz="1679" u="none">
                    <a:solidFill>
                      <a:srgbClr val="FFFFFF"/>
                    </a:solidFill>
                    <a:latin typeface="Helvetica Light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>Share</c:v>
                </c:pt>
              </c:strCache>
            </c:strRef>
          </c:cat>
          <c:val>
            <c:numRef>
              <c:f>Sheet1!$B$5:$B$5</c:f>
              <c:numCache>
                <c:ptCount val="1"/>
                <c:pt idx="0">
                  <c:v>0.215000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$1000+</c:v>
                </c:pt>
              </c:strCache>
            </c:strRef>
          </c:tx>
          <c:spPr>
            <a:solidFill>
              <a:srgbClr val="D5D5D5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%" sourceLinked="0"/>
            <c:txPr>
              <a:bodyPr/>
              <a:lstStyle/>
              <a:p>
                <a:pPr>
                  <a:defRPr b="0" i="0" strike="noStrike" sz="1679" u="none">
                    <a:solidFill>
                      <a:srgbClr val="797979"/>
                    </a:solidFill>
                    <a:latin typeface="Helvetica Light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>Share</c:v>
                </c:pt>
              </c:strCache>
            </c:strRef>
          </c:cat>
          <c:val>
            <c:numRef>
              <c:f>Sheet1!$B$6:$B$6</c:f>
              <c:numCache>
                <c:ptCount val="1"/>
                <c:pt idx="0">
                  <c:v>0.019000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520" u="none">
                <a:solidFill>
                  <a:srgbClr val="000000"/>
                </a:solidFill>
                <a:latin typeface="Helvetica Light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b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#,##0%" sourceLinked="0"/>
        <c:majorTickMark val="none"/>
        <c:minorTickMark val="none"/>
        <c:tickLblPos val="high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520" u="none">
                <a:solidFill>
                  <a:srgbClr val="000000"/>
                </a:solidFill>
                <a:latin typeface="Helvetica Light"/>
              </a:defRPr>
            </a:pPr>
          </a:p>
        </c:txPr>
        <c:crossAx val="2094734552"/>
        <c:crosses val="autoZero"/>
        <c:crossBetween val="between"/>
        <c:majorUnit val="0.075"/>
        <c:minorUnit val="0.03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640" u="none">
                <a:solidFill>
                  <a:srgbClr val="000000"/>
                </a:solidFill>
                <a:latin typeface="Helvetica Neue Light"/>
              </a:defRPr>
            </a:pPr>
            <a:r>
              <a:rPr b="0" i="0" strike="noStrike" sz="1640" u="none">
                <a:solidFill>
                  <a:srgbClr val="000000"/>
                </a:solidFill>
                <a:latin typeface="Helvetica Neue Light"/>
              </a:rPr>
              <a:t>Application Distribution</a:t>
            </a:r>
          </a:p>
        </c:rich>
      </c:tx>
      <c:layout>
        <c:manualLayout>
          <c:xMode val="edge"/>
          <c:yMode val="edge"/>
          <c:x val="0.210493"/>
          <c:y val="0"/>
          <c:w val="0.579014"/>
          <c:h val="0.0487825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75684"/>
          <c:y val="0.0487825"/>
          <c:w val="0.819316"/>
          <c:h val="0.90700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WhatsApp</c:v>
                </c:pt>
              </c:strCache>
            </c:strRef>
          </c:tx>
          <c:spPr>
            <a:solidFill>
              <a:srgbClr val="011892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b="0" i="0" strike="noStrike" sz="1640" u="none">
                    <a:solidFill>
                      <a:srgbClr val="FFFFFF"/>
                    </a:solidFill>
                    <a:latin typeface="Helvetica Neue Light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>Share</c:v>
                </c:pt>
              </c:strCache>
            </c:strRef>
          </c:cat>
          <c:val>
            <c:numRef>
              <c:f>Sheet1!$B$2:$B$2</c:f>
              <c:numCache>
                <c:ptCount val="1"/>
                <c:pt idx="0">
                  <c:v>0.380000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Facebook</c:v>
                </c:pt>
              </c:strCache>
            </c:strRef>
          </c:tx>
          <c:spPr>
            <a:solidFill>
              <a:srgbClr val="1B34B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b="0" i="0" strike="noStrike" sz="1640" u="none">
                    <a:solidFill>
                      <a:srgbClr val="FFFFFF"/>
                    </a:solidFill>
                    <a:latin typeface="Helvetica Neue Light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>Share</c:v>
                </c:pt>
              </c:strCache>
            </c:strRef>
          </c:cat>
          <c:val>
            <c:numRef>
              <c:f>Sheet1!$B$3:$B$3</c:f>
              <c:numCache>
                <c:ptCount val="1"/>
                <c:pt idx="0">
                  <c:v>0.340000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Gumtree</c:v>
                </c:pt>
              </c:strCache>
            </c:strRef>
          </c:tx>
          <c:spPr>
            <a:solidFill>
              <a:srgbClr val="475FC4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b="0" i="0" strike="noStrike" sz="1640" u="none">
                    <a:solidFill>
                      <a:srgbClr val="FFFFFF"/>
                    </a:solidFill>
                    <a:latin typeface="Helvetica Neue Light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>Share</c:v>
                </c:pt>
              </c:strCache>
            </c:strRef>
          </c:cat>
          <c:val>
            <c:numRef>
              <c:f>Sheet1!$B$4:$B$4</c:f>
              <c:numCache>
                <c:ptCount val="1"/>
                <c:pt idx="0">
                  <c:v>0.080000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None</c:v>
                </c:pt>
              </c:strCache>
            </c:strRef>
          </c:tx>
          <c:spPr>
            <a:solidFill>
              <a:srgbClr val="6F7ECF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b="0" i="0" strike="noStrike" sz="1640" u="none">
                    <a:solidFill>
                      <a:srgbClr val="FFFFFF"/>
                    </a:solidFill>
                    <a:latin typeface="Helvetica Neue Light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>Share</c:v>
                </c:pt>
              </c:strCache>
            </c:strRef>
          </c:cat>
          <c:val>
            <c:numRef>
              <c:f>Sheet1!$B$5:$B$5</c:f>
              <c:numCache>
                <c:ptCount val="1"/>
                <c:pt idx="0">
                  <c:v>0.080000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Telegram</c:v>
                </c:pt>
              </c:strCache>
            </c:strRef>
          </c:tx>
          <c:spPr>
            <a:solidFill>
              <a:srgbClr val="A0ADE8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b="0" i="0" strike="noStrike" sz="1640" u="none">
                    <a:solidFill>
                      <a:srgbClr val="FFFFFF"/>
                    </a:solidFill>
                    <a:latin typeface="Helvetica Neue Light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>Share</c:v>
                </c:pt>
              </c:strCache>
            </c:strRef>
          </c:cat>
          <c:val>
            <c:numRef>
              <c:f>Sheet1!$B$6:$B$6</c:f>
              <c:numCache>
                <c:ptCount val="1"/>
                <c:pt idx="0">
                  <c:v>0.040000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Airtasker</c:v>
                </c:pt>
              </c:strCache>
            </c:strRef>
          </c:tx>
          <c:spPr>
            <a:solidFill>
              <a:srgbClr val="797979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b="0" i="0" strike="noStrike" sz="1640" u="none">
                    <a:solidFill>
                      <a:srgbClr val="FFFFFF"/>
                    </a:solidFill>
                    <a:latin typeface="Helvetica Neue Light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>Share</c:v>
                </c:pt>
              </c:strCache>
            </c:strRef>
          </c:cat>
          <c:val>
            <c:numRef>
              <c:f>Sheet1!$B$7:$B$7</c:f>
              <c:numCache>
                <c:ptCount val="1"/>
                <c:pt idx="0">
                  <c:v>0.020000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Email</c:v>
                </c:pt>
              </c:strCache>
            </c:strRef>
          </c:tx>
          <c:spPr>
            <a:solidFill>
              <a:srgbClr val="A9A9A9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b="0" i="0" strike="noStrike" sz="1640" u="none">
                    <a:solidFill>
                      <a:srgbClr val="FFFFFF"/>
                    </a:solidFill>
                    <a:latin typeface="Helvetica Neue Light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>Share</c:v>
                </c:pt>
              </c:strCache>
            </c:strRef>
          </c:cat>
          <c:val>
            <c:numRef>
              <c:f>Sheet1!$B$8:$B$8</c:f>
              <c:numCache>
                <c:ptCount val="1"/>
                <c:pt idx="0">
                  <c:v>0.020000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Friends</c:v>
                </c:pt>
              </c:strCache>
            </c:strRef>
          </c:tx>
          <c:spPr>
            <a:solidFill>
              <a:srgbClr val="C0C0C0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b="0" i="0" strike="noStrike" sz="1640" u="none">
                    <a:solidFill>
                      <a:srgbClr val="FFFFFF"/>
                    </a:solidFill>
                    <a:latin typeface="Helvetica Neue Light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>Share</c:v>
                </c:pt>
              </c:strCache>
            </c:strRef>
          </c:cat>
          <c:val>
            <c:numRef>
              <c:f>Sheet1!$B$9:$B$9</c:f>
              <c:numCache>
                <c:ptCount val="1"/>
                <c:pt idx="0">
                  <c:v>0.020000</c:v>
                </c:pt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Seek</c:v>
                </c:pt>
              </c:strCache>
            </c:strRef>
          </c:tx>
          <c:spPr>
            <a:solidFill>
              <a:srgbClr val="D6D6D6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b="0" i="0" strike="noStrike" sz="1640" u="none">
                    <a:solidFill>
                      <a:srgbClr val="FFFFFF"/>
                    </a:solidFill>
                    <a:latin typeface="Helvetica Neue Light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>Share</c:v>
                </c:pt>
              </c:strCache>
            </c:strRef>
          </c:cat>
          <c:val>
            <c:numRef>
              <c:f>Sheet1!$B$10:$B$10</c:f>
              <c:numCache>
                <c:ptCount val="1"/>
                <c:pt idx="0">
                  <c:v>0.020000</c:v>
                </c:pt>
              </c:numCache>
            </c:numRef>
          </c:val>
        </c:ser>
        <c:gapWidth val="40"/>
        <c:overlap val="10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0%" sourceLinked="0"/>
        <c:majorTickMark val="none"/>
        <c:minorTickMark val="none"/>
        <c:tickLblPos val="low"/>
        <c:spPr>
          <a:ln w="12700" cap="flat">
            <a:solidFill>
              <a:srgbClr val="797979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370" u="none">
                <a:solidFill>
                  <a:srgbClr val="000000"/>
                </a:solidFill>
                <a:latin typeface="Helvetica Neue Light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635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0%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370" u="none">
                <a:solidFill>
                  <a:srgbClr val="000000"/>
                </a:solidFill>
                <a:latin typeface="Helvetica Neue Light"/>
              </a:defRPr>
            </a:pPr>
          </a:p>
        </c:txPr>
        <c:crossAx val="2094734552"/>
        <c:crosses val="autoZero"/>
        <c:crossBetween val="between"/>
        <c:majorUnit val="0.1"/>
        <c:minorUnit val="0.0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latin typeface="+mn-lt"/>
                <a:ea typeface="+mn-ea"/>
                <a:cs typeface="+mn-cs"/>
                <a:sym typeface="SF Compact Text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rgbClr val="424242"/>
          </a:solidFill>
          <a:uFillTx/>
          <a:latin typeface="+mj-lt"/>
          <a:ea typeface="+mj-ea"/>
          <a:cs typeface="+mj-cs"/>
          <a:sym typeface="SF Compact Text Heavy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rgbClr val="424242"/>
          </a:solidFill>
          <a:uFillTx/>
          <a:latin typeface="+mj-lt"/>
          <a:ea typeface="+mj-ea"/>
          <a:cs typeface="+mj-cs"/>
          <a:sym typeface="SF Compact Text Heavy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rgbClr val="424242"/>
          </a:solidFill>
          <a:uFillTx/>
          <a:latin typeface="+mj-lt"/>
          <a:ea typeface="+mj-ea"/>
          <a:cs typeface="+mj-cs"/>
          <a:sym typeface="SF Compact Text Heavy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rgbClr val="424242"/>
          </a:solidFill>
          <a:uFillTx/>
          <a:latin typeface="+mj-lt"/>
          <a:ea typeface="+mj-ea"/>
          <a:cs typeface="+mj-cs"/>
          <a:sym typeface="SF Compact Text Heavy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rgbClr val="424242"/>
          </a:solidFill>
          <a:uFillTx/>
          <a:latin typeface="+mj-lt"/>
          <a:ea typeface="+mj-ea"/>
          <a:cs typeface="+mj-cs"/>
          <a:sym typeface="SF Compact Text Heavy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rgbClr val="424242"/>
          </a:solidFill>
          <a:uFillTx/>
          <a:latin typeface="+mj-lt"/>
          <a:ea typeface="+mj-ea"/>
          <a:cs typeface="+mj-cs"/>
          <a:sym typeface="SF Compact Text Heavy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rgbClr val="424242"/>
          </a:solidFill>
          <a:uFillTx/>
          <a:latin typeface="+mj-lt"/>
          <a:ea typeface="+mj-ea"/>
          <a:cs typeface="+mj-cs"/>
          <a:sym typeface="SF Compact Text Heavy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rgbClr val="424242"/>
          </a:solidFill>
          <a:uFillTx/>
          <a:latin typeface="+mj-lt"/>
          <a:ea typeface="+mj-ea"/>
          <a:cs typeface="+mj-cs"/>
          <a:sym typeface="SF Compact Text Heavy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rgbClr val="424242"/>
          </a:solidFill>
          <a:uFillTx/>
          <a:latin typeface="+mj-lt"/>
          <a:ea typeface="+mj-ea"/>
          <a:cs typeface="+mj-cs"/>
          <a:sym typeface="SF Compact Text Heavy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tif"/><Relationship Id="rId4" Type="http://schemas.openxmlformats.org/officeDocument/2006/relationships/image" Target="../media/image2.ti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FFF"/>
            </a:gs>
            <a:gs pos="76954">
              <a:srgbClr val="D4D4D4"/>
            </a:gs>
            <a:gs pos="99724">
              <a:srgbClr val="A9A9A9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igMeIn All Caps Coloured Arrow Logo.png" descr="GigMeIn All Caps Coloured Arrow 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3674" y="632953"/>
            <a:ext cx="4591319" cy="8487694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Project by…"/>
          <p:cNvSpPr txBox="1"/>
          <p:nvPr/>
        </p:nvSpPr>
        <p:spPr>
          <a:xfrm>
            <a:off x="8154127" y="8255187"/>
            <a:ext cx="4507079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Project by </a:t>
            </a:r>
          </a:p>
          <a:p>
            <a:pPr algn="r">
              <a:defRPr b="0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Hugo Santos and Petros Schilling</a:t>
            </a:r>
          </a:p>
        </p:txBody>
      </p:sp>
      <p:sp>
        <p:nvSpPr>
          <p:cNvPr id="121" name="Advanced Studio #1 Capstone"/>
          <p:cNvSpPr txBox="1"/>
          <p:nvPr/>
        </p:nvSpPr>
        <p:spPr>
          <a:xfrm>
            <a:off x="8207772" y="675404"/>
            <a:ext cx="439978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4242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Advanced Studio #1 Capstone</a:t>
            </a:r>
          </a:p>
        </p:txBody>
      </p:sp>
      <p:sp>
        <p:nvSpPr>
          <p:cNvPr id="122" name="Finding a casual work like a one night stand"/>
          <p:cNvSpPr txBox="1"/>
          <p:nvPr/>
        </p:nvSpPr>
        <p:spPr>
          <a:xfrm>
            <a:off x="6672325" y="4646117"/>
            <a:ext cx="589574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Finding a casual work like a one night stand </a:t>
            </a:r>
          </a:p>
        </p:txBody>
      </p:sp>
      <p:sp>
        <p:nvSpPr>
          <p:cNvPr id="123" name="GigMeIn"/>
          <p:cNvSpPr txBox="1"/>
          <p:nvPr/>
        </p:nvSpPr>
        <p:spPr>
          <a:xfrm>
            <a:off x="9446174" y="3408815"/>
            <a:ext cx="3188718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424242"/>
                </a:solidFill>
                <a:latin typeface="+mj-lt"/>
                <a:ea typeface="+mj-ea"/>
                <a:cs typeface="+mj-cs"/>
                <a:sym typeface="SF Compact Text Heavy"/>
              </a:defRPr>
            </a:lvl1pPr>
          </a:lstStyle>
          <a:p>
            <a:pPr/>
            <a:r>
              <a:t>GigMeIn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275">
              <a:srgbClr val="A9A9A9"/>
            </a:gs>
            <a:gs pos="66848">
              <a:srgbClr val="D4D4D4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he problem"/>
          <p:cNvSpPr txBox="1"/>
          <p:nvPr/>
        </p:nvSpPr>
        <p:spPr>
          <a:xfrm>
            <a:off x="594342" y="586316"/>
            <a:ext cx="1192775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cap="all">
                <a:solidFill>
                  <a:srgbClr val="424242"/>
                </a:solidFill>
                <a:latin typeface="+mn-lt"/>
                <a:ea typeface="+mn-ea"/>
                <a:cs typeface="+mn-cs"/>
                <a:sym typeface="SF Compact Text Bold"/>
              </a:defRPr>
            </a:lvl1pPr>
          </a:lstStyle>
          <a:p>
            <a:pPr/>
            <a:r>
              <a:t>The problem</a:t>
            </a:r>
          </a:p>
        </p:txBody>
      </p:sp>
      <p:sp>
        <p:nvSpPr>
          <p:cNvPr id="163" name="WhatsApp…"/>
          <p:cNvSpPr txBox="1"/>
          <p:nvPr/>
        </p:nvSpPr>
        <p:spPr>
          <a:xfrm>
            <a:off x="5895480" y="2825953"/>
            <a:ext cx="6469393" cy="4101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WhatsApp</a:t>
            </a: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Facebook</a:t>
            </a: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Telegram</a:t>
            </a: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Gumtree</a:t>
            </a: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Airtasker</a:t>
            </a: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WeChat</a:t>
            </a:r>
          </a:p>
        </p:txBody>
      </p:sp>
      <p:sp>
        <p:nvSpPr>
          <p:cNvPr id="164" name="what is the problem?"/>
          <p:cNvSpPr txBox="1"/>
          <p:nvPr/>
        </p:nvSpPr>
        <p:spPr>
          <a:xfrm>
            <a:off x="570805" y="2423616"/>
            <a:ext cx="575432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9292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what is the problem?</a:t>
            </a:r>
          </a:p>
        </p:txBody>
      </p:sp>
      <p:sp>
        <p:nvSpPr>
          <p:cNvPr id="165" name="how does it impact people?"/>
          <p:cNvSpPr txBox="1"/>
          <p:nvPr/>
        </p:nvSpPr>
        <p:spPr>
          <a:xfrm>
            <a:off x="570805" y="3481950"/>
            <a:ext cx="575432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91919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how does it impact people?</a:t>
            </a:r>
          </a:p>
        </p:txBody>
      </p:sp>
      <p:sp>
        <p:nvSpPr>
          <p:cNvPr id="166" name="what are the current solutions?"/>
          <p:cNvSpPr txBox="1"/>
          <p:nvPr/>
        </p:nvSpPr>
        <p:spPr>
          <a:xfrm>
            <a:off x="570805" y="4540283"/>
            <a:ext cx="575432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what are the current solutions?</a:t>
            </a:r>
          </a:p>
        </p:txBody>
      </p:sp>
      <p:pic>
        <p:nvPicPr>
          <p:cNvPr id="167" name="WhatsApp_Logo_6.png" descr="WhatsApp_Logo_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65939" y="681448"/>
            <a:ext cx="1491797" cy="14605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02999" y="1505899"/>
            <a:ext cx="1460518" cy="14605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32297" y="2966734"/>
            <a:ext cx="1491798" cy="14917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share_logo copy.png" descr="share_logo cop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294" y="4496799"/>
            <a:ext cx="2207803" cy="2207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O0RUI2_x_400x400 copy.png" descr="O0RUI2_x_400x400 copy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137955" y="6474257"/>
            <a:ext cx="1598981" cy="15989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O0RUI2_x_400x400 copy.png" descr="O0RUI2_x_400x400 copy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870264" y="7488446"/>
            <a:ext cx="1609397" cy="15989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275">
              <a:srgbClr val="A9A9A9"/>
            </a:gs>
            <a:gs pos="66848">
              <a:srgbClr val="D4D4D4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he problem"/>
          <p:cNvSpPr txBox="1"/>
          <p:nvPr/>
        </p:nvSpPr>
        <p:spPr>
          <a:xfrm>
            <a:off x="594342" y="586316"/>
            <a:ext cx="1192775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cap="all">
                <a:solidFill>
                  <a:srgbClr val="424242"/>
                </a:solidFill>
                <a:latin typeface="+mn-lt"/>
                <a:ea typeface="+mn-ea"/>
                <a:cs typeface="+mn-cs"/>
                <a:sym typeface="SF Compact Text Bold"/>
              </a:defRPr>
            </a:lvl1pPr>
          </a:lstStyle>
          <a:p>
            <a:pPr/>
            <a:r>
              <a:t>The problem</a:t>
            </a:r>
          </a:p>
        </p:txBody>
      </p:sp>
      <p:sp>
        <p:nvSpPr>
          <p:cNvPr id="175" name="The current solutions provide:…"/>
          <p:cNvSpPr txBox="1"/>
          <p:nvPr/>
        </p:nvSpPr>
        <p:spPr>
          <a:xfrm>
            <a:off x="5450651" y="3080799"/>
            <a:ext cx="7235955" cy="3380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The current solutions provide:</a:t>
            </a: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an unsuitable environment to deal with the problem</a:t>
            </a: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Basically, they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 can do the job</a:t>
            </a:r>
            <a:r>
              <a:t>,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but</a:t>
            </a: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were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never designed for it</a:t>
            </a:r>
            <a:r>
              <a:t> .</a:t>
            </a: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The famous '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gambiarra</a:t>
            </a:r>
            <a:r>
              <a:t>'</a:t>
            </a:r>
          </a:p>
        </p:txBody>
      </p:sp>
      <p:sp>
        <p:nvSpPr>
          <p:cNvPr id="176" name="what is the problem?"/>
          <p:cNvSpPr txBox="1"/>
          <p:nvPr/>
        </p:nvSpPr>
        <p:spPr>
          <a:xfrm>
            <a:off x="570805" y="2423616"/>
            <a:ext cx="575432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91919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what is the problem?</a:t>
            </a:r>
          </a:p>
        </p:txBody>
      </p:sp>
      <p:sp>
        <p:nvSpPr>
          <p:cNvPr id="177" name="how does it impact people?"/>
          <p:cNvSpPr txBox="1"/>
          <p:nvPr/>
        </p:nvSpPr>
        <p:spPr>
          <a:xfrm>
            <a:off x="570805" y="3481950"/>
            <a:ext cx="575432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91919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how does it impact people?</a:t>
            </a:r>
          </a:p>
        </p:txBody>
      </p:sp>
      <p:sp>
        <p:nvSpPr>
          <p:cNvPr id="178" name="what are the current solutions?"/>
          <p:cNvSpPr txBox="1"/>
          <p:nvPr/>
        </p:nvSpPr>
        <p:spPr>
          <a:xfrm>
            <a:off x="570805" y="4540283"/>
            <a:ext cx="575432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91919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what are the current solutions?</a:t>
            </a:r>
          </a:p>
        </p:txBody>
      </p:sp>
      <p:sp>
        <p:nvSpPr>
          <p:cNvPr id="179" name="why don’t they fit?"/>
          <p:cNvSpPr txBox="1"/>
          <p:nvPr/>
        </p:nvSpPr>
        <p:spPr>
          <a:xfrm>
            <a:off x="570805" y="5598617"/>
            <a:ext cx="575432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why don’t they fit?</a:t>
            </a:r>
          </a:p>
        </p:txBody>
      </p:sp>
      <p:pic>
        <p:nvPicPr>
          <p:cNvPr id="180" name="trofeu-gambiarra-do-ano.png" descr="trofeu-gambiarra-do-an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4296" y="4921094"/>
            <a:ext cx="5218875" cy="61249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275">
              <a:srgbClr val="A9A9A9"/>
            </a:gs>
            <a:gs pos="66848">
              <a:srgbClr val="D4D4D4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he research"/>
          <p:cNvSpPr txBox="1"/>
          <p:nvPr/>
        </p:nvSpPr>
        <p:spPr>
          <a:xfrm>
            <a:off x="594342" y="4375149"/>
            <a:ext cx="11927759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cap="all" sz="6000">
                <a:solidFill>
                  <a:srgbClr val="424242"/>
                </a:solidFill>
                <a:latin typeface="+mj-lt"/>
                <a:ea typeface="+mj-ea"/>
                <a:cs typeface="+mj-cs"/>
                <a:sym typeface="SF Compact Text Heavy"/>
              </a:defRPr>
            </a:lvl1pPr>
          </a:lstStyle>
          <a:p>
            <a:pPr/>
            <a:r>
              <a:t>the research</a:t>
            </a:r>
          </a:p>
        </p:txBody>
      </p:sp>
      <p:sp>
        <p:nvSpPr>
          <p:cNvPr id="183" name="Triangle"/>
          <p:cNvSpPr/>
          <p:nvPr/>
        </p:nvSpPr>
        <p:spPr>
          <a:xfrm rot="2700000">
            <a:off x="3374071" y="4635092"/>
            <a:ext cx="538615" cy="5386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275">
              <a:srgbClr val="A9A9A9"/>
            </a:gs>
            <a:gs pos="66848">
              <a:srgbClr val="D4D4D4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HE RESEARCH"/>
          <p:cNvSpPr txBox="1"/>
          <p:nvPr/>
        </p:nvSpPr>
        <p:spPr>
          <a:xfrm>
            <a:off x="594342" y="586316"/>
            <a:ext cx="1192775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SF Compact Text Bold"/>
              </a:defRPr>
            </a:lvl1pPr>
          </a:lstStyle>
          <a:p>
            <a:pPr/>
            <a:r>
              <a:t>THE RESEARCH</a:t>
            </a:r>
          </a:p>
        </p:txBody>
      </p:sp>
      <p:sp>
        <p:nvSpPr>
          <p:cNvPr id="186" name="we believed the target demographic was made of:…"/>
          <p:cNvSpPr txBox="1"/>
          <p:nvPr/>
        </p:nvSpPr>
        <p:spPr>
          <a:xfrm>
            <a:off x="5625894" y="3185260"/>
            <a:ext cx="6771437" cy="3383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we believed the target demographic was made of:</a:t>
            </a: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students </a:t>
            </a:r>
            <a:r>
              <a:t>and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semi-skilled</a:t>
            </a:r>
            <a:r>
              <a:t> professionals</a:t>
            </a: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generally new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young adults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people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 available/seeking </a:t>
            </a:r>
            <a:r>
              <a:t>for casual work</a:t>
            </a: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people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looking for extra income </a:t>
            </a:r>
          </a:p>
        </p:txBody>
      </p:sp>
      <p:sp>
        <p:nvSpPr>
          <p:cNvPr id="187" name="our hypothesis"/>
          <p:cNvSpPr txBox="1"/>
          <p:nvPr/>
        </p:nvSpPr>
        <p:spPr>
          <a:xfrm>
            <a:off x="570805" y="2423616"/>
            <a:ext cx="575432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our hypothesis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275">
              <a:srgbClr val="A9A9A9"/>
            </a:gs>
            <a:gs pos="66848">
              <a:srgbClr val="D4D4D4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he RESEARCH"/>
          <p:cNvSpPr txBox="1"/>
          <p:nvPr/>
        </p:nvSpPr>
        <p:spPr>
          <a:xfrm>
            <a:off x="594342" y="586316"/>
            <a:ext cx="1192775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cap="all">
                <a:solidFill>
                  <a:srgbClr val="424242"/>
                </a:solidFill>
                <a:latin typeface="+mn-lt"/>
                <a:ea typeface="+mn-ea"/>
                <a:cs typeface="+mn-cs"/>
                <a:sym typeface="SF Compact Text Bold"/>
              </a:defRPr>
            </a:lvl1pPr>
          </a:lstStyle>
          <a:p>
            <a:pPr/>
            <a:r>
              <a:t>The RESEARCH</a:t>
            </a:r>
          </a:p>
        </p:txBody>
      </p:sp>
      <p:sp>
        <p:nvSpPr>
          <p:cNvPr id="190" name="our hypothesis"/>
          <p:cNvSpPr txBox="1"/>
          <p:nvPr/>
        </p:nvSpPr>
        <p:spPr>
          <a:xfrm>
            <a:off x="570805" y="2423616"/>
            <a:ext cx="575432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9292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our hypothesis</a:t>
            </a:r>
          </a:p>
        </p:txBody>
      </p:sp>
      <p:sp>
        <p:nvSpPr>
          <p:cNvPr id="191" name="our findings"/>
          <p:cNvSpPr txBox="1"/>
          <p:nvPr/>
        </p:nvSpPr>
        <p:spPr>
          <a:xfrm>
            <a:off x="570805" y="3481950"/>
            <a:ext cx="575432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our findings</a:t>
            </a:r>
          </a:p>
        </p:txBody>
      </p:sp>
      <p:graphicFrame>
        <p:nvGraphicFramePr>
          <p:cNvPr id="192" name="Age Distribution"/>
          <p:cNvGraphicFramePr/>
          <p:nvPr/>
        </p:nvGraphicFramePr>
        <p:xfrm>
          <a:off x="2912119" y="4156570"/>
          <a:ext cx="9745330" cy="5375799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93" name="we’ve confirmed our hypothesis of generally new young adults"/>
          <p:cNvSpPr txBox="1"/>
          <p:nvPr/>
        </p:nvSpPr>
        <p:spPr>
          <a:xfrm>
            <a:off x="3952208" y="3058007"/>
            <a:ext cx="8458810" cy="46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we’ve confirmed our hypothesis of generally new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young adults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275">
              <a:srgbClr val="A9A9A9"/>
            </a:gs>
            <a:gs pos="66848">
              <a:srgbClr val="D4D4D4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he RESEARCH"/>
          <p:cNvSpPr txBox="1"/>
          <p:nvPr/>
        </p:nvSpPr>
        <p:spPr>
          <a:xfrm>
            <a:off x="594342" y="586316"/>
            <a:ext cx="1192775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cap="all">
                <a:solidFill>
                  <a:srgbClr val="424242"/>
                </a:solidFill>
                <a:latin typeface="+mn-lt"/>
                <a:ea typeface="+mn-ea"/>
                <a:cs typeface="+mn-cs"/>
                <a:sym typeface="SF Compact Text Bold"/>
              </a:defRPr>
            </a:lvl1pPr>
          </a:lstStyle>
          <a:p>
            <a:pPr/>
            <a:r>
              <a:t>The RESEARCH</a:t>
            </a:r>
          </a:p>
        </p:txBody>
      </p:sp>
      <p:sp>
        <p:nvSpPr>
          <p:cNvPr id="196" name="our hypothesis"/>
          <p:cNvSpPr txBox="1"/>
          <p:nvPr/>
        </p:nvSpPr>
        <p:spPr>
          <a:xfrm>
            <a:off x="570805" y="2423616"/>
            <a:ext cx="575432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9292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our hypothesis</a:t>
            </a:r>
          </a:p>
        </p:txBody>
      </p:sp>
      <p:sp>
        <p:nvSpPr>
          <p:cNvPr id="197" name="our findings"/>
          <p:cNvSpPr txBox="1"/>
          <p:nvPr/>
        </p:nvSpPr>
        <p:spPr>
          <a:xfrm>
            <a:off x="570805" y="3481950"/>
            <a:ext cx="575432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our findings</a:t>
            </a:r>
          </a:p>
        </p:txBody>
      </p:sp>
      <p:sp>
        <p:nvSpPr>
          <p:cNvPr id="198" name="we’ve confirmed our hypothesis that there were:…"/>
          <p:cNvSpPr txBox="1"/>
          <p:nvPr/>
        </p:nvSpPr>
        <p:spPr>
          <a:xfrm>
            <a:off x="5905061" y="2693975"/>
            <a:ext cx="6505957" cy="1190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we’ve confirmed our hypothesis that there were:</a:t>
            </a: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 majority of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students</a:t>
            </a:r>
          </a:p>
        </p:txBody>
      </p:sp>
      <p:graphicFrame>
        <p:nvGraphicFramePr>
          <p:cNvPr id="199" name="Student Distribution"/>
          <p:cNvGraphicFramePr/>
          <p:nvPr/>
        </p:nvGraphicFramePr>
        <p:xfrm>
          <a:off x="6560815" y="4351809"/>
          <a:ext cx="4686301" cy="5219396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275">
              <a:srgbClr val="A9A9A9"/>
            </a:gs>
            <a:gs pos="66848">
              <a:srgbClr val="D4D4D4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he RESEARCH"/>
          <p:cNvSpPr txBox="1"/>
          <p:nvPr/>
        </p:nvSpPr>
        <p:spPr>
          <a:xfrm>
            <a:off x="594342" y="586316"/>
            <a:ext cx="1192775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cap="all">
                <a:solidFill>
                  <a:srgbClr val="424242"/>
                </a:solidFill>
                <a:latin typeface="+mn-lt"/>
                <a:ea typeface="+mn-ea"/>
                <a:cs typeface="+mn-cs"/>
                <a:sym typeface="SF Compact Text Bold"/>
              </a:defRPr>
            </a:lvl1pPr>
          </a:lstStyle>
          <a:p>
            <a:pPr/>
            <a:r>
              <a:t>The RESEARCH</a:t>
            </a:r>
          </a:p>
        </p:txBody>
      </p:sp>
      <p:sp>
        <p:nvSpPr>
          <p:cNvPr id="202" name="our hypothesis"/>
          <p:cNvSpPr txBox="1"/>
          <p:nvPr/>
        </p:nvSpPr>
        <p:spPr>
          <a:xfrm>
            <a:off x="570805" y="2423616"/>
            <a:ext cx="575432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9292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our hypothesis</a:t>
            </a:r>
          </a:p>
        </p:txBody>
      </p:sp>
      <p:sp>
        <p:nvSpPr>
          <p:cNvPr id="203" name="our findings"/>
          <p:cNvSpPr txBox="1"/>
          <p:nvPr/>
        </p:nvSpPr>
        <p:spPr>
          <a:xfrm>
            <a:off x="570805" y="3481950"/>
            <a:ext cx="575432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our findings</a:t>
            </a:r>
          </a:p>
        </p:txBody>
      </p:sp>
      <p:sp>
        <p:nvSpPr>
          <p:cNvPr id="204" name="we’ve confirmed our hypothesis that there:…"/>
          <p:cNvSpPr txBox="1"/>
          <p:nvPr/>
        </p:nvSpPr>
        <p:spPr>
          <a:xfrm>
            <a:off x="6537826" y="2693975"/>
            <a:ext cx="5873192" cy="1190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we’ve confirmed our hypothesis that there: </a:t>
            </a: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people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 available/seeking </a:t>
            </a:r>
            <a:r>
              <a:t>for casual work</a:t>
            </a:r>
          </a:p>
        </p:txBody>
      </p:sp>
      <p:graphicFrame>
        <p:nvGraphicFramePr>
          <p:cNvPr id="205" name="Employment Distribution"/>
          <p:cNvGraphicFramePr/>
          <p:nvPr/>
        </p:nvGraphicFramePr>
        <p:xfrm>
          <a:off x="6386424" y="4382657"/>
          <a:ext cx="5261707" cy="5794877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275">
              <a:srgbClr val="A9A9A9"/>
            </a:gs>
            <a:gs pos="66848">
              <a:srgbClr val="D4D4D4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he RESEARCH"/>
          <p:cNvSpPr txBox="1"/>
          <p:nvPr/>
        </p:nvSpPr>
        <p:spPr>
          <a:xfrm>
            <a:off x="594342" y="586316"/>
            <a:ext cx="1192775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cap="all">
                <a:solidFill>
                  <a:srgbClr val="424242"/>
                </a:solidFill>
                <a:latin typeface="+mn-lt"/>
                <a:ea typeface="+mn-ea"/>
                <a:cs typeface="+mn-cs"/>
                <a:sym typeface="SF Compact Text Bold"/>
              </a:defRPr>
            </a:lvl1pPr>
          </a:lstStyle>
          <a:p>
            <a:pPr/>
            <a:r>
              <a:t>The RESEARCH</a:t>
            </a:r>
          </a:p>
        </p:txBody>
      </p:sp>
      <p:sp>
        <p:nvSpPr>
          <p:cNvPr id="208" name="our hypothesis"/>
          <p:cNvSpPr txBox="1"/>
          <p:nvPr/>
        </p:nvSpPr>
        <p:spPr>
          <a:xfrm>
            <a:off x="570805" y="2423616"/>
            <a:ext cx="575432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9292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our hypothesis</a:t>
            </a:r>
          </a:p>
        </p:txBody>
      </p:sp>
      <p:sp>
        <p:nvSpPr>
          <p:cNvPr id="209" name="our findings"/>
          <p:cNvSpPr txBox="1"/>
          <p:nvPr/>
        </p:nvSpPr>
        <p:spPr>
          <a:xfrm>
            <a:off x="570805" y="3481950"/>
            <a:ext cx="575432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our findings</a:t>
            </a:r>
          </a:p>
        </p:txBody>
      </p:sp>
      <p:sp>
        <p:nvSpPr>
          <p:cNvPr id="210" name="we’ve confirmed our hypothesis that there:…"/>
          <p:cNvSpPr txBox="1"/>
          <p:nvPr/>
        </p:nvSpPr>
        <p:spPr>
          <a:xfrm>
            <a:off x="6537826" y="2693975"/>
            <a:ext cx="5873192" cy="1190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we’ve confirmed our hypothesis that there: </a:t>
            </a: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people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looking for extra income </a:t>
            </a:r>
          </a:p>
        </p:txBody>
      </p:sp>
      <p:graphicFrame>
        <p:nvGraphicFramePr>
          <p:cNvPr id="211" name="Income Distribution"/>
          <p:cNvGraphicFramePr/>
          <p:nvPr/>
        </p:nvGraphicFramePr>
        <p:xfrm>
          <a:off x="2972660" y="5121420"/>
          <a:ext cx="9550688" cy="384004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212" name="$0 - $400…"/>
          <p:cNvSpPr txBox="1"/>
          <p:nvPr/>
        </p:nvSpPr>
        <p:spPr>
          <a:xfrm>
            <a:off x="680939" y="5677965"/>
            <a:ext cx="2430422" cy="29098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indent="359999" algn="r" defTabSz="1225799">
              <a:lnSpc>
                <a:spcPct val="190000"/>
              </a:lnSpc>
              <a:spcBef>
                <a:spcPts val="600"/>
              </a:spcBef>
              <a:defRPr b="0" sz="17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$0 - $400</a:t>
            </a:r>
          </a:p>
          <a:p>
            <a:pPr indent="359999" algn="r" defTabSz="1225799">
              <a:lnSpc>
                <a:spcPct val="190000"/>
              </a:lnSpc>
              <a:spcBef>
                <a:spcPts val="600"/>
              </a:spcBef>
              <a:defRPr b="0" sz="17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$401 - $600</a:t>
            </a:r>
          </a:p>
          <a:p>
            <a:pPr indent="359999" algn="r" defTabSz="1225799">
              <a:lnSpc>
                <a:spcPct val="190000"/>
              </a:lnSpc>
              <a:spcBef>
                <a:spcPts val="600"/>
              </a:spcBef>
              <a:defRPr b="0" sz="17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$601 - $800</a:t>
            </a:r>
          </a:p>
          <a:p>
            <a:pPr indent="359999" algn="r" defTabSz="1225799">
              <a:lnSpc>
                <a:spcPct val="190000"/>
              </a:lnSpc>
              <a:spcBef>
                <a:spcPts val="600"/>
              </a:spcBef>
              <a:defRPr b="0" sz="17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$801 - $1000</a:t>
            </a:r>
          </a:p>
          <a:p>
            <a:pPr indent="359999" algn="r" defTabSz="1225799">
              <a:lnSpc>
                <a:spcPct val="190000"/>
              </a:lnSpc>
              <a:spcBef>
                <a:spcPts val="600"/>
              </a:spcBef>
              <a:defRPr b="0" sz="17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&gt; $1000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275">
              <a:srgbClr val="A9A9A9"/>
            </a:gs>
            <a:gs pos="66848">
              <a:srgbClr val="D4D4D4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he RESEARCH"/>
          <p:cNvSpPr txBox="1"/>
          <p:nvPr/>
        </p:nvSpPr>
        <p:spPr>
          <a:xfrm>
            <a:off x="594342" y="586316"/>
            <a:ext cx="1192775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cap="all">
                <a:solidFill>
                  <a:srgbClr val="424242"/>
                </a:solidFill>
                <a:latin typeface="+mn-lt"/>
                <a:ea typeface="+mn-ea"/>
                <a:cs typeface="+mn-cs"/>
                <a:sym typeface="SF Compact Text Bold"/>
              </a:defRPr>
            </a:lvl1pPr>
          </a:lstStyle>
          <a:p>
            <a:pPr/>
            <a:r>
              <a:t>The RESEARCH</a:t>
            </a:r>
          </a:p>
        </p:txBody>
      </p:sp>
      <p:sp>
        <p:nvSpPr>
          <p:cNvPr id="215" name="our hypothesis"/>
          <p:cNvSpPr txBox="1"/>
          <p:nvPr/>
        </p:nvSpPr>
        <p:spPr>
          <a:xfrm>
            <a:off x="570805" y="2423616"/>
            <a:ext cx="575432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9292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our hypothesis</a:t>
            </a:r>
          </a:p>
        </p:txBody>
      </p:sp>
      <p:sp>
        <p:nvSpPr>
          <p:cNvPr id="216" name="our findings"/>
          <p:cNvSpPr txBox="1"/>
          <p:nvPr/>
        </p:nvSpPr>
        <p:spPr>
          <a:xfrm>
            <a:off x="570805" y="3481950"/>
            <a:ext cx="575432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our findings</a:t>
            </a:r>
          </a:p>
        </p:txBody>
      </p:sp>
      <p:graphicFrame>
        <p:nvGraphicFramePr>
          <p:cNvPr id="217" name="Application Distribution"/>
          <p:cNvGraphicFramePr/>
          <p:nvPr/>
        </p:nvGraphicFramePr>
        <p:xfrm>
          <a:off x="3142467" y="703637"/>
          <a:ext cx="3550386" cy="888457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pSp>
        <p:nvGrpSpPr>
          <p:cNvPr id="229" name="Group"/>
          <p:cNvGrpSpPr/>
          <p:nvPr/>
        </p:nvGrpSpPr>
        <p:grpSpPr>
          <a:xfrm>
            <a:off x="6854816" y="6697549"/>
            <a:ext cx="1453548" cy="2854852"/>
            <a:chOff x="0" y="0"/>
            <a:chExt cx="1453547" cy="2854851"/>
          </a:xfrm>
        </p:grpSpPr>
        <p:sp>
          <p:nvSpPr>
            <p:cNvPr id="218" name="Seek…"/>
            <p:cNvSpPr txBox="1"/>
            <p:nvPr/>
          </p:nvSpPr>
          <p:spPr>
            <a:xfrm>
              <a:off x="27815" y="0"/>
              <a:ext cx="1425733" cy="28548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indent="269999" algn="just" defTabSz="12700">
                <a:lnSpc>
                  <a:spcPts val="2200"/>
                </a:lnSpc>
                <a:spcBef>
                  <a:spcPts val="100"/>
                </a:spcBef>
                <a:defRPr b="0" sz="175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Seek</a:t>
              </a:r>
            </a:p>
            <a:p>
              <a:pPr indent="269999" algn="just" defTabSz="12700">
                <a:lnSpc>
                  <a:spcPts val="2200"/>
                </a:lnSpc>
                <a:spcBef>
                  <a:spcPts val="100"/>
                </a:spcBef>
                <a:defRPr b="0" sz="175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Friends</a:t>
              </a:r>
            </a:p>
            <a:p>
              <a:pPr indent="269999" algn="just" defTabSz="12700">
                <a:lnSpc>
                  <a:spcPts val="2200"/>
                </a:lnSpc>
                <a:spcBef>
                  <a:spcPts val="100"/>
                </a:spcBef>
                <a:defRPr b="0" sz="175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Email</a:t>
              </a:r>
            </a:p>
            <a:p>
              <a:pPr indent="269999" algn="just" defTabSz="12700">
                <a:lnSpc>
                  <a:spcPts val="2200"/>
                </a:lnSpc>
                <a:spcBef>
                  <a:spcPts val="100"/>
                </a:spcBef>
                <a:defRPr b="0" sz="175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Airtasker</a:t>
              </a:r>
            </a:p>
            <a:p>
              <a:pPr indent="269999" algn="just" defTabSz="12700">
                <a:lnSpc>
                  <a:spcPts val="2200"/>
                </a:lnSpc>
                <a:spcBef>
                  <a:spcPts val="100"/>
                </a:spcBef>
                <a:defRPr b="0" sz="175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Telegram</a:t>
              </a:r>
            </a:p>
            <a:p>
              <a:pPr indent="269999" algn="just" defTabSz="12700">
                <a:lnSpc>
                  <a:spcPts val="2200"/>
                </a:lnSpc>
                <a:spcBef>
                  <a:spcPts val="100"/>
                </a:spcBef>
                <a:defRPr b="0" sz="175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None</a:t>
              </a:r>
            </a:p>
            <a:p>
              <a:pPr indent="269999" algn="just" defTabSz="12700">
                <a:lnSpc>
                  <a:spcPts val="2200"/>
                </a:lnSpc>
                <a:spcBef>
                  <a:spcPts val="100"/>
                </a:spcBef>
                <a:defRPr b="0" sz="175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Gumtree</a:t>
              </a:r>
            </a:p>
            <a:p>
              <a:pPr indent="269999" algn="just" defTabSz="12700">
                <a:lnSpc>
                  <a:spcPts val="2200"/>
                </a:lnSpc>
                <a:spcBef>
                  <a:spcPts val="100"/>
                </a:spcBef>
                <a:defRPr b="0" sz="175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Facebook</a:t>
              </a:r>
            </a:p>
            <a:p>
              <a:pPr indent="269999" algn="just" defTabSz="12700">
                <a:lnSpc>
                  <a:spcPts val="2200"/>
                </a:lnSpc>
                <a:spcBef>
                  <a:spcPts val="100"/>
                </a:spcBef>
                <a:defRPr b="0" sz="175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WhatsApp</a:t>
              </a:r>
            </a:p>
          </p:txBody>
        </p:sp>
        <p:grpSp>
          <p:nvGrpSpPr>
            <p:cNvPr id="228" name="Group"/>
            <p:cNvGrpSpPr/>
            <p:nvPr/>
          </p:nvGrpSpPr>
          <p:grpSpPr>
            <a:xfrm>
              <a:off x="0" y="50800"/>
              <a:ext cx="222043" cy="2543399"/>
              <a:chOff x="0" y="0"/>
              <a:chExt cx="222042" cy="2543398"/>
            </a:xfrm>
          </p:grpSpPr>
          <p:sp>
            <p:nvSpPr>
              <p:cNvPr id="219" name="Square"/>
              <p:cNvSpPr/>
              <p:nvPr/>
            </p:nvSpPr>
            <p:spPr>
              <a:xfrm>
                <a:off x="3254" y="2327699"/>
                <a:ext cx="215700" cy="215700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defRPr b="0" sz="1200">
                    <a:solidFill>
                      <a:srgbClr val="FFFFFF"/>
                    </a:solidFill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20" name="Square"/>
              <p:cNvSpPr/>
              <p:nvPr/>
            </p:nvSpPr>
            <p:spPr>
              <a:xfrm>
                <a:off x="0" y="2041840"/>
                <a:ext cx="222043" cy="222044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defRPr b="0" sz="1200">
                    <a:solidFill>
                      <a:srgbClr val="FFFFFF"/>
                    </a:solidFill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21" name="Square"/>
              <p:cNvSpPr/>
              <p:nvPr/>
            </p:nvSpPr>
            <p:spPr>
              <a:xfrm>
                <a:off x="0" y="1750893"/>
                <a:ext cx="222043" cy="222044"/>
              </a:xfrm>
              <a:prstGeom prst="rect">
                <a:avLst/>
              </a:prstGeom>
              <a:blipFill rotWithShape="1">
                <a:blip r:embed="rId5"/>
                <a:srcRect l="0" t="0" r="0" b="0"/>
                <a:tile tx="0" ty="0" sx="100000" sy="100000" flip="none" algn="tl"/>
              </a:blip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defRPr b="0" sz="1200">
                    <a:solidFill>
                      <a:srgbClr val="FFFFFF"/>
                    </a:solidFill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22" name="Square"/>
              <p:cNvSpPr/>
              <p:nvPr/>
            </p:nvSpPr>
            <p:spPr>
              <a:xfrm>
                <a:off x="0" y="1169000"/>
                <a:ext cx="222043" cy="222044"/>
              </a:xfrm>
              <a:prstGeom prst="rect">
                <a:avLst/>
              </a:prstGeom>
              <a:blipFill rotWithShape="1">
                <a:blip r:embed="rId6"/>
                <a:srcRect l="0" t="0" r="0" b="0"/>
                <a:tile tx="0" ty="0" sx="100000" sy="100000" flip="none" algn="tl"/>
              </a:blip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defRPr b="0" sz="1200">
                    <a:solidFill>
                      <a:srgbClr val="FFFFFF"/>
                    </a:solidFill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23" name="Square"/>
              <p:cNvSpPr/>
              <p:nvPr/>
            </p:nvSpPr>
            <p:spPr>
              <a:xfrm>
                <a:off x="0" y="1459947"/>
                <a:ext cx="222043" cy="222044"/>
              </a:xfrm>
              <a:prstGeom prst="rect">
                <a:avLst/>
              </a:prstGeom>
              <a:blipFill rotWithShape="1">
                <a:blip r:embed="rId7"/>
                <a:srcRect l="0" t="0" r="0" b="0"/>
                <a:tile tx="0" ty="0" sx="100000" sy="100000" flip="none" algn="tl"/>
              </a:blip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defRPr b="0" sz="1200">
                    <a:solidFill>
                      <a:srgbClr val="FFFFFF"/>
                    </a:solidFill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24" name="Square"/>
              <p:cNvSpPr/>
              <p:nvPr/>
            </p:nvSpPr>
            <p:spPr>
              <a:xfrm>
                <a:off x="0" y="872839"/>
                <a:ext cx="222043" cy="222044"/>
              </a:xfrm>
              <a:prstGeom prst="rect">
                <a:avLst/>
              </a:prstGeom>
              <a:blipFill rotWithShape="1">
                <a:blip r:embed="rId8"/>
                <a:srcRect l="0" t="0" r="0" b="0"/>
                <a:tile tx="0" ty="0" sx="100000" sy="100000" flip="none" algn="tl"/>
              </a:blip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defRPr b="0" sz="1200">
                    <a:solidFill>
                      <a:srgbClr val="FFFFFF"/>
                    </a:solidFill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25" name="Square"/>
              <p:cNvSpPr/>
              <p:nvPr/>
            </p:nvSpPr>
            <p:spPr>
              <a:xfrm>
                <a:off x="0" y="581893"/>
                <a:ext cx="222043" cy="222044"/>
              </a:xfrm>
              <a:prstGeom prst="rect">
                <a:avLst/>
              </a:prstGeom>
              <a:blipFill rotWithShape="1">
                <a:blip r:embed="rId9"/>
                <a:srcRect l="0" t="0" r="0" b="0"/>
                <a:tile tx="0" ty="0" sx="100000" sy="100000" flip="none" algn="tl"/>
              </a:blip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defRPr b="0" sz="1200">
                    <a:solidFill>
                      <a:srgbClr val="FFFFFF"/>
                    </a:solidFill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26" name="Square"/>
              <p:cNvSpPr/>
              <p:nvPr/>
            </p:nvSpPr>
            <p:spPr>
              <a:xfrm>
                <a:off x="0" y="290946"/>
                <a:ext cx="222043" cy="222044"/>
              </a:xfrm>
              <a:prstGeom prst="rect">
                <a:avLst/>
              </a:prstGeom>
              <a:blipFill rotWithShape="1">
                <a:blip r:embed="rId10"/>
                <a:srcRect l="0" t="0" r="0" b="0"/>
                <a:tile tx="0" ty="0" sx="100000" sy="100000" flip="none" algn="tl"/>
              </a:blip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defRPr b="0" sz="1200">
                    <a:solidFill>
                      <a:srgbClr val="FFFFFF"/>
                    </a:solidFill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27" name="Square"/>
              <p:cNvSpPr/>
              <p:nvPr/>
            </p:nvSpPr>
            <p:spPr>
              <a:xfrm>
                <a:off x="0" y="0"/>
                <a:ext cx="222043" cy="222043"/>
              </a:xfrm>
              <a:prstGeom prst="rect">
                <a:avLst/>
              </a:prstGeom>
              <a:blipFill rotWithShape="1">
                <a:blip r:embed="rId11"/>
                <a:srcRect l="0" t="0" r="0" b="0"/>
                <a:tile tx="0" ty="0" sx="100000" sy="100000" flip="none" algn="tl"/>
              </a:blip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defRPr b="0" sz="1200">
                    <a:solidFill>
                      <a:srgbClr val="FFFFFF"/>
                    </a:solidFill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</p:grpSp>
      <p:sp>
        <p:nvSpPr>
          <p:cNvPr id="230" name="we’ve confirmed our hypothesis that there:…"/>
          <p:cNvSpPr txBox="1"/>
          <p:nvPr/>
        </p:nvSpPr>
        <p:spPr>
          <a:xfrm>
            <a:off x="6534556" y="2684972"/>
            <a:ext cx="5879731" cy="1595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we’ve confirmed our hypothesis that there: </a:t>
            </a:r>
          </a:p>
          <a:p>
            <a:pPr algn="r">
              <a:lnSpc>
                <a:spcPct val="11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most people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are using these </a:t>
            </a:r>
            <a:r>
              <a:t>applications </a:t>
            </a:r>
            <a:br/>
            <a:r>
              <a:t>for driving their casual employment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275">
              <a:srgbClr val="A9A9A9"/>
            </a:gs>
            <a:gs pos="66848">
              <a:srgbClr val="D4D4D4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he RESEARCH"/>
          <p:cNvSpPr txBox="1"/>
          <p:nvPr/>
        </p:nvSpPr>
        <p:spPr>
          <a:xfrm>
            <a:off x="594342" y="586316"/>
            <a:ext cx="1192775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cap="all">
                <a:solidFill>
                  <a:srgbClr val="424242"/>
                </a:solidFill>
                <a:latin typeface="+mn-lt"/>
                <a:ea typeface="+mn-ea"/>
                <a:cs typeface="+mn-cs"/>
                <a:sym typeface="SF Compact Text Bold"/>
              </a:defRPr>
            </a:lvl1pPr>
          </a:lstStyle>
          <a:p>
            <a:pPr/>
            <a:r>
              <a:t>The RESEARCH</a:t>
            </a:r>
          </a:p>
        </p:txBody>
      </p:sp>
      <p:sp>
        <p:nvSpPr>
          <p:cNvPr id="233" name="design an application based on:…"/>
          <p:cNvSpPr txBox="1"/>
          <p:nvPr/>
        </p:nvSpPr>
        <p:spPr>
          <a:xfrm>
            <a:off x="3908442" y="3810236"/>
            <a:ext cx="8735264" cy="1921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design an application based on:</a:t>
            </a: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user-experience </a:t>
            </a:r>
            <a:r>
              <a:t>and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expectations</a:t>
            </a:r>
            <a:r>
              <a:t> of our target demographics</a:t>
            </a: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which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features</a:t>
            </a:r>
            <a:r>
              <a:t> are people using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from the other applications</a:t>
            </a:r>
          </a:p>
        </p:txBody>
      </p:sp>
      <p:sp>
        <p:nvSpPr>
          <p:cNvPr id="234" name="our hypothesis"/>
          <p:cNvSpPr txBox="1"/>
          <p:nvPr/>
        </p:nvSpPr>
        <p:spPr>
          <a:xfrm>
            <a:off x="570805" y="2423616"/>
            <a:ext cx="575432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9292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our hypothesis</a:t>
            </a:r>
          </a:p>
        </p:txBody>
      </p:sp>
      <p:sp>
        <p:nvSpPr>
          <p:cNvPr id="235" name="our findings"/>
          <p:cNvSpPr txBox="1"/>
          <p:nvPr/>
        </p:nvSpPr>
        <p:spPr>
          <a:xfrm>
            <a:off x="570805" y="3481950"/>
            <a:ext cx="575432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91919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our findings</a:t>
            </a:r>
          </a:p>
        </p:txBody>
      </p:sp>
      <p:sp>
        <p:nvSpPr>
          <p:cNvPr id="236" name="our action-plan"/>
          <p:cNvSpPr txBox="1"/>
          <p:nvPr/>
        </p:nvSpPr>
        <p:spPr>
          <a:xfrm>
            <a:off x="570805" y="4540283"/>
            <a:ext cx="575432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our action-plan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FFF"/>
            </a:gs>
            <a:gs pos="76954">
              <a:srgbClr val="D4D4D4"/>
            </a:gs>
            <a:gs pos="99724">
              <a:srgbClr val="A9A9A9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introduction"/>
          <p:cNvSpPr txBox="1"/>
          <p:nvPr/>
        </p:nvSpPr>
        <p:spPr>
          <a:xfrm>
            <a:off x="594342" y="4375149"/>
            <a:ext cx="11927759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cap="all" sz="6000">
                <a:solidFill>
                  <a:srgbClr val="424242"/>
                </a:solidFill>
                <a:latin typeface="+mj-lt"/>
                <a:ea typeface="+mj-ea"/>
                <a:cs typeface="+mj-cs"/>
                <a:sym typeface="SF Compact Text Heavy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26" name="Triangle"/>
          <p:cNvSpPr/>
          <p:nvPr/>
        </p:nvSpPr>
        <p:spPr>
          <a:xfrm rot="2700000">
            <a:off x="3374071" y="4635092"/>
            <a:ext cx="538615" cy="5386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275">
              <a:srgbClr val="A9A9A9"/>
            </a:gs>
            <a:gs pos="66848">
              <a:srgbClr val="D4D4D4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HE solution"/>
          <p:cNvSpPr txBox="1"/>
          <p:nvPr/>
        </p:nvSpPr>
        <p:spPr>
          <a:xfrm>
            <a:off x="594342" y="4375149"/>
            <a:ext cx="11927759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cap="all" sz="6000">
                <a:solidFill>
                  <a:srgbClr val="424242"/>
                </a:solidFill>
                <a:latin typeface="+mj-lt"/>
                <a:ea typeface="+mj-ea"/>
                <a:cs typeface="+mj-cs"/>
                <a:sym typeface="SF Compact Text Heavy"/>
              </a:defRPr>
            </a:lvl1pPr>
          </a:lstStyle>
          <a:p>
            <a:pPr/>
            <a:r>
              <a:t>THE solution</a:t>
            </a:r>
          </a:p>
        </p:txBody>
      </p:sp>
      <p:sp>
        <p:nvSpPr>
          <p:cNvPr id="239" name="Triangle"/>
          <p:cNvSpPr/>
          <p:nvPr/>
        </p:nvSpPr>
        <p:spPr>
          <a:xfrm rot="2700000">
            <a:off x="3424871" y="4635092"/>
            <a:ext cx="538615" cy="5386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275">
              <a:srgbClr val="A9A9A9"/>
            </a:gs>
            <a:gs pos="66848">
              <a:srgbClr val="D4D4D4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HE SOLUTION"/>
          <p:cNvSpPr txBox="1"/>
          <p:nvPr/>
        </p:nvSpPr>
        <p:spPr>
          <a:xfrm>
            <a:off x="594342" y="586316"/>
            <a:ext cx="1192775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cap="all">
                <a:solidFill>
                  <a:srgbClr val="424242"/>
                </a:solidFill>
                <a:latin typeface="+mn-lt"/>
                <a:ea typeface="+mn-ea"/>
                <a:cs typeface="+mn-cs"/>
                <a:sym typeface="SF Compact Text Bold"/>
              </a:defRPr>
            </a:lvl1pPr>
          </a:lstStyle>
          <a:p>
            <a:pPr/>
            <a:r>
              <a:t>THE SOLUTION</a:t>
            </a:r>
          </a:p>
        </p:txBody>
      </p:sp>
      <p:sp>
        <p:nvSpPr>
          <p:cNvPr id="242" name="an application that has as its main objective to:…"/>
          <p:cNvSpPr txBox="1"/>
          <p:nvPr/>
        </p:nvSpPr>
        <p:spPr>
          <a:xfrm>
            <a:off x="5932322" y="1726385"/>
            <a:ext cx="6560821" cy="6300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an application that has as its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main objective</a:t>
            </a:r>
            <a:r>
              <a:t> to:</a:t>
            </a: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introduce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employees to employers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based on both type of users needs</a:t>
            </a: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centralise applicant management platform</a:t>
            </a: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reach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 unlimited </a:t>
            </a:r>
            <a:r>
              <a:t>number of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 users</a:t>
            </a: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draw better job post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visibility</a:t>
            </a: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create a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review system</a:t>
            </a:r>
            <a:r>
              <a:t> for creating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trust</a:t>
            </a: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display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relevant content </a:t>
            </a:r>
            <a:r>
              <a:t>only</a:t>
            </a:r>
          </a:p>
        </p:txBody>
      </p:sp>
      <p:sp>
        <p:nvSpPr>
          <p:cNvPr id="243" name="what is the solution?"/>
          <p:cNvSpPr txBox="1"/>
          <p:nvPr/>
        </p:nvSpPr>
        <p:spPr>
          <a:xfrm>
            <a:off x="570805" y="2423616"/>
            <a:ext cx="575432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what is the solution?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275">
              <a:srgbClr val="A9A9A9"/>
            </a:gs>
            <a:gs pos="66848">
              <a:srgbClr val="D4D4D4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entralised platform:…"/>
          <p:cNvSpPr txBox="1"/>
          <p:nvPr/>
        </p:nvSpPr>
        <p:spPr>
          <a:xfrm>
            <a:off x="5040656" y="2238704"/>
            <a:ext cx="7549287" cy="6723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i="1">
                <a:solidFill>
                  <a:srgbClr val="424242"/>
                </a:solidFill>
              </a:defRPr>
            </a:pPr>
            <a:r>
              <a:t>Centralised platform: </a:t>
            </a:r>
          </a:p>
          <a:p>
            <a:pPr algn="r"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All will be listed in one and only one place</a:t>
            </a:r>
          </a:p>
          <a:p>
            <a:pPr algn="r"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r">
              <a:defRPr i="1">
                <a:solidFill>
                  <a:srgbClr val="424242"/>
                </a:solidFill>
              </a:defRPr>
            </a:pPr>
            <a:r>
              <a:t>Unlimited users: </a:t>
            </a:r>
          </a:p>
          <a:p>
            <a:pPr algn="r"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All users will have access </a:t>
            </a:r>
          </a:p>
          <a:p>
            <a:pPr algn="r"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to the same list of jobs/employees</a:t>
            </a:r>
          </a:p>
          <a:p>
            <a:pPr algn="r"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r">
              <a:defRPr i="1">
                <a:solidFill>
                  <a:srgbClr val="424242"/>
                </a:solidFill>
              </a:defRPr>
            </a:pPr>
            <a:r>
              <a:t>Job post visibility:</a:t>
            </a:r>
          </a:p>
          <a:p>
            <a:pPr algn="r"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The jobs will keep their state without the need to repost</a:t>
            </a:r>
          </a:p>
          <a:p>
            <a:pPr algn="r"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r">
              <a:defRPr i="1">
                <a:solidFill>
                  <a:srgbClr val="424242"/>
                </a:solidFill>
              </a:defRPr>
            </a:pPr>
            <a:r>
              <a:t>Review system: </a:t>
            </a:r>
          </a:p>
          <a:p>
            <a:pPr algn="r"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Empowering users to tell how was their</a:t>
            </a:r>
          </a:p>
          <a:p>
            <a:pPr algn="r"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 experience in that relationship to other users</a:t>
            </a:r>
          </a:p>
          <a:p>
            <a:pPr algn="r"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r"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Relevant content only:</a:t>
            </a:r>
            <a:r>
              <a:t> </a:t>
            </a:r>
          </a:p>
          <a:p>
            <a:pPr algn="r"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Jobs that fit the employee's timetable</a:t>
            </a:r>
          </a:p>
          <a:p>
            <a:pPr algn="r"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Jobs that fit the employee's skill set</a:t>
            </a:r>
          </a:p>
          <a:p>
            <a:pPr algn="r"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Jobs that fit the employee's interest based on IA learning</a:t>
            </a:r>
          </a:p>
        </p:txBody>
      </p:sp>
      <p:sp>
        <p:nvSpPr>
          <p:cNvPr id="246" name="what is the solution?"/>
          <p:cNvSpPr txBox="1"/>
          <p:nvPr/>
        </p:nvSpPr>
        <p:spPr>
          <a:xfrm>
            <a:off x="570805" y="2423616"/>
            <a:ext cx="575432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9292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what is the solution?</a:t>
            </a:r>
          </a:p>
        </p:txBody>
      </p:sp>
      <p:sp>
        <p:nvSpPr>
          <p:cNvPr id="247" name="how are we going to tackle it?"/>
          <p:cNvSpPr txBox="1"/>
          <p:nvPr/>
        </p:nvSpPr>
        <p:spPr>
          <a:xfrm>
            <a:off x="570805" y="3481950"/>
            <a:ext cx="575432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how are we going to tackle it?</a:t>
            </a:r>
          </a:p>
        </p:txBody>
      </p:sp>
      <p:sp>
        <p:nvSpPr>
          <p:cNvPr id="248" name="THE SOLUTION"/>
          <p:cNvSpPr txBox="1"/>
          <p:nvPr/>
        </p:nvSpPr>
        <p:spPr>
          <a:xfrm>
            <a:off x="594342" y="586316"/>
            <a:ext cx="1192775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cap="all">
                <a:solidFill>
                  <a:srgbClr val="424242"/>
                </a:solidFill>
                <a:latin typeface="+mn-lt"/>
                <a:ea typeface="+mn-ea"/>
                <a:cs typeface="+mn-cs"/>
                <a:sym typeface="SF Compact Text Bold"/>
              </a:defRPr>
            </a:lvl1pPr>
          </a:lstStyle>
          <a:p>
            <a:pPr/>
            <a:r>
              <a:t>THE SOLUTION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275">
              <a:srgbClr val="A9A9A9"/>
            </a:gs>
            <a:gs pos="66848">
              <a:srgbClr val="D4D4D4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he SOLUTION"/>
          <p:cNvSpPr txBox="1"/>
          <p:nvPr/>
        </p:nvSpPr>
        <p:spPr>
          <a:xfrm>
            <a:off x="594342" y="586316"/>
            <a:ext cx="1192775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cap="all">
                <a:solidFill>
                  <a:srgbClr val="424242"/>
                </a:solidFill>
                <a:latin typeface="+mn-lt"/>
                <a:ea typeface="+mn-ea"/>
                <a:cs typeface="+mn-cs"/>
                <a:sym typeface="SF Compact Text Bold"/>
              </a:defRPr>
            </a:lvl1pPr>
          </a:lstStyle>
          <a:p>
            <a:pPr/>
            <a:r>
              <a:t>The SOLUTION</a:t>
            </a:r>
          </a:p>
        </p:txBody>
      </p:sp>
      <p:sp>
        <p:nvSpPr>
          <p:cNvPr id="251" name="An employer posts a job…"/>
          <p:cNvSpPr txBox="1"/>
          <p:nvPr/>
        </p:nvSpPr>
        <p:spPr>
          <a:xfrm>
            <a:off x="5521119" y="3183888"/>
            <a:ext cx="6985712" cy="3385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An employer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 posts</a:t>
            </a:r>
            <a:r>
              <a:t> a job</a:t>
            </a: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An employee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applies</a:t>
            </a:r>
            <a:r>
              <a:t> for the job</a:t>
            </a: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The employer can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accept or reject</a:t>
            </a:r>
            <a:r>
              <a:t> an application</a:t>
            </a: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The employee receive the application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confirmation</a:t>
            </a: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Both users get access to the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 contact details</a:t>
            </a:r>
          </a:p>
        </p:txBody>
      </p:sp>
      <p:sp>
        <p:nvSpPr>
          <p:cNvPr id="252" name="what is the solution?"/>
          <p:cNvSpPr txBox="1"/>
          <p:nvPr/>
        </p:nvSpPr>
        <p:spPr>
          <a:xfrm>
            <a:off x="570805" y="2423616"/>
            <a:ext cx="575432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9292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what is the solution?</a:t>
            </a:r>
          </a:p>
        </p:txBody>
      </p:sp>
      <p:sp>
        <p:nvSpPr>
          <p:cNvPr id="253" name="how are we going to tackle it?"/>
          <p:cNvSpPr txBox="1"/>
          <p:nvPr/>
        </p:nvSpPr>
        <p:spPr>
          <a:xfrm>
            <a:off x="570805" y="3481950"/>
            <a:ext cx="575432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91919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how are we going to tackle it?</a:t>
            </a:r>
          </a:p>
        </p:txBody>
      </p:sp>
      <p:sp>
        <p:nvSpPr>
          <p:cNvPr id="254" name="how will it work?"/>
          <p:cNvSpPr txBox="1"/>
          <p:nvPr/>
        </p:nvSpPr>
        <p:spPr>
          <a:xfrm>
            <a:off x="570805" y="4540283"/>
            <a:ext cx="575432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how will it work?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275">
              <a:srgbClr val="A9A9A9"/>
            </a:gs>
            <a:gs pos="66848">
              <a:srgbClr val="D4D4D4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oleplaying"/>
          <p:cNvSpPr txBox="1"/>
          <p:nvPr/>
        </p:nvSpPr>
        <p:spPr>
          <a:xfrm>
            <a:off x="594342" y="4375149"/>
            <a:ext cx="11927759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cap="all" sz="6000">
                <a:solidFill>
                  <a:srgbClr val="424242"/>
                </a:solidFill>
                <a:latin typeface="+mj-lt"/>
                <a:ea typeface="+mj-ea"/>
                <a:cs typeface="+mj-cs"/>
                <a:sym typeface="SF Compact Text Heavy"/>
              </a:defRPr>
            </a:lvl1pPr>
          </a:lstStyle>
          <a:p>
            <a:pPr/>
            <a:r>
              <a:t>roleplaying</a:t>
            </a:r>
          </a:p>
        </p:txBody>
      </p:sp>
      <p:sp>
        <p:nvSpPr>
          <p:cNvPr id="257" name="Circle"/>
          <p:cNvSpPr/>
          <p:nvPr/>
        </p:nvSpPr>
        <p:spPr>
          <a:xfrm>
            <a:off x="3307180" y="4594423"/>
            <a:ext cx="564754" cy="56475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275">
              <a:srgbClr val="A9A9A9"/>
            </a:gs>
            <a:gs pos="66848">
              <a:srgbClr val="D4D4D4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oleplaying"/>
          <p:cNvSpPr txBox="1"/>
          <p:nvPr/>
        </p:nvSpPr>
        <p:spPr>
          <a:xfrm>
            <a:off x="594342" y="586316"/>
            <a:ext cx="1192775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cap="all">
                <a:solidFill>
                  <a:srgbClr val="424242"/>
                </a:solidFill>
                <a:latin typeface="+mn-lt"/>
                <a:ea typeface="+mn-ea"/>
                <a:cs typeface="+mn-cs"/>
                <a:sym typeface="SF Compact Text Bold"/>
              </a:defRPr>
            </a:lvl1pPr>
          </a:lstStyle>
          <a:p>
            <a:pPr/>
            <a:r>
              <a:t>roleplaying</a:t>
            </a:r>
          </a:p>
        </p:txBody>
      </p:sp>
      <p:sp>
        <p:nvSpPr>
          <p:cNvPr id="260" name="first time using GigMeIn"/>
          <p:cNvSpPr txBox="1"/>
          <p:nvPr/>
        </p:nvSpPr>
        <p:spPr>
          <a:xfrm>
            <a:off x="570805" y="2423616"/>
            <a:ext cx="575432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first time using GigMeIn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275">
              <a:srgbClr val="A9A9A9"/>
            </a:gs>
            <a:gs pos="66848">
              <a:srgbClr val="D4D4D4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first time using GigMeIn"/>
          <p:cNvSpPr txBox="1"/>
          <p:nvPr/>
        </p:nvSpPr>
        <p:spPr>
          <a:xfrm>
            <a:off x="570805" y="2423616"/>
            <a:ext cx="575432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9292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first time using GigMeIn</a:t>
            </a:r>
          </a:p>
        </p:txBody>
      </p:sp>
      <p:sp>
        <p:nvSpPr>
          <p:cNvPr id="263" name="day-to-day of a new GigMeIn user"/>
          <p:cNvSpPr txBox="1"/>
          <p:nvPr/>
        </p:nvSpPr>
        <p:spPr>
          <a:xfrm>
            <a:off x="570805" y="3481950"/>
            <a:ext cx="575432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day-to-day of a new GigMeIn user</a:t>
            </a:r>
          </a:p>
        </p:txBody>
      </p:sp>
      <p:sp>
        <p:nvSpPr>
          <p:cNvPr id="264" name="roleplaying"/>
          <p:cNvSpPr txBox="1"/>
          <p:nvPr/>
        </p:nvSpPr>
        <p:spPr>
          <a:xfrm>
            <a:off x="594342" y="586316"/>
            <a:ext cx="1192775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cap="all">
                <a:solidFill>
                  <a:srgbClr val="424242"/>
                </a:solidFill>
                <a:latin typeface="+mn-lt"/>
                <a:ea typeface="+mn-ea"/>
                <a:cs typeface="+mn-cs"/>
                <a:sym typeface="SF Compact Text Bold"/>
              </a:defRPr>
            </a:lvl1pPr>
          </a:lstStyle>
          <a:p>
            <a:pPr/>
            <a:r>
              <a:t>roleplaying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275">
              <a:srgbClr val="A9A9A9"/>
            </a:gs>
            <a:gs pos="66848">
              <a:srgbClr val="D4D4D4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day-to-day of a new GigMeIn user"/>
          <p:cNvSpPr txBox="1"/>
          <p:nvPr/>
        </p:nvSpPr>
        <p:spPr>
          <a:xfrm>
            <a:off x="570805" y="3481950"/>
            <a:ext cx="575432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91919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day-to-day of a new GigMeIn user</a:t>
            </a:r>
          </a:p>
        </p:txBody>
      </p:sp>
      <p:sp>
        <p:nvSpPr>
          <p:cNvPr id="267" name="day-to-day of an experience GigMeIn user"/>
          <p:cNvSpPr txBox="1"/>
          <p:nvPr/>
        </p:nvSpPr>
        <p:spPr>
          <a:xfrm>
            <a:off x="570805" y="4540283"/>
            <a:ext cx="608319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day-to-day of an experience GigMeIn user</a:t>
            </a:r>
          </a:p>
        </p:txBody>
      </p:sp>
      <p:sp>
        <p:nvSpPr>
          <p:cNvPr id="268" name="roleplaying"/>
          <p:cNvSpPr txBox="1"/>
          <p:nvPr/>
        </p:nvSpPr>
        <p:spPr>
          <a:xfrm>
            <a:off x="594342" y="586316"/>
            <a:ext cx="1192775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cap="all">
                <a:solidFill>
                  <a:srgbClr val="424242"/>
                </a:solidFill>
                <a:latin typeface="+mn-lt"/>
                <a:ea typeface="+mn-ea"/>
                <a:cs typeface="+mn-cs"/>
                <a:sym typeface="SF Compact Text Bold"/>
              </a:defRPr>
            </a:lvl1pPr>
          </a:lstStyle>
          <a:p>
            <a:pPr/>
            <a:r>
              <a:t>roleplaying</a:t>
            </a:r>
          </a:p>
        </p:txBody>
      </p:sp>
      <p:sp>
        <p:nvSpPr>
          <p:cNvPr id="269" name="first time using GigMeIn"/>
          <p:cNvSpPr txBox="1"/>
          <p:nvPr/>
        </p:nvSpPr>
        <p:spPr>
          <a:xfrm>
            <a:off x="570805" y="2423616"/>
            <a:ext cx="575432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9292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first time using GigMeIn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275">
              <a:srgbClr val="A9A9A9"/>
            </a:gs>
            <a:gs pos="66848">
              <a:srgbClr val="D4D4D4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he TECH"/>
          <p:cNvSpPr txBox="1"/>
          <p:nvPr/>
        </p:nvSpPr>
        <p:spPr>
          <a:xfrm>
            <a:off x="594342" y="4375149"/>
            <a:ext cx="11927759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cap="all" sz="6000">
                <a:solidFill>
                  <a:srgbClr val="424242"/>
                </a:solidFill>
                <a:latin typeface="+mj-lt"/>
                <a:ea typeface="+mj-ea"/>
                <a:cs typeface="+mj-cs"/>
                <a:sym typeface="SF Compact Text Heavy"/>
              </a:defRPr>
            </a:lvl1pPr>
          </a:lstStyle>
          <a:p>
            <a:pPr/>
            <a:r>
              <a:t>the TECH</a:t>
            </a:r>
          </a:p>
        </p:txBody>
      </p:sp>
      <p:sp>
        <p:nvSpPr>
          <p:cNvPr id="272" name="Circle"/>
          <p:cNvSpPr/>
          <p:nvPr/>
        </p:nvSpPr>
        <p:spPr>
          <a:xfrm>
            <a:off x="4094580" y="4594423"/>
            <a:ext cx="564754" cy="56475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275">
              <a:srgbClr val="A9A9A9"/>
            </a:gs>
            <a:gs pos="66848">
              <a:srgbClr val="D4D4D4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he TECH"/>
          <p:cNvSpPr txBox="1"/>
          <p:nvPr/>
        </p:nvSpPr>
        <p:spPr>
          <a:xfrm>
            <a:off x="594342" y="586316"/>
            <a:ext cx="1192775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cap="all">
                <a:solidFill>
                  <a:srgbClr val="424242"/>
                </a:solidFill>
                <a:latin typeface="+mn-lt"/>
                <a:ea typeface="+mn-ea"/>
                <a:cs typeface="+mn-cs"/>
                <a:sym typeface="SF Compact Text Bold"/>
              </a:defRPr>
            </a:lvl1pPr>
          </a:lstStyle>
          <a:p>
            <a:pPr/>
            <a:r>
              <a:t>the TECH</a:t>
            </a:r>
          </a:p>
        </p:txBody>
      </p:sp>
      <p:sp>
        <p:nvSpPr>
          <p:cNvPr id="275" name="A use case describes the interaction between:…"/>
          <p:cNvSpPr txBox="1"/>
          <p:nvPr/>
        </p:nvSpPr>
        <p:spPr>
          <a:xfrm>
            <a:off x="5697760" y="3108881"/>
            <a:ext cx="6850134" cy="267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 use case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describes the interaction</a:t>
            </a:r>
            <a:r>
              <a:t> between: </a:t>
            </a:r>
          </a:p>
          <a:p>
            <a:pPr algn="r"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an actor and a system</a:t>
            </a:r>
          </a:p>
          <a:p>
            <a:pPr algn="r"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 system and another system</a:t>
            </a:r>
          </a:p>
          <a:p>
            <a:pPr algn="r"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r"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Its purpose is to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identify</a:t>
            </a:r>
            <a:r>
              <a:t>:</a:t>
            </a:r>
          </a:p>
          <a:p>
            <a:pPr algn="r"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 the most elementary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 business processes</a:t>
            </a:r>
          </a:p>
          <a:p>
            <a:pPr algn="r"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and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how they are connected</a:t>
            </a:r>
            <a:r>
              <a:t>.</a:t>
            </a:r>
          </a:p>
        </p:txBody>
      </p:sp>
      <p:sp>
        <p:nvSpPr>
          <p:cNvPr id="276" name="use cases"/>
          <p:cNvSpPr txBox="1"/>
          <p:nvPr/>
        </p:nvSpPr>
        <p:spPr>
          <a:xfrm>
            <a:off x="570805" y="2423616"/>
            <a:ext cx="575432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use cases</a:t>
            </a:r>
          </a:p>
        </p:txBody>
      </p:sp>
      <p:pic>
        <p:nvPicPr>
          <p:cNvPr id="277" name="UseCaseDiagram.png" descr="UseCaseDiagr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609" y="2806015"/>
            <a:ext cx="6187111" cy="67904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FFF"/>
            </a:gs>
            <a:gs pos="76954">
              <a:srgbClr val="D4D4D4"/>
            </a:gs>
            <a:gs pos="99724">
              <a:srgbClr val="A9A9A9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Introduction"/>
          <p:cNvSpPr txBox="1"/>
          <p:nvPr/>
        </p:nvSpPr>
        <p:spPr>
          <a:xfrm>
            <a:off x="594342" y="586316"/>
            <a:ext cx="232365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cap="all">
                <a:solidFill>
                  <a:srgbClr val="424242"/>
                </a:solidFill>
                <a:latin typeface="+mn-lt"/>
                <a:ea typeface="+mn-ea"/>
                <a:cs typeface="+mn-cs"/>
                <a:sym typeface="SF Compact Text Bold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29" name="2 software developers with high standard goals…"/>
          <p:cNvSpPr txBox="1"/>
          <p:nvPr/>
        </p:nvSpPr>
        <p:spPr>
          <a:xfrm>
            <a:off x="5023174" y="3914698"/>
            <a:ext cx="7680365" cy="1924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2 software developers with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 high standard goals</a:t>
            </a: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 that want to be successful doing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what we know best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 to create intelligent and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innovative solutions</a:t>
            </a:r>
          </a:p>
        </p:txBody>
      </p:sp>
      <p:sp>
        <p:nvSpPr>
          <p:cNvPr id="130" name="who are we?"/>
          <p:cNvSpPr txBox="1"/>
          <p:nvPr/>
        </p:nvSpPr>
        <p:spPr>
          <a:xfrm>
            <a:off x="570805" y="2423616"/>
            <a:ext cx="575432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who are we?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275">
              <a:srgbClr val="A9A9A9"/>
            </a:gs>
            <a:gs pos="66848">
              <a:srgbClr val="D4D4D4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A little sketch of our database is represented by the ER diagram…"/>
          <p:cNvSpPr txBox="1"/>
          <p:nvPr/>
        </p:nvSpPr>
        <p:spPr>
          <a:xfrm>
            <a:off x="4140289" y="1853641"/>
            <a:ext cx="8520990" cy="830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 little sketch of our database is represented by the ER diagram</a:t>
            </a:r>
          </a:p>
          <a:p>
            <a:pPr algn="r"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It describes how the that is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structured inside the database</a:t>
            </a:r>
          </a:p>
        </p:txBody>
      </p:sp>
      <p:sp>
        <p:nvSpPr>
          <p:cNvPr id="280" name="use cases"/>
          <p:cNvSpPr txBox="1"/>
          <p:nvPr/>
        </p:nvSpPr>
        <p:spPr>
          <a:xfrm>
            <a:off x="570805" y="2423616"/>
            <a:ext cx="575432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9292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use cases</a:t>
            </a:r>
          </a:p>
        </p:txBody>
      </p:sp>
      <p:sp>
        <p:nvSpPr>
          <p:cNvPr id="281" name="database architecture"/>
          <p:cNvSpPr txBox="1"/>
          <p:nvPr/>
        </p:nvSpPr>
        <p:spPr>
          <a:xfrm>
            <a:off x="570805" y="3481950"/>
            <a:ext cx="575432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database architecture</a:t>
            </a:r>
          </a:p>
        </p:txBody>
      </p:sp>
      <p:sp>
        <p:nvSpPr>
          <p:cNvPr id="282" name="the TECH"/>
          <p:cNvSpPr txBox="1"/>
          <p:nvPr/>
        </p:nvSpPr>
        <p:spPr>
          <a:xfrm>
            <a:off x="594342" y="586316"/>
            <a:ext cx="1192775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cap="all">
                <a:solidFill>
                  <a:srgbClr val="424242"/>
                </a:solidFill>
                <a:latin typeface="+mn-lt"/>
                <a:ea typeface="+mn-ea"/>
                <a:cs typeface="+mn-cs"/>
                <a:sym typeface="SF Compact Text Bold"/>
              </a:defRPr>
            </a:lvl1pPr>
          </a:lstStyle>
          <a:p>
            <a:pPr/>
            <a:r>
              <a:t>the TECH</a:t>
            </a:r>
          </a:p>
        </p:txBody>
      </p:sp>
      <p:pic>
        <p:nvPicPr>
          <p:cNvPr id="283" name="Class diagram.png" descr="Class diagr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1469" y="2800789"/>
            <a:ext cx="9765280" cy="70703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275">
              <a:srgbClr val="A9A9A9"/>
            </a:gs>
            <a:gs pos="66848">
              <a:srgbClr val="D4D4D4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database architecture"/>
          <p:cNvSpPr txBox="1"/>
          <p:nvPr/>
        </p:nvSpPr>
        <p:spPr>
          <a:xfrm>
            <a:off x="570805" y="3481950"/>
            <a:ext cx="575432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91919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database architecture</a:t>
            </a:r>
          </a:p>
        </p:txBody>
      </p:sp>
      <p:sp>
        <p:nvSpPr>
          <p:cNvPr id="286" name="class architecture"/>
          <p:cNvSpPr txBox="1"/>
          <p:nvPr/>
        </p:nvSpPr>
        <p:spPr>
          <a:xfrm>
            <a:off x="570805" y="4540283"/>
            <a:ext cx="357619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class architecture</a:t>
            </a:r>
          </a:p>
        </p:txBody>
      </p:sp>
      <p:sp>
        <p:nvSpPr>
          <p:cNvPr id="287" name="use cases"/>
          <p:cNvSpPr txBox="1"/>
          <p:nvPr/>
        </p:nvSpPr>
        <p:spPr>
          <a:xfrm>
            <a:off x="570805" y="2423616"/>
            <a:ext cx="575432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9292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use cases</a:t>
            </a:r>
          </a:p>
        </p:txBody>
      </p:sp>
      <p:sp>
        <p:nvSpPr>
          <p:cNvPr id="288" name="the TECH"/>
          <p:cNvSpPr txBox="1"/>
          <p:nvPr/>
        </p:nvSpPr>
        <p:spPr>
          <a:xfrm>
            <a:off x="594342" y="586316"/>
            <a:ext cx="1192775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cap="all">
                <a:solidFill>
                  <a:srgbClr val="424242"/>
                </a:solidFill>
                <a:latin typeface="+mn-lt"/>
                <a:ea typeface="+mn-ea"/>
                <a:cs typeface="+mn-cs"/>
                <a:sym typeface="SF Compact Text Bold"/>
              </a:defRPr>
            </a:lvl1pPr>
          </a:lstStyle>
          <a:p>
            <a:pPr/>
            <a:r>
              <a:t>the TECH</a:t>
            </a:r>
          </a:p>
        </p:txBody>
      </p:sp>
      <p:pic>
        <p:nvPicPr>
          <p:cNvPr id="289" name="Untitled-1.png" descr="Untitled-1.png"/>
          <p:cNvPicPr>
            <a:picLocks noChangeAspect="1"/>
          </p:cNvPicPr>
          <p:nvPr/>
        </p:nvPicPr>
        <p:blipFill>
          <a:blip r:embed="rId2">
            <a:extLst/>
          </a:blip>
          <a:srcRect l="0" t="0" r="2" b="2"/>
          <a:stretch>
            <a:fillRect/>
          </a:stretch>
        </p:blipFill>
        <p:spPr>
          <a:xfrm>
            <a:off x="5205396" y="2754974"/>
            <a:ext cx="7143751" cy="6847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801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0801"/>
                </a:lnTo>
                <a:lnTo>
                  <a:pt x="21600" y="0"/>
                </a:lnTo>
                <a:lnTo>
                  <a:pt x="10800" y="0"/>
                </a:lnTo>
                <a:lnTo>
                  <a:pt x="0" y="0"/>
                </a:lnTo>
                <a:close/>
                <a:moveTo>
                  <a:pt x="8099" y="204"/>
                </a:moveTo>
                <a:cubicBezTo>
                  <a:pt x="8112" y="205"/>
                  <a:pt x="8123" y="216"/>
                  <a:pt x="8134" y="234"/>
                </a:cubicBezTo>
                <a:cubicBezTo>
                  <a:pt x="8151" y="264"/>
                  <a:pt x="8146" y="310"/>
                  <a:pt x="8122" y="336"/>
                </a:cubicBezTo>
                <a:cubicBezTo>
                  <a:pt x="8092" y="367"/>
                  <a:pt x="8065" y="363"/>
                  <a:pt x="8044" y="327"/>
                </a:cubicBezTo>
                <a:cubicBezTo>
                  <a:pt x="8026" y="297"/>
                  <a:pt x="8032" y="251"/>
                  <a:pt x="8057" y="225"/>
                </a:cubicBezTo>
                <a:cubicBezTo>
                  <a:pt x="8072" y="210"/>
                  <a:pt x="8086" y="203"/>
                  <a:pt x="8099" y="204"/>
                </a:cubicBezTo>
                <a:close/>
                <a:moveTo>
                  <a:pt x="15986" y="250"/>
                </a:moveTo>
                <a:cubicBezTo>
                  <a:pt x="15990" y="251"/>
                  <a:pt x="15992" y="254"/>
                  <a:pt x="15995" y="255"/>
                </a:cubicBezTo>
                <a:cubicBezTo>
                  <a:pt x="15995" y="256"/>
                  <a:pt x="15996" y="255"/>
                  <a:pt x="15996" y="255"/>
                </a:cubicBezTo>
                <a:cubicBezTo>
                  <a:pt x="15996" y="256"/>
                  <a:pt x="15996" y="257"/>
                  <a:pt x="15996" y="257"/>
                </a:cubicBezTo>
                <a:cubicBezTo>
                  <a:pt x="16061" y="291"/>
                  <a:pt x="16089" y="537"/>
                  <a:pt x="16079" y="1013"/>
                </a:cubicBezTo>
                <a:cubicBezTo>
                  <a:pt x="16070" y="1430"/>
                  <a:pt x="16049" y="1609"/>
                  <a:pt x="15998" y="1630"/>
                </a:cubicBezTo>
                <a:cubicBezTo>
                  <a:pt x="15983" y="1639"/>
                  <a:pt x="15963" y="1631"/>
                  <a:pt x="15940" y="1606"/>
                </a:cubicBezTo>
                <a:cubicBezTo>
                  <a:pt x="15893" y="1557"/>
                  <a:pt x="15904" y="290"/>
                  <a:pt x="15952" y="259"/>
                </a:cubicBezTo>
                <a:cubicBezTo>
                  <a:pt x="15964" y="251"/>
                  <a:pt x="15976" y="249"/>
                  <a:pt x="15986" y="250"/>
                </a:cubicBezTo>
                <a:close/>
                <a:moveTo>
                  <a:pt x="6655" y="269"/>
                </a:moveTo>
                <a:cubicBezTo>
                  <a:pt x="6684" y="262"/>
                  <a:pt x="6705" y="629"/>
                  <a:pt x="6713" y="1283"/>
                </a:cubicBezTo>
                <a:cubicBezTo>
                  <a:pt x="6720" y="1913"/>
                  <a:pt x="6708" y="2325"/>
                  <a:pt x="6680" y="2354"/>
                </a:cubicBezTo>
                <a:cubicBezTo>
                  <a:pt x="6651" y="2384"/>
                  <a:pt x="6626" y="2378"/>
                  <a:pt x="6610" y="2334"/>
                </a:cubicBezTo>
                <a:cubicBezTo>
                  <a:pt x="6565" y="2212"/>
                  <a:pt x="6608" y="282"/>
                  <a:pt x="6655" y="269"/>
                </a:cubicBezTo>
                <a:close/>
                <a:moveTo>
                  <a:pt x="8089" y="491"/>
                </a:moveTo>
                <a:cubicBezTo>
                  <a:pt x="8114" y="491"/>
                  <a:pt x="8140" y="593"/>
                  <a:pt x="8148" y="719"/>
                </a:cubicBezTo>
                <a:cubicBezTo>
                  <a:pt x="8162" y="950"/>
                  <a:pt x="8094" y="1113"/>
                  <a:pt x="8042" y="972"/>
                </a:cubicBezTo>
                <a:cubicBezTo>
                  <a:pt x="8002" y="862"/>
                  <a:pt x="8038" y="491"/>
                  <a:pt x="8089" y="491"/>
                </a:cubicBezTo>
                <a:close/>
                <a:moveTo>
                  <a:pt x="8089" y="1052"/>
                </a:moveTo>
                <a:cubicBezTo>
                  <a:pt x="8114" y="1052"/>
                  <a:pt x="8140" y="1133"/>
                  <a:pt x="8148" y="1233"/>
                </a:cubicBezTo>
                <a:cubicBezTo>
                  <a:pt x="8163" y="1427"/>
                  <a:pt x="8090" y="1568"/>
                  <a:pt x="8042" y="1437"/>
                </a:cubicBezTo>
                <a:cubicBezTo>
                  <a:pt x="8003" y="1330"/>
                  <a:pt x="8037" y="1052"/>
                  <a:pt x="8089" y="1052"/>
                </a:cubicBezTo>
                <a:close/>
                <a:moveTo>
                  <a:pt x="15977" y="1769"/>
                </a:moveTo>
                <a:cubicBezTo>
                  <a:pt x="15988" y="1770"/>
                  <a:pt x="15998" y="1820"/>
                  <a:pt x="16008" y="1895"/>
                </a:cubicBezTo>
                <a:cubicBezTo>
                  <a:pt x="16015" y="1878"/>
                  <a:pt x="16022" y="1870"/>
                  <a:pt x="16030" y="1884"/>
                </a:cubicBezTo>
                <a:cubicBezTo>
                  <a:pt x="16030" y="1885"/>
                  <a:pt x="16031" y="1891"/>
                  <a:pt x="16032" y="1893"/>
                </a:cubicBezTo>
                <a:cubicBezTo>
                  <a:pt x="16038" y="1905"/>
                  <a:pt x="16044" y="1928"/>
                  <a:pt x="16050" y="1963"/>
                </a:cubicBezTo>
                <a:cubicBezTo>
                  <a:pt x="16062" y="2046"/>
                  <a:pt x="16074" y="2166"/>
                  <a:pt x="16079" y="2356"/>
                </a:cubicBezTo>
                <a:cubicBezTo>
                  <a:pt x="16086" y="2654"/>
                  <a:pt x="16073" y="2887"/>
                  <a:pt x="16046" y="2915"/>
                </a:cubicBezTo>
                <a:cubicBezTo>
                  <a:pt x="16032" y="2930"/>
                  <a:pt x="16022" y="2931"/>
                  <a:pt x="16012" y="2927"/>
                </a:cubicBezTo>
                <a:cubicBezTo>
                  <a:pt x="16006" y="2926"/>
                  <a:pt x="16001" y="2922"/>
                  <a:pt x="15996" y="2916"/>
                </a:cubicBezTo>
                <a:cubicBezTo>
                  <a:pt x="15925" y="2981"/>
                  <a:pt x="15906" y="2834"/>
                  <a:pt x="15919" y="2300"/>
                </a:cubicBezTo>
                <a:cubicBezTo>
                  <a:pt x="15928" y="1943"/>
                  <a:pt x="15952" y="1767"/>
                  <a:pt x="15977" y="1769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90" name="Class diagram is one the most fundamental diagrams in UML.…"/>
          <p:cNvSpPr txBox="1"/>
          <p:nvPr/>
        </p:nvSpPr>
        <p:spPr>
          <a:xfrm>
            <a:off x="4253675" y="1857857"/>
            <a:ext cx="8294219" cy="830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Class diagram is one the most fundamental diagrams in UML.</a:t>
            </a:r>
          </a:p>
          <a:p>
            <a:pPr algn="r"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It is used to capture the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static structure</a:t>
            </a:r>
            <a:r>
              <a:t> of a software.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275">
              <a:srgbClr val="A9A9A9"/>
            </a:gs>
            <a:gs pos="66848">
              <a:srgbClr val="D4D4D4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Initial Platform: iOS…"/>
          <p:cNvSpPr txBox="1"/>
          <p:nvPr/>
        </p:nvSpPr>
        <p:spPr>
          <a:xfrm>
            <a:off x="5537443" y="1512516"/>
            <a:ext cx="7216750" cy="6728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Initial Platform: </a:t>
            </a:r>
            <a:r>
              <a:t>iOS</a:t>
            </a:r>
          </a:p>
          <a:p>
            <a:pPr algn="r"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Language: </a:t>
            </a:r>
            <a:r>
              <a:t>Swift</a:t>
            </a:r>
          </a:p>
          <a:p>
            <a:pPr algn="r"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Database: </a:t>
            </a:r>
            <a:r>
              <a:t>PostgreSQL or Firebase</a:t>
            </a:r>
          </a:p>
          <a:p>
            <a:pPr algn="r"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r"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r">
              <a:defRPr i="1">
                <a:solidFill>
                  <a:srgbClr val="424242"/>
                </a:solidFill>
              </a:defRPr>
            </a:pPr>
            <a:r>
              <a:t>Firebase pros: </a:t>
            </a:r>
          </a:p>
          <a:p>
            <a:pPr algn="r"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very scalable and faster</a:t>
            </a:r>
          </a:p>
          <a:p>
            <a:pPr algn="r">
              <a:defRPr i="1">
                <a:solidFill>
                  <a:srgbClr val="424242"/>
                </a:solidFill>
              </a:defRPr>
            </a:pPr>
            <a:r>
              <a:t>Firebase cons: </a:t>
            </a:r>
          </a:p>
          <a:p>
            <a:pPr algn="r"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Lack of experience, non relational data</a:t>
            </a:r>
          </a:p>
          <a:p>
            <a:pPr algn="r"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r">
              <a:defRPr i="1">
                <a:solidFill>
                  <a:srgbClr val="424242"/>
                </a:solidFill>
              </a:defRPr>
            </a:pPr>
            <a:r>
              <a:t>PostgreSQL pros: </a:t>
            </a:r>
          </a:p>
          <a:p>
            <a:pPr algn="r"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Lot of experience, relational data</a:t>
            </a:r>
          </a:p>
          <a:p>
            <a:pPr algn="r">
              <a:defRPr i="1">
                <a:solidFill>
                  <a:srgbClr val="424242"/>
                </a:solidFill>
              </a:defRPr>
            </a:pPr>
            <a:r>
              <a:t>PostgreSQL cons: </a:t>
            </a:r>
          </a:p>
          <a:p>
            <a:pPr algn="r"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Not the best when dealing with large amounts of data</a:t>
            </a:r>
          </a:p>
          <a:p>
            <a:pPr algn="r"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r"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Why?</a:t>
            </a:r>
            <a:r>
              <a:t> </a:t>
            </a:r>
          </a:p>
          <a:p>
            <a:pPr algn="r"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The project must be achievable in 3 months and </a:t>
            </a:r>
          </a:p>
          <a:p>
            <a:pPr algn="r"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the know how has a lot of weight in this aspect  </a:t>
            </a:r>
          </a:p>
        </p:txBody>
      </p:sp>
      <p:sp>
        <p:nvSpPr>
          <p:cNvPr id="293" name="database architecture"/>
          <p:cNvSpPr txBox="1"/>
          <p:nvPr/>
        </p:nvSpPr>
        <p:spPr>
          <a:xfrm>
            <a:off x="570805" y="3481950"/>
            <a:ext cx="342814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91919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database architecture</a:t>
            </a:r>
          </a:p>
        </p:txBody>
      </p:sp>
      <p:sp>
        <p:nvSpPr>
          <p:cNvPr id="294" name="class architecture"/>
          <p:cNvSpPr txBox="1"/>
          <p:nvPr/>
        </p:nvSpPr>
        <p:spPr>
          <a:xfrm>
            <a:off x="570805" y="4540283"/>
            <a:ext cx="342814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9292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class architecture</a:t>
            </a:r>
          </a:p>
        </p:txBody>
      </p:sp>
      <p:sp>
        <p:nvSpPr>
          <p:cNvPr id="295" name="use cases"/>
          <p:cNvSpPr txBox="1"/>
          <p:nvPr/>
        </p:nvSpPr>
        <p:spPr>
          <a:xfrm>
            <a:off x="570805" y="2423616"/>
            <a:ext cx="332430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9292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use cases</a:t>
            </a:r>
          </a:p>
        </p:txBody>
      </p:sp>
      <p:sp>
        <p:nvSpPr>
          <p:cNvPr id="296" name="the TECH"/>
          <p:cNvSpPr txBox="1"/>
          <p:nvPr/>
        </p:nvSpPr>
        <p:spPr>
          <a:xfrm>
            <a:off x="594342" y="586316"/>
            <a:ext cx="763694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cap="all">
                <a:solidFill>
                  <a:srgbClr val="424242"/>
                </a:solidFill>
                <a:latin typeface="+mn-lt"/>
                <a:ea typeface="+mn-ea"/>
                <a:cs typeface="+mn-cs"/>
                <a:sym typeface="SF Compact Text Bold"/>
              </a:defRPr>
            </a:lvl1pPr>
          </a:lstStyle>
          <a:p>
            <a:pPr/>
            <a:r>
              <a:t>the TECH</a:t>
            </a:r>
          </a:p>
        </p:txBody>
      </p:sp>
      <p:sp>
        <p:nvSpPr>
          <p:cNvPr id="297" name="the technology"/>
          <p:cNvSpPr txBox="1"/>
          <p:nvPr/>
        </p:nvSpPr>
        <p:spPr>
          <a:xfrm>
            <a:off x="570805" y="5600700"/>
            <a:ext cx="332430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the technology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275">
              <a:srgbClr val="A9A9A9"/>
            </a:gs>
            <a:gs pos="66848">
              <a:srgbClr val="D4D4D4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he business MODEL"/>
          <p:cNvSpPr txBox="1"/>
          <p:nvPr/>
        </p:nvSpPr>
        <p:spPr>
          <a:xfrm>
            <a:off x="594342" y="4375149"/>
            <a:ext cx="11927759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cap="all" sz="6000">
                <a:solidFill>
                  <a:srgbClr val="424242"/>
                </a:solidFill>
                <a:latin typeface="+mj-lt"/>
                <a:ea typeface="+mj-ea"/>
                <a:cs typeface="+mj-cs"/>
                <a:sym typeface="SF Compact Text Heavy"/>
              </a:defRPr>
            </a:lvl1pPr>
          </a:lstStyle>
          <a:p>
            <a:pPr/>
            <a:r>
              <a:t>the business MODEL</a:t>
            </a:r>
          </a:p>
        </p:txBody>
      </p:sp>
      <p:sp>
        <p:nvSpPr>
          <p:cNvPr id="300" name="Triangle"/>
          <p:cNvSpPr/>
          <p:nvPr/>
        </p:nvSpPr>
        <p:spPr>
          <a:xfrm rot="2700000">
            <a:off x="2142171" y="4635092"/>
            <a:ext cx="538615" cy="5386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275">
              <a:srgbClr val="A9A9A9"/>
            </a:gs>
            <a:gs pos="66848">
              <a:srgbClr val="D4D4D4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he biz-model"/>
          <p:cNvSpPr txBox="1"/>
          <p:nvPr/>
        </p:nvSpPr>
        <p:spPr>
          <a:xfrm>
            <a:off x="594342" y="586316"/>
            <a:ext cx="1192775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cap="all">
                <a:solidFill>
                  <a:srgbClr val="424242"/>
                </a:solidFill>
                <a:latin typeface="+mn-lt"/>
                <a:ea typeface="+mn-ea"/>
                <a:cs typeface="+mn-cs"/>
                <a:sym typeface="SF Compact Text Bold"/>
              </a:defRPr>
            </a:lvl1pPr>
          </a:lstStyle>
          <a:p>
            <a:pPr/>
            <a:r>
              <a:t>the biz-model</a:t>
            </a:r>
          </a:p>
        </p:txBody>
      </p:sp>
      <p:sp>
        <p:nvSpPr>
          <p:cNvPr id="303" name="\"/>
          <p:cNvSpPr txBox="1"/>
          <p:nvPr/>
        </p:nvSpPr>
        <p:spPr>
          <a:xfrm>
            <a:off x="12318407" y="2423616"/>
            <a:ext cx="21579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\</a:t>
            </a:r>
          </a:p>
        </p:txBody>
      </p:sp>
      <p:sp>
        <p:nvSpPr>
          <p:cNvPr id="304" name="premium job post push notification"/>
          <p:cNvSpPr txBox="1"/>
          <p:nvPr/>
        </p:nvSpPr>
        <p:spPr>
          <a:xfrm>
            <a:off x="570805" y="2423616"/>
            <a:ext cx="575432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premium job post push notification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275">
              <a:srgbClr val="A9A9A9"/>
            </a:gs>
            <a:gs pos="66848">
              <a:srgbClr val="D4D4D4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remium job post push notification"/>
          <p:cNvSpPr txBox="1"/>
          <p:nvPr/>
        </p:nvSpPr>
        <p:spPr>
          <a:xfrm>
            <a:off x="570805" y="2423616"/>
            <a:ext cx="575432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9292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premium job post push notification</a:t>
            </a:r>
          </a:p>
        </p:txBody>
      </p:sp>
      <p:sp>
        <p:nvSpPr>
          <p:cNvPr id="307" name="user training &amp; skilling recommendations"/>
          <p:cNvSpPr txBox="1"/>
          <p:nvPr/>
        </p:nvSpPr>
        <p:spPr>
          <a:xfrm>
            <a:off x="570805" y="3481950"/>
            <a:ext cx="575432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user training &amp; skilling recommendations</a:t>
            </a:r>
          </a:p>
        </p:txBody>
      </p:sp>
      <p:sp>
        <p:nvSpPr>
          <p:cNvPr id="308" name="the biz-model"/>
          <p:cNvSpPr txBox="1"/>
          <p:nvPr/>
        </p:nvSpPr>
        <p:spPr>
          <a:xfrm>
            <a:off x="594342" y="586316"/>
            <a:ext cx="1192775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cap="all">
                <a:solidFill>
                  <a:srgbClr val="424242"/>
                </a:solidFill>
                <a:latin typeface="+mn-lt"/>
                <a:ea typeface="+mn-ea"/>
                <a:cs typeface="+mn-cs"/>
                <a:sym typeface="SF Compact Text Bold"/>
              </a:defRPr>
            </a:lvl1pPr>
          </a:lstStyle>
          <a:p>
            <a:pPr/>
            <a:r>
              <a:t>the biz-model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275">
              <a:srgbClr val="A9A9A9"/>
            </a:gs>
            <a:gs pos="66848">
              <a:srgbClr val="D4D4D4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user training &amp; skilling recommendations"/>
          <p:cNvSpPr txBox="1"/>
          <p:nvPr/>
        </p:nvSpPr>
        <p:spPr>
          <a:xfrm>
            <a:off x="570805" y="3481950"/>
            <a:ext cx="575432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91919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user training &amp; skilling recommendations</a:t>
            </a:r>
          </a:p>
        </p:txBody>
      </p:sp>
      <p:sp>
        <p:nvSpPr>
          <p:cNvPr id="311" name="schools &amp; course advertisement"/>
          <p:cNvSpPr txBox="1"/>
          <p:nvPr/>
        </p:nvSpPr>
        <p:spPr>
          <a:xfrm>
            <a:off x="570805" y="4540283"/>
            <a:ext cx="608319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schools &amp; course advertisement</a:t>
            </a:r>
          </a:p>
        </p:txBody>
      </p:sp>
      <p:sp>
        <p:nvSpPr>
          <p:cNvPr id="312" name="the biz-model"/>
          <p:cNvSpPr txBox="1"/>
          <p:nvPr/>
        </p:nvSpPr>
        <p:spPr>
          <a:xfrm>
            <a:off x="594342" y="586316"/>
            <a:ext cx="1192775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cap="all">
                <a:solidFill>
                  <a:srgbClr val="424242"/>
                </a:solidFill>
                <a:latin typeface="+mn-lt"/>
                <a:ea typeface="+mn-ea"/>
                <a:cs typeface="+mn-cs"/>
                <a:sym typeface="SF Compact Text Bold"/>
              </a:defRPr>
            </a:lvl1pPr>
          </a:lstStyle>
          <a:p>
            <a:pPr/>
            <a:r>
              <a:t>the biz-model</a:t>
            </a:r>
          </a:p>
        </p:txBody>
      </p:sp>
      <p:sp>
        <p:nvSpPr>
          <p:cNvPr id="313" name="premium job post push notification"/>
          <p:cNvSpPr txBox="1"/>
          <p:nvPr/>
        </p:nvSpPr>
        <p:spPr>
          <a:xfrm>
            <a:off x="570805" y="2423616"/>
            <a:ext cx="575432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9292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premium job post push notification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FFF"/>
            </a:gs>
            <a:gs pos="76954">
              <a:srgbClr val="D4D4D4"/>
            </a:gs>
            <a:gs pos="99724">
              <a:srgbClr val="A9A9A9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Introduction"/>
          <p:cNvSpPr txBox="1"/>
          <p:nvPr/>
        </p:nvSpPr>
        <p:spPr>
          <a:xfrm>
            <a:off x="594342" y="586316"/>
            <a:ext cx="232365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cap="all">
                <a:solidFill>
                  <a:srgbClr val="424242"/>
                </a:solidFill>
                <a:latin typeface="+mn-lt"/>
                <a:ea typeface="+mn-ea"/>
                <a:cs typeface="+mn-cs"/>
                <a:sym typeface="SF Compact Text Bold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33" name="who are we?"/>
          <p:cNvSpPr txBox="1"/>
          <p:nvPr/>
        </p:nvSpPr>
        <p:spPr>
          <a:xfrm>
            <a:off x="570805" y="2423616"/>
            <a:ext cx="575432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9292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who are we?</a:t>
            </a:r>
          </a:p>
        </p:txBody>
      </p:sp>
      <p:sp>
        <p:nvSpPr>
          <p:cNvPr id="134" name="how did we get started?"/>
          <p:cNvSpPr txBox="1"/>
          <p:nvPr/>
        </p:nvSpPr>
        <p:spPr>
          <a:xfrm>
            <a:off x="570805" y="3481950"/>
            <a:ext cx="575432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how did we get started?</a:t>
            </a:r>
          </a:p>
        </p:txBody>
      </p:sp>
      <p:sp>
        <p:nvSpPr>
          <p:cNvPr id="135" name="our project started in the class of Advanced Studio I…"/>
          <p:cNvSpPr txBox="1"/>
          <p:nvPr/>
        </p:nvSpPr>
        <p:spPr>
          <a:xfrm>
            <a:off x="5023174" y="3550665"/>
            <a:ext cx="7680365" cy="2652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our project started in the class of Advanced Studio I </a:t>
            </a: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task to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solve a problem</a:t>
            </a: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in an area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we are passionate</a:t>
            </a:r>
            <a:r>
              <a:t> about </a:t>
            </a: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to develop an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innovative application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FFF"/>
            </a:gs>
            <a:gs pos="76954">
              <a:srgbClr val="D4D4D4"/>
            </a:gs>
            <a:gs pos="99724">
              <a:srgbClr val="A9A9A9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Introduction"/>
          <p:cNvSpPr txBox="1"/>
          <p:nvPr/>
        </p:nvSpPr>
        <p:spPr>
          <a:xfrm>
            <a:off x="594342" y="586316"/>
            <a:ext cx="232365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cap="all">
                <a:solidFill>
                  <a:srgbClr val="424242"/>
                </a:solidFill>
                <a:latin typeface="+mn-lt"/>
                <a:ea typeface="+mn-ea"/>
                <a:cs typeface="+mn-cs"/>
                <a:sym typeface="SF Compact Text Bold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38" name="because this is something we see potential in…"/>
          <p:cNvSpPr txBox="1"/>
          <p:nvPr/>
        </p:nvSpPr>
        <p:spPr>
          <a:xfrm>
            <a:off x="5775163" y="3549293"/>
            <a:ext cx="6962243" cy="2655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because this is something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we see</a:t>
            </a:r>
            <a:r>
              <a:t>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potential</a:t>
            </a:r>
            <a:r>
              <a:t>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in</a:t>
            </a: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and that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we actually liked</a:t>
            </a: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and saw the opportunity to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become a real project</a:t>
            </a: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something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beyond</a:t>
            </a:r>
            <a:r>
              <a:t>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another university project</a:t>
            </a:r>
          </a:p>
        </p:txBody>
      </p:sp>
      <p:sp>
        <p:nvSpPr>
          <p:cNvPr id="139" name="who are we?"/>
          <p:cNvSpPr txBox="1"/>
          <p:nvPr/>
        </p:nvSpPr>
        <p:spPr>
          <a:xfrm>
            <a:off x="570805" y="2423616"/>
            <a:ext cx="575432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9292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who are we?</a:t>
            </a:r>
          </a:p>
        </p:txBody>
      </p:sp>
      <p:sp>
        <p:nvSpPr>
          <p:cNvPr id="140" name="how did we get started?"/>
          <p:cNvSpPr txBox="1"/>
          <p:nvPr/>
        </p:nvSpPr>
        <p:spPr>
          <a:xfrm>
            <a:off x="570805" y="3481950"/>
            <a:ext cx="575432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9292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how did we get started?</a:t>
            </a:r>
          </a:p>
        </p:txBody>
      </p:sp>
      <p:sp>
        <p:nvSpPr>
          <p:cNvPr id="141" name="why choose this project?"/>
          <p:cNvSpPr txBox="1"/>
          <p:nvPr/>
        </p:nvSpPr>
        <p:spPr>
          <a:xfrm>
            <a:off x="570805" y="4540283"/>
            <a:ext cx="397532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why choose this project?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FFF"/>
            </a:gs>
            <a:gs pos="76954">
              <a:srgbClr val="D4D4D4"/>
            </a:gs>
            <a:gs pos="99724">
              <a:srgbClr val="A9A9A9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Introduction"/>
          <p:cNvSpPr txBox="1"/>
          <p:nvPr/>
        </p:nvSpPr>
        <p:spPr>
          <a:xfrm>
            <a:off x="594342" y="586316"/>
            <a:ext cx="232365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cap="all">
                <a:solidFill>
                  <a:srgbClr val="424242"/>
                </a:solidFill>
                <a:latin typeface="+mn-lt"/>
                <a:ea typeface="+mn-ea"/>
                <a:cs typeface="+mn-cs"/>
                <a:sym typeface="SF Compact Text Bold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44" name="we want to empower students and employers…"/>
          <p:cNvSpPr txBox="1"/>
          <p:nvPr/>
        </p:nvSpPr>
        <p:spPr>
          <a:xfrm>
            <a:off x="5137691" y="3444069"/>
            <a:ext cx="7616648" cy="2653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we want to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empower students and employers</a:t>
            </a: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in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creating a platform that connects</a:t>
            </a:r>
            <a:r>
              <a:t> them</a:t>
            </a: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in bringing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more and fairer work opportunities</a:t>
            </a: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without get in the way of their commitments and priorities</a:t>
            </a:r>
          </a:p>
        </p:txBody>
      </p:sp>
      <p:sp>
        <p:nvSpPr>
          <p:cNvPr id="145" name="who are we?"/>
          <p:cNvSpPr txBox="1"/>
          <p:nvPr/>
        </p:nvSpPr>
        <p:spPr>
          <a:xfrm>
            <a:off x="570805" y="2423616"/>
            <a:ext cx="403849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91919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who are we?</a:t>
            </a:r>
          </a:p>
        </p:txBody>
      </p:sp>
      <p:sp>
        <p:nvSpPr>
          <p:cNvPr id="146" name="how did we get started?"/>
          <p:cNvSpPr txBox="1"/>
          <p:nvPr/>
        </p:nvSpPr>
        <p:spPr>
          <a:xfrm>
            <a:off x="570805" y="3481950"/>
            <a:ext cx="403849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91919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how did we get started?</a:t>
            </a:r>
          </a:p>
        </p:txBody>
      </p:sp>
      <p:sp>
        <p:nvSpPr>
          <p:cNvPr id="147" name="why choose this project?"/>
          <p:cNvSpPr txBox="1"/>
          <p:nvPr/>
        </p:nvSpPr>
        <p:spPr>
          <a:xfrm>
            <a:off x="570805" y="4540283"/>
            <a:ext cx="403849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91919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why choose this project?</a:t>
            </a:r>
          </a:p>
        </p:txBody>
      </p:sp>
      <p:sp>
        <p:nvSpPr>
          <p:cNvPr id="148" name="what’s our goal?"/>
          <p:cNvSpPr txBox="1"/>
          <p:nvPr/>
        </p:nvSpPr>
        <p:spPr>
          <a:xfrm>
            <a:off x="570805" y="5598617"/>
            <a:ext cx="403849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what’s our goal?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275">
              <a:srgbClr val="A9A9A9"/>
            </a:gs>
            <a:gs pos="66848">
              <a:srgbClr val="D4D4D4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HE PROBLEM"/>
          <p:cNvSpPr txBox="1"/>
          <p:nvPr/>
        </p:nvSpPr>
        <p:spPr>
          <a:xfrm>
            <a:off x="594342" y="4375149"/>
            <a:ext cx="11927759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cap="all" sz="6000">
                <a:solidFill>
                  <a:srgbClr val="424242"/>
                </a:solidFill>
                <a:latin typeface="+mj-lt"/>
                <a:ea typeface="+mj-ea"/>
                <a:cs typeface="+mj-cs"/>
                <a:sym typeface="SF Compact Text Heavy"/>
              </a:defRPr>
            </a:lvl1pPr>
          </a:lstStyle>
          <a:p>
            <a:pPr/>
            <a:r>
              <a:t>THE PROBLEM</a:t>
            </a:r>
          </a:p>
        </p:txBody>
      </p:sp>
      <p:sp>
        <p:nvSpPr>
          <p:cNvPr id="151" name="Circle"/>
          <p:cNvSpPr/>
          <p:nvPr/>
        </p:nvSpPr>
        <p:spPr>
          <a:xfrm>
            <a:off x="3307180" y="4594423"/>
            <a:ext cx="564754" cy="56475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275">
              <a:srgbClr val="A9A9A9"/>
            </a:gs>
            <a:gs pos="66848">
              <a:srgbClr val="D4D4D4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HE PROBLEM"/>
          <p:cNvSpPr txBox="1"/>
          <p:nvPr/>
        </p:nvSpPr>
        <p:spPr>
          <a:xfrm>
            <a:off x="594342" y="586316"/>
            <a:ext cx="1192775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SF Compact Text Bold"/>
              </a:defRPr>
            </a:lvl1pPr>
          </a:lstStyle>
          <a:p>
            <a:pPr/>
            <a:r>
              <a:t>THE PROBLEM</a:t>
            </a:r>
          </a:p>
        </p:txBody>
      </p:sp>
      <p:sp>
        <p:nvSpPr>
          <p:cNvPr id="154" name="casual work is open to a limited number of people…"/>
          <p:cNvSpPr txBox="1"/>
          <p:nvPr/>
        </p:nvSpPr>
        <p:spPr>
          <a:xfrm>
            <a:off x="4849426" y="2087673"/>
            <a:ext cx="7786380" cy="5578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casual work is open to a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 limited number of people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opportunities are currently in a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handful of places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groups tend to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flood with unrelated</a:t>
            </a:r>
            <a:r>
              <a:t>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topics</a:t>
            </a:r>
            <a:r>
              <a:t>  </a:t>
            </a: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there is a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very high competition </a:t>
            </a:r>
            <a:r>
              <a:t>gain access </a:t>
            </a: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however there are still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unfilled opportunities</a:t>
            </a: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jobs are not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presented </a:t>
            </a:r>
            <a:r>
              <a:t>to the right person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there is no way to confirm the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reliability of the work</a:t>
            </a: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low job advert visibility</a:t>
            </a:r>
            <a:r>
              <a:t> due to the nature of the format </a:t>
            </a:r>
          </a:p>
        </p:txBody>
      </p:sp>
      <p:sp>
        <p:nvSpPr>
          <p:cNvPr id="155" name="what is the problem?"/>
          <p:cNvSpPr txBox="1"/>
          <p:nvPr/>
        </p:nvSpPr>
        <p:spPr>
          <a:xfrm>
            <a:off x="570805" y="2423616"/>
            <a:ext cx="575432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what is the problem?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275">
              <a:srgbClr val="A9A9A9"/>
            </a:gs>
            <a:gs pos="66848">
              <a:srgbClr val="D4D4D4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he problem"/>
          <p:cNvSpPr txBox="1"/>
          <p:nvPr/>
        </p:nvSpPr>
        <p:spPr>
          <a:xfrm>
            <a:off x="594342" y="586316"/>
            <a:ext cx="1192775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cap="all">
                <a:solidFill>
                  <a:srgbClr val="424242"/>
                </a:solidFill>
                <a:latin typeface="+mn-lt"/>
                <a:ea typeface="+mn-ea"/>
                <a:cs typeface="+mn-cs"/>
                <a:sym typeface="SF Compact Text Bold"/>
              </a:defRPr>
            </a:lvl1pPr>
          </a:lstStyle>
          <a:p>
            <a:pPr/>
            <a:r>
              <a:t>The problem</a:t>
            </a:r>
          </a:p>
        </p:txBody>
      </p:sp>
      <p:sp>
        <p:nvSpPr>
          <p:cNvPr id="158" name="People spend hours/day looking for a job that:…"/>
          <p:cNvSpPr txBox="1"/>
          <p:nvPr/>
        </p:nvSpPr>
        <p:spPr>
          <a:xfrm>
            <a:off x="5686298" y="2821381"/>
            <a:ext cx="6881775" cy="411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People spend hours/day looking for a job that:</a:t>
            </a: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Matches their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timetable</a:t>
            </a: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Matches their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skills</a:t>
            </a: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Have a fair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wage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r">
              <a:lnSpc>
                <a:spcPct val="200000"/>
              </a:lnSpc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and end-up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 missing-out on fitting opportunities</a:t>
            </a:r>
          </a:p>
        </p:txBody>
      </p:sp>
      <p:sp>
        <p:nvSpPr>
          <p:cNvPr id="159" name="what is the problem?"/>
          <p:cNvSpPr txBox="1"/>
          <p:nvPr/>
        </p:nvSpPr>
        <p:spPr>
          <a:xfrm>
            <a:off x="570805" y="2423616"/>
            <a:ext cx="575432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9292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what is the problem?</a:t>
            </a:r>
          </a:p>
        </p:txBody>
      </p:sp>
      <p:sp>
        <p:nvSpPr>
          <p:cNvPr id="160" name="how does it impact people?"/>
          <p:cNvSpPr txBox="1"/>
          <p:nvPr/>
        </p:nvSpPr>
        <p:spPr>
          <a:xfrm>
            <a:off x="570805" y="3481950"/>
            <a:ext cx="575432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 b="0" i="1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how does it impact people?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SF Compact Text Heavy"/>
        <a:ea typeface="SF Compact Text Heavy"/>
        <a:cs typeface="SF Compact Text Heavy"/>
      </a:majorFont>
      <a:minorFont>
        <a:latin typeface="SF Compact Text Bold"/>
        <a:ea typeface="SF Compact Text Bold"/>
        <a:cs typeface="SF Compact Text 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SF Compact Text Heavy"/>
        <a:ea typeface="SF Compact Text Heavy"/>
        <a:cs typeface="SF Compact Text Heavy"/>
      </a:majorFont>
      <a:minorFont>
        <a:latin typeface="SF Compact Text Bold"/>
        <a:ea typeface="SF Compact Text Bold"/>
        <a:cs typeface="SF Compact Text 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