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19"/>
  </p:notesMasterIdLst>
  <p:sldIdLst>
    <p:sldId id="524" r:id="rId2"/>
    <p:sldId id="262" r:id="rId3"/>
    <p:sldId id="506" r:id="rId4"/>
    <p:sldId id="504" r:id="rId5"/>
    <p:sldId id="510" r:id="rId6"/>
    <p:sldId id="503" r:id="rId7"/>
    <p:sldId id="523" r:id="rId8"/>
    <p:sldId id="505" r:id="rId9"/>
    <p:sldId id="521" r:id="rId10"/>
    <p:sldId id="512" r:id="rId11"/>
    <p:sldId id="522" r:id="rId12"/>
    <p:sldId id="507" r:id="rId13"/>
    <p:sldId id="508" r:id="rId14"/>
    <p:sldId id="516" r:id="rId15"/>
    <p:sldId id="525" r:id="rId16"/>
    <p:sldId id="514" r:id="rId17"/>
    <p:sldId id="515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NI KAKAGIANNI" initials="EK" lastIdx="2" clrIdx="0">
    <p:extLst>
      <p:ext uri="{19B8F6BF-5375-455C-9EA6-DF929625EA0E}">
        <p15:presenceInfo xmlns:p15="http://schemas.microsoft.com/office/powerpoint/2012/main" userId="ELENI KAKAGIAN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465F-C275-46C4-9F58-FF79DE6B5F19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8F32-41AE-43D3-898C-481754A9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Get thousands of templates, icons, maps, diagrams and charts with Power-user. Visit https://www.powerusersoftwares.com/!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63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42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template was inserted from Power-user, the productivity add-in for PowerPoint, Excel and Word.</a:t>
            </a:r>
          </a:p>
          <a:p>
            <a:r>
              <a:rPr lang="en-US"/>
              <a:t>Get thousands of templates, icons, maps, diagrams and charts with Power-user. Visit https://www.powerusersoftwares.com/!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62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848F32-41AE-43D3-898C-481754A9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48F32-41AE-43D3-898C-481754A9914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18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6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1.jpeg"/><Relationship Id="rId2" Type="http://schemas.openxmlformats.org/officeDocument/2006/relationships/tags" Target="../tags/tag31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urface, close, blue&#10;&#10;Description automatically generated">
            <a:extLst>
              <a:ext uri="{FF2B5EF4-FFF2-40B4-BE49-F238E27FC236}">
                <a16:creationId xmlns:a16="http://schemas.microsoft.com/office/drawing/2014/main" id="{FF7C9B22-A76C-4286-BCF2-A6F262025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r="1111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3E1695-97E4-4E46-9A47-78171344DC70}"/>
              </a:ext>
            </a:extLst>
          </p:cNvPr>
          <p:cNvSpPr txBox="1"/>
          <p:nvPr/>
        </p:nvSpPr>
        <p:spPr>
          <a:xfrm>
            <a:off x="3614371" y="1958459"/>
            <a:ext cx="622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 MSc IN BUSINESS ANALYTICS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947FB-80E0-4D50-9FC3-EDF55C91D038}"/>
              </a:ext>
            </a:extLst>
          </p:cNvPr>
          <p:cNvSpPr txBox="1"/>
          <p:nvPr/>
        </p:nvSpPr>
        <p:spPr>
          <a:xfrm>
            <a:off x="2876842" y="2728976"/>
            <a:ext cx="75156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MACHINE LEARNING &amp; CONTENT ANALYTICS</a:t>
            </a:r>
            <a:br>
              <a:rPr lang="el-GR" sz="2400" b="1"/>
            </a:b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0063B-A85C-404D-A2E4-D8F7D22B9F1D}"/>
              </a:ext>
            </a:extLst>
          </p:cNvPr>
          <p:cNvSpPr txBox="1"/>
          <p:nvPr/>
        </p:nvSpPr>
        <p:spPr>
          <a:xfrm>
            <a:off x="3646903" y="3329140"/>
            <a:ext cx="6196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effectLst/>
                <a:latin typeface="+mj-lt"/>
              </a:rPr>
              <a:t> SDG Classification-Topic Analysis </a:t>
            </a:r>
            <a:endParaRPr lang="en-US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99720-D051-4F93-A1AA-15BB888D1C14}"/>
              </a:ext>
            </a:extLst>
          </p:cNvPr>
          <p:cNvSpPr txBox="1"/>
          <p:nvPr/>
        </p:nvSpPr>
        <p:spPr>
          <a:xfrm>
            <a:off x="4228967" y="3930637"/>
            <a:ext cx="6196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Instructor: Haris Papageorgiou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4F337-AD51-4B6A-842A-BAC18296F803}"/>
              </a:ext>
            </a:extLst>
          </p:cNvPr>
          <p:cNvSpPr txBox="1"/>
          <p:nvPr/>
        </p:nvSpPr>
        <p:spPr>
          <a:xfrm>
            <a:off x="10250128" y="6078751"/>
            <a:ext cx="1725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October 2020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8145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TextBox"/>
          <p:cNvSpPr txBox="1"/>
          <p:nvPr/>
        </p:nvSpPr>
        <p:spPr>
          <a:xfrm>
            <a:off x="817417" y="637308"/>
            <a:ext cx="59772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Types of Neurons</a:t>
            </a:r>
            <a:endParaRPr kumimoji="0" lang="el-GR" sz="3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7" name="6 - Πεντάγωνο"/>
          <p:cNvSpPr/>
          <p:nvPr/>
        </p:nvSpPr>
        <p:spPr>
          <a:xfrm>
            <a:off x="7023100" y="1905000"/>
            <a:ext cx="3568700" cy="27686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Convolutional Neural Network(CNN)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Convolutional Neural Network with multiple inputs(two)</a:t>
            </a:r>
            <a:endParaRPr kumimoji="0" lang="el-G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5 - Πεντάγωνο"/>
          <p:cNvSpPr/>
          <p:nvPr/>
        </p:nvSpPr>
        <p:spPr>
          <a:xfrm>
            <a:off x="3975100" y="1905000"/>
            <a:ext cx="3479800" cy="2745232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   Network(RNN)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Recurrent Neural Network with multiple inputs(two)</a:t>
            </a:r>
          </a:p>
        </p:txBody>
      </p:sp>
      <p:sp>
        <p:nvSpPr>
          <p:cNvPr id="5" name="4 - Πεντάγωνο"/>
          <p:cNvSpPr/>
          <p:nvPr/>
        </p:nvSpPr>
        <p:spPr>
          <a:xfrm>
            <a:off x="914400" y="1854200"/>
            <a:ext cx="3429000" cy="2794000"/>
          </a:xfrm>
          <a:prstGeom prst="homePlate">
            <a:avLst>
              <a:gd name="adj" fmla="val 51969"/>
            </a:avLst>
          </a:prstGeom>
          <a:solidFill>
            <a:schemeClr val="accent4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Feed forward Neural Network (MLP) – Artificial Neuron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TextBox"/>
          <p:cNvSpPr txBox="1"/>
          <p:nvPr/>
        </p:nvSpPr>
        <p:spPr>
          <a:xfrm>
            <a:off x="292100" y="273824"/>
            <a:ext cx="75278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Feed forward Neural Network</a:t>
            </a:r>
            <a:endParaRPr lang="el-GR" sz="3900" dirty="0"/>
          </a:p>
        </p:txBody>
      </p:sp>
      <p:sp>
        <p:nvSpPr>
          <p:cNvPr id="3" name="2 - TextBox"/>
          <p:cNvSpPr txBox="1"/>
          <p:nvPr/>
        </p:nvSpPr>
        <p:spPr>
          <a:xfrm>
            <a:off x="446845" y="1098160"/>
            <a:ext cx="5270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Multilayer Perceptions, or MLPs for short, are the classical type of neural network.</a:t>
            </a:r>
          </a:p>
          <a:p>
            <a:pPr fontAlgn="base"/>
            <a:r>
              <a:rPr lang="en-US" dirty="0"/>
              <a:t>They are comprised of one or more layers of neurons.</a:t>
            </a:r>
            <a:endParaRPr lang="el-GR" dirty="0"/>
          </a:p>
          <a:p>
            <a:pPr fontAlgn="base"/>
            <a:endParaRPr lang="el-GR" dirty="0"/>
          </a:p>
          <a:p>
            <a:pPr fontAlgn="base"/>
            <a:r>
              <a:rPr lang="en-US" dirty="0"/>
              <a:t> Data is fed to the input layer, there may be one or more hidden layers providing levels of abstraction and predictions are made on the output layer.</a:t>
            </a:r>
            <a:endParaRPr lang="el-GR" dirty="0"/>
          </a:p>
          <a:p>
            <a:pPr fontAlgn="base"/>
            <a:endParaRPr lang="en-US" dirty="0"/>
          </a:p>
          <a:p>
            <a:endParaRPr lang="el-GR" dirty="0"/>
          </a:p>
        </p:txBody>
      </p:sp>
      <p:pic>
        <p:nvPicPr>
          <p:cNvPr id="4" name="3 - Εικόνα" descr="mlp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3120" y="3778001"/>
            <a:ext cx="3921361" cy="2459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5925820" y="1226221"/>
            <a:ext cx="5974080" cy="5386090"/>
          </a:xfrm>
          <a:custGeom>
            <a:avLst/>
            <a:gdLst>
              <a:gd name="connsiteX0" fmla="*/ 0 w 5974080"/>
              <a:gd name="connsiteY0" fmla="*/ 0 h 5386090"/>
              <a:gd name="connsiteX1" fmla="*/ 537667 w 5974080"/>
              <a:gd name="connsiteY1" fmla="*/ 0 h 5386090"/>
              <a:gd name="connsiteX2" fmla="*/ 1194816 w 5974080"/>
              <a:gd name="connsiteY2" fmla="*/ 0 h 5386090"/>
              <a:gd name="connsiteX3" fmla="*/ 1613002 w 5974080"/>
              <a:gd name="connsiteY3" fmla="*/ 0 h 5386090"/>
              <a:gd name="connsiteX4" fmla="*/ 2270150 w 5974080"/>
              <a:gd name="connsiteY4" fmla="*/ 0 h 5386090"/>
              <a:gd name="connsiteX5" fmla="*/ 2987040 w 5974080"/>
              <a:gd name="connsiteY5" fmla="*/ 0 h 5386090"/>
              <a:gd name="connsiteX6" fmla="*/ 3703930 w 5974080"/>
              <a:gd name="connsiteY6" fmla="*/ 0 h 5386090"/>
              <a:gd name="connsiteX7" fmla="*/ 4420819 w 5974080"/>
              <a:gd name="connsiteY7" fmla="*/ 0 h 5386090"/>
              <a:gd name="connsiteX8" fmla="*/ 4898746 w 5974080"/>
              <a:gd name="connsiteY8" fmla="*/ 0 h 5386090"/>
              <a:gd name="connsiteX9" fmla="*/ 5974080 w 5974080"/>
              <a:gd name="connsiteY9" fmla="*/ 0 h 5386090"/>
              <a:gd name="connsiteX10" fmla="*/ 5974080 w 5974080"/>
              <a:gd name="connsiteY10" fmla="*/ 544594 h 5386090"/>
              <a:gd name="connsiteX11" fmla="*/ 5974080 w 5974080"/>
              <a:gd name="connsiteY11" fmla="*/ 1250770 h 5386090"/>
              <a:gd name="connsiteX12" fmla="*/ 5974080 w 5974080"/>
              <a:gd name="connsiteY12" fmla="*/ 1903085 h 5386090"/>
              <a:gd name="connsiteX13" fmla="*/ 5974080 w 5974080"/>
              <a:gd name="connsiteY13" fmla="*/ 2339957 h 5386090"/>
              <a:gd name="connsiteX14" fmla="*/ 5974080 w 5974080"/>
              <a:gd name="connsiteY14" fmla="*/ 2938411 h 5386090"/>
              <a:gd name="connsiteX15" fmla="*/ 5974080 w 5974080"/>
              <a:gd name="connsiteY15" fmla="*/ 3429144 h 5386090"/>
              <a:gd name="connsiteX16" fmla="*/ 5974080 w 5974080"/>
              <a:gd name="connsiteY16" fmla="*/ 3919877 h 5386090"/>
              <a:gd name="connsiteX17" fmla="*/ 5974080 w 5974080"/>
              <a:gd name="connsiteY17" fmla="*/ 4572192 h 5386090"/>
              <a:gd name="connsiteX18" fmla="*/ 5974080 w 5974080"/>
              <a:gd name="connsiteY18" fmla="*/ 5386090 h 5386090"/>
              <a:gd name="connsiteX19" fmla="*/ 5316931 w 5974080"/>
              <a:gd name="connsiteY19" fmla="*/ 5386090 h 5386090"/>
              <a:gd name="connsiteX20" fmla="*/ 4779264 w 5974080"/>
              <a:gd name="connsiteY20" fmla="*/ 5386090 h 5386090"/>
              <a:gd name="connsiteX21" fmla="*/ 4181856 w 5974080"/>
              <a:gd name="connsiteY21" fmla="*/ 5386090 h 5386090"/>
              <a:gd name="connsiteX22" fmla="*/ 3763670 w 5974080"/>
              <a:gd name="connsiteY22" fmla="*/ 5386090 h 5386090"/>
              <a:gd name="connsiteX23" fmla="*/ 3046781 w 5974080"/>
              <a:gd name="connsiteY23" fmla="*/ 5386090 h 5386090"/>
              <a:gd name="connsiteX24" fmla="*/ 2329891 w 5974080"/>
              <a:gd name="connsiteY24" fmla="*/ 5386090 h 5386090"/>
              <a:gd name="connsiteX25" fmla="*/ 1732483 w 5974080"/>
              <a:gd name="connsiteY25" fmla="*/ 5386090 h 5386090"/>
              <a:gd name="connsiteX26" fmla="*/ 1075334 w 5974080"/>
              <a:gd name="connsiteY26" fmla="*/ 5386090 h 5386090"/>
              <a:gd name="connsiteX27" fmla="*/ 0 w 5974080"/>
              <a:gd name="connsiteY27" fmla="*/ 5386090 h 5386090"/>
              <a:gd name="connsiteX28" fmla="*/ 0 w 5974080"/>
              <a:gd name="connsiteY28" fmla="*/ 4949218 h 5386090"/>
              <a:gd name="connsiteX29" fmla="*/ 0 w 5974080"/>
              <a:gd name="connsiteY29" fmla="*/ 4512347 h 5386090"/>
              <a:gd name="connsiteX30" fmla="*/ 0 w 5974080"/>
              <a:gd name="connsiteY30" fmla="*/ 4021614 h 5386090"/>
              <a:gd name="connsiteX31" fmla="*/ 0 w 5974080"/>
              <a:gd name="connsiteY31" fmla="*/ 3423159 h 5386090"/>
              <a:gd name="connsiteX32" fmla="*/ 0 w 5974080"/>
              <a:gd name="connsiteY32" fmla="*/ 2824705 h 5386090"/>
              <a:gd name="connsiteX33" fmla="*/ 0 w 5974080"/>
              <a:gd name="connsiteY33" fmla="*/ 2280111 h 5386090"/>
              <a:gd name="connsiteX34" fmla="*/ 0 w 5974080"/>
              <a:gd name="connsiteY34" fmla="*/ 1681657 h 5386090"/>
              <a:gd name="connsiteX35" fmla="*/ 0 w 5974080"/>
              <a:gd name="connsiteY35" fmla="*/ 1083203 h 5386090"/>
              <a:gd name="connsiteX36" fmla="*/ 0 w 5974080"/>
              <a:gd name="connsiteY36" fmla="*/ 538609 h 5386090"/>
              <a:gd name="connsiteX37" fmla="*/ 0 w 5974080"/>
              <a:gd name="connsiteY37" fmla="*/ 0 h 538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974080" h="5386090" fill="none" extrusionOk="0">
                <a:moveTo>
                  <a:pt x="0" y="0"/>
                </a:moveTo>
                <a:cubicBezTo>
                  <a:pt x="198766" y="-25082"/>
                  <a:pt x="353075" y="31995"/>
                  <a:pt x="537667" y="0"/>
                </a:cubicBezTo>
                <a:cubicBezTo>
                  <a:pt x="722259" y="-31995"/>
                  <a:pt x="890121" y="28172"/>
                  <a:pt x="1194816" y="0"/>
                </a:cubicBezTo>
                <a:cubicBezTo>
                  <a:pt x="1499511" y="-28172"/>
                  <a:pt x="1529158" y="42755"/>
                  <a:pt x="1613002" y="0"/>
                </a:cubicBezTo>
                <a:cubicBezTo>
                  <a:pt x="1696846" y="-42755"/>
                  <a:pt x="1977408" y="24301"/>
                  <a:pt x="2270150" y="0"/>
                </a:cubicBezTo>
                <a:cubicBezTo>
                  <a:pt x="2562892" y="-24301"/>
                  <a:pt x="2703031" y="69067"/>
                  <a:pt x="2987040" y="0"/>
                </a:cubicBezTo>
                <a:cubicBezTo>
                  <a:pt x="3271049" y="-69067"/>
                  <a:pt x="3470388" y="59373"/>
                  <a:pt x="3703930" y="0"/>
                </a:cubicBezTo>
                <a:cubicBezTo>
                  <a:pt x="3937472" y="-59373"/>
                  <a:pt x="4098906" y="62919"/>
                  <a:pt x="4420819" y="0"/>
                </a:cubicBezTo>
                <a:cubicBezTo>
                  <a:pt x="4742732" y="-62919"/>
                  <a:pt x="4733466" y="47115"/>
                  <a:pt x="4898746" y="0"/>
                </a:cubicBezTo>
                <a:cubicBezTo>
                  <a:pt x="5064026" y="-47115"/>
                  <a:pt x="5549037" y="42106"/>
                  <a:pt x="5974080" y="0"/>
                </a:cubicBezTo>
                <a:cubicBezTo>
                  <a:pt x="6010940" y="139577"/>
                  <a:pt x="5937909" y="286051"/>
                  <a:pt x="5974080" y="544594"/>
                </a:cubicBezTo>
                <a:cubicBezTo>
                  <a:pt x="6010251" y="803137"/>
                  <a:pt x="5943023" y="971744"/>
                  <a:pt x="5974080" y="1250770"/>
                </a:cubicBezTo>
                <a:cubicBezTo>
                  <a:pt x="6005137" y="1529796"/>
                  <a:pt x="5953002" y="1739693"/>
                  <a:pt x="5974080" y="1903085"/>
                </a:cubicBezTo>
                <a:cubicBezTo>
                  <a:pt x="5995158" y="2066478"/>
                  <a:pt x="5970568" y="2213277"/>
                  <a:pt x="5974080" y="2339957"/>
                </a:cubicBezTo>
                <a:cubicBezTo>
                  <a:pt x="5977592" y="2466637"/>
                  <a:pt x="5957277" y="2699587"/>
                  <a:pt x="5974080" y="2938411"/>
                </a:cubicBezTo>
                <a:cubicBezTo>
                  <a:pt x="5990883" y="3177235"/>
                  <a:pt x="5935288" y="3264413"/>
                  <a:pt x="5974080" y="3429144"/>
                </a:cubicBezTo>
                <a:cubicBezTo>
                  <a:pt x="6012872" y="3593875"/>
                  <a:pt x="5952719" y="3754034"/>
                  <a:pt x="5974080" y="3919877"/>
                </a:cubicBezTo>
                <a:cubicBezTo>
                  <a:pt x="5995441" y="4085720"/>
                  <a:pt x="5905021" y="4378313"/>
                  <a:pt x="5974080" y="4572192"/>
                </a:cubicBezTo>
                <a:cubicBezTo>
                  <a:pt x="6043139" y="4766072"/>
                  <a:pt x="5910481" y="5011403"/>
                  <a:pt x="5974080" y="5386090"/>
                </a:cubicBezTo>
                <a:cubicBezTo>
                  <a:pt x="5807230" y="5396157"/>
                  <a:pt x="5564957" y="5365183"/>
                  <a:pt x="5316931" y="5386090"/>
                </a:cubicBezTo>
                <a:cubicBezTo>
                  <a:pt x="5068905" y="5406997"/>
                  <a:pt x="4889648" y="5341845"/>
                  <a:pt x="4779264" y="5386090"/>
                </a:cubicBezTo>
                <a:cubicBezTo>
                  <a:pt x="4668880" y="5430335"/>
                  <a:pt x="4318247" y="5345782"/>
                  <a:pt x="4181856" y="5386090"/>
                </a:cubicBezTo>
                <a:cubicBezTo>
                  <a:pt x="4045465" y="5426398"/>
                  <a:pt x="3896930" y="5376321"/>
                  <a:pt x="3763670" y="5386090"/>
                </a:cubicBezTo>
                <a:cubicBezTo>
                  <a:pt x="3630410" y="5395859"/>
                  <a:pt x="3191558" y="5362908"/>
                  <a:pt x="3046781" y="5386090"/>
                </a:cubicBezTo>
                <a:cubicBezTo>
                  <a:pt x="2902004" y="5409272"/>
                  <a:pt x="2550057" y="5340205"/>
                  <a:pt x="2329891" y="5386090"/>
                </a:cubicBezTo>
                <a:cubicBezTo>
                  <a:pt x="2109725" y="5431975"/>
                  <a:pt x="1939270" y="5363884"/>
                  <a:pt x="1732483" y="5386090"/>
                </a:cubicBezTo>
                <a:cubicBezTo>
                  <a:pt x="1525696" y="5408296"/>
                  <a:pt x="1270941" y="5351204"/>
                  <a:pt x="1075334" y="5386090"/>
                </a:cubicBezTo>
                <a:cubicBezTo>
                  <a:pt x="879727" y="5420976"/>
                  <a:pt x="465685" y="5293598"/>
                  <a:pt x="0" y="5386090"/>
                </a:cubicBezTo>
                <a:cubicBezTo>
                  <a:pt x="-38755" y="5244802"/>
                  <a:pt x="10603" y="5064288"/>
                  <a:pt x="0" y="4949218"/>
                </a:cubicBezTo>
                <a:cubicBezTo>
                  <a:pt x="-10603" y="4834148"/>
                  <a:pt x="49046" y="4650873"/>
                  <a:pt x="0" y="4512347"/>
                </a:cubicBezTo>
                <a:cubicBezTo>
                  <a:pt x="-49046" y="4373821"/>
                  <a:pt x="27829" y="4238853"/>
                  <a:pt x="0" y="4021614"/>
                </a:cubicBezTo>
                <a:cubicBezTo>
                  <a:pt x="-27829" y="3804375"/>
                  <a:pt x="63444" y="3701173"/>
                  <a:pt x="0" y="3423159"/>
                </a:cubicBezTo>
                <a:cubicBezTo>
                  <a:pt x="-63444" y="3145146"/>
                  <a:pt x="49688" y="3025259"/>
                  <a:pt x="0" y="2824705"/>
                </a:cubicBezTo>
                <a:cubicBezTo>
                  <a:pt x="-49688" y="2624151"/>
                  <a:pt x="15444" y="2446431"/>
                  <a:pt x="0" y="2280111"/>
                </a:cubicBezTo>
                <a:cubicBezTo>
                  <a:pt x="-15444" y="2113791"/>
                  <a:pt x="39579" y="1836749"/>
                  <a:pt x="0" y="1681657"/>
                </a:cubicBezTo>
                <a:cubicBezTo>
                  <a:pt x="-39579" y="1526565"/>
                  <a:pt x="21095" y="1371997"/>
                  <a:pt x="0" y="1083203"/>
                </a:cubicBezTo>
                <a:cubicBezTo>
                  <a:pt x="-21095" y="794409"/>
                  <a:pt x="53345" y="806774"/>
                  <a:pt x="0" y="538609"/>
                </a:cubicBezTo>
                <a:cubicBezTo>
                  <a:pt x="-53345" y="270444"/>
                  <a:pt x="59312" y="153549"/>
                  <a:pt x="0" y="0"/>
                </a:cubicBezTo>
                <a:close/>
              </a:path>
              <a:path w="5974080" h="5386090" stroke="0" extrusionOk="0">
                <a:moveTo>
                  <a:pt x="0" y="0"/>
                </a:moveTo>
                <a:cubicBezTo>
                  <a:pt x="340090" y="-32536"/>
                  <a:pt x="411842" y="26810"/>
                  <a:pt x="716890" y="0"/>
                </a:cubicBezTo>
                <a:cubicBezTo>
                  <a:pt x="1021938" y="-26810"/>
                  <a:pt x="1194995" y="31197"/>
                  <a:pt x="1433779" y="0"/>
                </a:cubicBezTo>
                <a:cubicBezTo>
                  <a:pt x="1672563" y="-31197"/>
                  <a:pt x="1833282" y="9223"/>
                  <a:pt x="2090928" y="0"/>
                </a:cubicBezTo>
                <a:cubicBezTo>
                  <a:pt x="2348574" y="-9223"/>
                  <a:pt x="2377955" y="7768"/>
                  <a:pt x="2509114" y="0"/>
                </a:cubicBezTo>
                <a:cubicBezTo>
                  <a:pt x="2640273" y="-7768"/>
                  <a:pt x="2812709" y="25901"/>
                  <a:pt x="3106522" y="0"/>
                </a:cubicBezTo>
                <a:cubicBezTo>
                  <a:pt x="3400335" y="-25901"/>
                  <a:pt x="3395156" y="13214"/>
                  <a:pt x="3524707" y="0"/>
                </a:cubicBezTo>
                <a:cubicBezTo>
                  <a:pt x="3654258" y="-13214"/>
                  <a:pt x="3778781" y="5668"/>
                  <a:pt x="3942893" y="0"/>
                </a:cubicBezTo>
                <a:cubicBezTo>
                  <a:pt x="4107005" y="-5668"/>
                  <a:pt x="4246471" y="63970"/>
                  <a:pt x="4540301" y="0"/>
                </a:cubicBezTo>
                <a:cubicBezTo>
                  <a:pt x="4834131" y="-63970"/>
                  <a:pt x="5044032" y="30128"/>
                  <a:pt x="5197450" y="0"/>
                </a:cubicBezTo>
                <a:cubicBezTo>
                  <a:pt x="5350868" y="-30128"/>
                  <a:pt x="5597749" y="63304"/>
                  <a:pt x="5974080" y="0"/>
                </a:cubicBezTo>
                <a:cubicBezTo>
                  <a:pt x="5990659" y="284547"/>
                  <a:pt x="5905520" y="438546"/>
                  <a:pt x="5974080" y="598454"/>
                </a:cubicBezTo>
                <a:cubicBezTo>
                  <a:pt x="6042640" y="758362"/>
                  <a:pt x="5919449" y="878349"/>
                  <a:pt x="5974080" y="1089187"/>
                </a:cubicBezTo>
                <a:cubicBezTo>
                  <a:pt x="6028711" y="1300025"/>
                  <a:pt x="5973925" y="1581233"/>
                  <a:pt x="5974080" y="1741502"/>
                </a:cubicBezTo>
                <a:cubicBezTo>
                  <a:pt x="5974235" y="1901771"/>
                  <a:pt x="5959361" y="2198025"/>
                  <a:pt x="5974080" y="2447679"/>
                </a:cubicBezTo>
                <a:cubicBezTo>
                  <a:pt x="5988799" y="2697333"/>
                  <a:pt x="5938691" y="2697850"/>
                  <a:pt x="5974080" y="2884550"/>
                </a:cubicBezTo>
                <a:cubicBezTo>
                  <a:pt x="6009469" y="3071250"/>
                  <a:pt x="5968287" y="3355889"/>
                  <a:pt x="5974080" y="3483005"/>
                </a:cubicBezTo>
                <a:cubicBezTo>
                  <a:pt x="5979873" y="3610122"/>
                  <a:pt x="5973702" y="3958758"/>
                  <a:pt x="5974080" y="4081459"/>
                </a:cubicBezTo>
                <a:cubicBezTo>
                  <a:pt x="5974458" y="4204160"/>
                  <a:pt x="5945090" y="4423580"/>
                  <a:pt x="5974080" y="4733775"/>
                </a:cubicBezTo>
                <a:cubicBezTo>
                  <a:pt x="6003070" y="5043970"/>
                  <a:pt x="5973950" y="5147540"/>
                  <a:pt x="5974080" y="5386090"/>
                </a:cubicBezTo>
                <a:cubicBezTo>
                  <a:pt x="5790515" y="5407283"/>
                  <a:pt x="5703922" y="5373244"/>
                  <a:pt x="5555894" y="5386090"/>
                </a:cubicBezTo>
                <a:cubicBezTo>
                  <a:pt x="5407866" y="5398936"/>
                  <a:pt x="5080742" y="5308048"/>
                  <a:pt x="4839005" y="5386090"/>
                </a:cubicBezTo>
                <a:cubicBezTo>
                  <a:pt x="4597268" y="5464132"/>
                  <a:pt x="4466919" y="5339761"/>
                  <a:pt x="4361078" y="5386090"/>
                </a:cubicBezTo>
                <a:cubicBezTo>
                  <a:pt x="4255237" y="5432419"/>
                  <a:pt x="4143693" y="5359343"/>
                  <a:pt x="3942893" y="5386090"/>
                </a:cubicBezTo>
                <a:cubicBezTo>
                  <a:pt x="3742094" y="5412837"/>
                  <a:pt x="3503563" y="5383175"/>
                  <a:pt x="3285744" y="5386090"/>
                </a:cubicBezTo>
                <a:cubicBezTo>
                  <a:pt x="3067925" y="5389005"/>
                  <a:pt x="3071174" y="5340455"/>
                  <a:pt x="2867558" y="5386090"/>
                </a:cubicBezTo>
                <a:cubicBezTo>
                  <a:pt x="2663942" y="5431725"/>
                  <a:pt x="2479671" y="5370276"/>
                  <a:pt x="2150669" y="5386090"/>
                </a:cubicBezTo>
                <a:cubicBezTo>
                  <a:pt x="1821667" y="5401904"/>
                  <a:pt x="1813833" y="5349634"/>
                  <a:pt x="1672742" y="5386090"/>
                </a:cubicBezTo>
                <a:cubicBezTo>
                  <a:pt x="1531651" y="5422546"/>
                  <a:pt x="1340606" y="5371436"/>
                  <a:pt x="1135075" y="5386090"/>
                </a:cubicBezTo>
                <a:cubicBezTo>
                  <a:pt x="929544" y="5400744"/>
                  <a:pt x="806591" y="5372467"/>
                  <a:pt x="716890" y="5386090"/>
                </a:cubicBezTo>
                <a:cubicBezTo>
                  <a:pt x="627189" y="5399713"/>
                  <a:pt x="178566" y="5353265"/>
                  <a:pt x="0" y="5386090"/>
                </a:cubicBezTo>
                <a:cubicBezTo>
                  <a:pt x="-10820" y="5269590"/>
                  <a:pt x="51460" y="5010962"/>
                  <a:pt x="0" y="4895357"/>
                </a:cubicBezTo>
                <a:cubicBezTo>
                  <a:pt x="-51460" y="4779752"/>
                  <a:pt x="47394" y="4469695"/>
                  <a:pt x="0" y="4189181"/>
                </a:cubicBezTo>
                <a:cubicBezTo>
                  <a:pt x="-47394" y="3908667"/>
                  <a:pt x="31512" y="3643409"/>
                  <a:pt x="0" y="3483005"/>
                </a:cubicBezTo>
                <a:cubicBezTo>
                  <a:pt x="-31512" y="3322601"/>
                  <a:pt x="63629" y="3038181"/>
                  <a:pt x="0" y="2884550"/>
                </a:cubicBezTo>
                <a:cubicBezTo>
                  <a:pt x="-63629" y="2730920"/>
                  <a:pt x="32950" y="2446730"/>
                  <a:pt x="0" y="2178374"/>
                </a:cubicBezTo>
                <a:cubicBezTo>
                  <a:pt x="-32950" y="1910018"/>
                  <a:pt x="47273" y="1683870"/>
                  <a:pt x="0" y="1472198"/>
                </a:cubicBezTo>
                <a:cubicBezTo>
                  <a:pt x="-47273" y="1260526"/>
                  <a:pt x="37935" y="1097100"/>
                  <a:pt x="0" y="981465"/>
                </a:cubicBezTo>
                <a:cubicBezTo>
                  <a:pt x="-37935" y="865830"/>
                  <a:pt x="98776" y="25495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max words per input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max_words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300)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classes for the output labels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nb_classes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6)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nb_epochs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number of epochs that we will train our feed forward network (30 epochs)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32)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: how many neurons should be shut down per epoch (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= 0.4)</a:t>
            </a:r>
            <a:endParaRPr lang="el-G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loss: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optimizer: “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metrics: “accuracy</a:t>
            </a:r>
            <a:r>
              <a:rPr lang="en-US" sz="2000" dirty="0"/>
              <a:t>”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BF533-F092-440D-9618-5CCDB094EE40}"/>
              </a:ext>
            </a:extLst>
          </p:cNvPr>
          <p:cNvSpPr txBox="1"/>
          <p:nvPr/>
        </p:nvSpPr>
        <p:spPr>
          <a:xfrm>
            <a:off x="465539" y="343614"/>
            <a:ext cx="8840386" cy="628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Convolutional Neural Network (CNN)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6BA83-9556-452D-AFF2-276D70F75491}"/>
              </a:ext>
            </a:extLst>
          </p:cNvPr>
          <p:cNvSpPr txBox="1"/>
          <p:nvPr/>
        </p:nvSpPr>
        <p:spPr>
          <a:xfrm>
            <a:off x="444519" y="972263"/>
            <a:ext cx="683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U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se the concept of a “convolution”, a sliding window function or “filter” that passes over a matrix.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 Identify</a:t>
            </a:r>
            <a:r>
              <a:rPr lang="en-US" sz="2400" i="0" u="none" strike="noStrike" baseline="0" dirty="0">
                <a:latin typeface="Calibri" panose="020F0502020204030204" pitchFamily="34" charset="0"/>
              </a:rPr>
              <a:t> important features and analyzing them one at a time, then reducing them down to their essential characteristics, and repeating the process.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During the training phase,  a CNN automatically learns the values of its filters based on the task that we want to perform.</a:t>
            </a:r>
            <a:endParaRPr lang="en-US" sz="240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1C461-984D-4077-B8D4-AE1671A0B567}"/>
              </a:ext>
            </a:extLst>
          </p:cNvPr>
          <p:cNvSpPr txBox="1"/>
          <p:nvPr/>
        </p:nvSpPr>
        <p:spPr>
          <a:xfrm>
            <a:off x="98473" y="4279359"/>
            <a:ext cx="9594167" cy="2585323"/>
          </a:xfrm>
          <a:custGeom>
            <a:avLst/>
            <a:gdLst>
              <a:gd name="connsiteX0" fmla="*/ 0 w 9594167"/>
              <a:gd name="connsiteY0" fmla="*/ 0 h 2585323"/>
              <a:gd name="connsiteX1" fmla="*/ 311810 w 9594167"/>
              <a:gd name="connsiteY1" fmla="*/ 0 h 2585323"/>
              <a:gd name="connsiteX2" fmla="*/ 1103329 w 9594167"/>
              <a:gd name="connsiteY2" fmla="*/ 0 h 2585323"/>
              <a:gd name="connsiteX3" fmla="*/ 1511081 w 9594167"/>
              <a:gd name="connsiteY3" fmla="*/ 0 h 2585323"/>
              <a:gd name="connsiteX4" fmla="*/ 2110717 w 9594167"/>
              <a:gd name="connsiteY4" fmla="*/ 0 h 2585323"/>
              <a:gd name="connsiteX5" fmla="*/ 2614411 w 9594167"/>
              <a:gd name="connsiteY5" fmla="*/ 0 h 2585323"/>
              <a:gd name="connsiteX6" fmla="*/ 3405929 w 9594167"/>
              <a:gd name="connsiteY6" fmla="*/ 0 h 2585323"/>
              <a:gd name="connsiteX7" fmla="*/ 3909623 w 9594167"/>
              <a:gd name="connsiteY7" fmla="*/ 0 h 2585323"/>
              <a:gd name="connsiteX8" fmla="*/ 4221433 w 9594167"/>
              <a:gd name="connsiteY8" fmla="*/ 0 h 2585323"/>
              <a:gd name="connsiteX9" fmla="*/ 4533244 w 9594167"/>
              <a:gd name="connsiteY9" fmla="*/ 0 h 2585323"/>
              <a:gd name="connsiteX10" fmla="*/ 4940996 w 9594167"/>
              <a:gd name="connsiteY10" fmla="*/ 0 h 2585323"/>
              <a:gd name="connsiteX11" fmla="*/ 5540631 w 9594167"/>
              <a:gd name="connsiteY11" fmla="*/ 0 h 2585323"/>
              <a:gd name="connsiteX12" fmla="*/ 5948384 w 9594167"/>
              <a:gd name="connsiteY12" fmla="*/ 0 h 2585323"/>
              <a:gd name="connsiteX13" fmla="*/ 6356136 w 9594167"/>
              <a:gd name="connsiteY13" fmla="*/ 0 h 2585323"/>
              <a:gd name="connsiteX14" fmla="*/ 6763888 w 9594167"/>
              <a:gd name="connsiteY14" fmla="*/ 0 h 2585323"/>
              <a:gd name="connsiteX15" fmla="*/ 7171640 w 9594167"/>
              <a:gd name="connsiteY15" fmla="*/ 0 h 2585323"/>
              <a:gd name="connsiteX16" fmla="*/ 7483450 w 9594167"/>
              <a:gd name="connsiteY16" fmla="*/ 0 h 2585323"/>
              <a:gd name="connsiteX17" fmla="*/ 7795261 w 9594167"/>
              <a:gd name="connsiteY17" fmla="*/ 0 h 2585323"/>
              <a:gd name="connsiteX18" fmla="*/ 8203013 w 9594167"/>
              <a:gd name="connsiteY18" fmla="*/ 0 h 2585323"/>
              <a:gd name="connsiteX19" fmla="*/ 8802648 w 9594167"/>
              <a:gd name="connsiteY19" fmla="*/ 0 h 2585323"/>
              <a:gd name="connsiteX20" fmla="*/ 9594167 w 9594167"/>
              <a:gd name="connsiteY20" fmla="*/ 0 h 2585323"/>
              <a:gd name="connsiteX21" fmla="*/ 9594167 w 9594167"/>
              <a:gd name="connsiteY21" fmla="*/ 465358 h 2585323"/>
              <a:gd name="connsiteX22" fmla="*/ 9594167 w 9594167"/>
              <a:gd name="connsiteY22" fmla="*/ 1034129 h 2585323"/>
              <a:gd name="connsiteX23" fmla="*/ 9594167 w 9594167"/>
              <a:gd name="connsiteY23" fmla="*/ 1577047 h 2585323"/>
              <a:gd name="connsiteX24" fmla="*/ 9594167 w 9594167"/>
              <a:gd name="connsiteY24" fmla="*/ 2094112 h 2585323"/>
              <a:gd name="connsiteX25" fmla="*/ 9594167 w 9594167"/>
              <a:gd name="connsiteY25" fmla="*/ 2585323 h 2585323"/>
              <a:gd name="connsiteX26" fmla="*/ 9090473 w 9594167"/>
              <a:gd name="connsiteY26" fmla="*/ 2585323 h 2585323"/>
              <a:gd name="connsiteX27" fmla="*/ 8394896 w 9594167"/>
              <a:gd name="connsiteY27" fmla="*/ 2585323 h 2585323"/>
              <a:gd name="connsiteX28" fmla="*/ 7603377 w 9594167"/>
              <a:gd name="connsiteY28" fmla="*/ 2585323 h 2585323"/>
              <a:gd name="connsiteX29" fmla="*/ 6907800 w 9594167"/>
              <a:gd name="connsiteY29" fmla="*/ 2585323 h 2585323"/>
              <a:gd name="connsiteX30" fmla="*/ 6212223 w 9594167"/>
              <a:gd name="connsiteY30" fmla="*/ 2585323 h 2585323"/>
              <a:gd name="connsiteX31" fmla="*/ 5420704 w 9594167"/>
              <a:gd name="connsiteY31" fmla="*/ 2585323 h 2585323"/>
              <a:gd name="connsiteX32" fmla="*/ 4821069 w 9594167"/>
              <a:gd name="connsiteY32" fmla="*/ 2585323 h 2585323"/>
              <a:gd name="connsiteX33" fmla="*/ 4509258 w 9594167"/>
              <a:gd name="connsiteY33" fmla="*/ 2585323 h 2585323"/>
              <a:gd name="connsiteX34" fmla="*/ 4005565 w 9594167"/>
              <a:gd name="connsiteY34" fmla="*/ 2585323 h 2585323"/>
              <a:gd name="connsiteX35" fmla="*/ 3309988 w 9594167"/>
              <a:gd name="connsiteY35" fmla="*/ 2585323 h 2585323"/>
              <a:gd name="connsiteX36" fmla="*/ 2614411 w 9594167"/>
              <a:gd name="connsiteY36" fmla="*/ 2585323 h 2585323"/>
              <a:gd name="connsiteX37" fmla="*/ 2110717 w 9594167"/>
              <a:gd name="connsiteY37" fmla="*/ 2585323 h 2585323"/>
              <a:gd name="connsiteX38" fmla="*/ 1511081 w 9594167"/>
              <a:gd name="connsiteY38" fmla="*/ 2585323 h 2585323"/>
              <a:gd name="connsiteX39" fmla="*/ 911446 w 9594167"/>
              <a:gd name="connsiteY39" fmla="*/ 2585323 h 2585323"/>
              <a:gd name="connsiteX40" fmla="*/ 0 w 9594167"/>
              <a:gd name="connsiteY40" fmla="*/ 2585323 h 2585323"/>
              <a:gd name="connsiteX41" fmla="*/ 0 w 9594167"/>
              <a:gd name="connsiteY41" fmla="*/ 2042405 h 2585323"/>
              <a:gd name="connsiteX42" fmla="*/ 0 w 9594167"/>
              <a:gd name="connsiteY42" fmla="*/ 1525341 h 2585323"/>
              <a:gd name="connsiteX43" fmla="*/ 0 w 9594167"/>
              <a:gd name="connsiteY43" fmla="*/ 1059982 h 2585323"/>
              <a:gd name="connsiteX44" fmla="*/ 0 w 9594167"/>
              <a:gd name="connsiteY44" fmla="*/ 568771 h 2585323"/>
              <a:gd name="connsiteX45" fmla="*/ 0 w 9594167"/>
              <a:gd name="connsiteY45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94167" h="2585323" fill="none" extrusionOk="0">
                <a:moveTo>
                  <a:pt x="0" y="0"/>
                </a:moveTo>
                <a:cubicBezTo>
                  <a:pt x="125161" y="-14936"/>
                  <a:pt x="230112" y="6464"/>
                  <a:pt x="311810" y="0"/>
                </a:cubicBezTo>
                <a:cubicBezTo>
                  <a:pt x="393508" y="-6464"/>
                  <a:pt x="857335" y="11417"/>
                  <a:pt x="1103329" y="0"/>
                </a:cubicBezTo>
                <a:cubicBezTo>
                  <a:pt x="1349323" y="-11417"/>
                  <a:pt x="1361351" y="36076"/>
                  <a:pt x="1511081" y="0"/>
                </a:cubicBezTo>
                <a:cubicBezTo>
                  <a:pt x="1660811" y="-36076"/>
                  <a:pt x="1911325" y="62935"/>
                  <a:pt x="2110717" y="0"/>
                </a:cubicBezTo>
                <a:cubicBezTo>
                  <a:pt x="2310109" y="-62935"/>
                  <a:pt x="2491900" y="30783"/>
                  <a:pt x="2614411" y="0"/>
                </a:cubicBezTo>
                <a:cubicBezTo>
                  <a:pt x="2736922" y="-30783"/>
                  <a:pt x="3065706" y="47047"/>
                  <a:pt x="3405929" y="0"/>
                </a:cubicBezTo>
                <a:cubicBezTo>
                  <a:pt x="3746152" y="-47047"/>
                  <a:pt x="3722683" y="8175"/>
                  <a:pt x="3909623" y="0"/>
                </a:cubicBezTo>
                <a:cubicBezTo>
                  <a:pt x="4096563" y="-8175"/>
                  <a:pt x="4158828" y="8726"/>
                  <a:pt x="4221433" y="0"/>
                </a:cubicBezTo>
                <a:cubicBezTo>
                  <a:pt x="4284038" y="-8726"/>
                  <a:pt x="4458991" y="20196"/>
                  <a:pt x="4533244" y="0"/>
                </a:cubicBezTo>
                <a:cubicBezTo>
                  <a:pt x="4607497" y="-20196"/>
                  <a:pt x="4848049" y="21471"/>
                  <a:pt x="4940996" y="0"/>
                </a:cubicBezTo>
                <a:cubicBezTo>
                  <a:pt x="5033943" y="-21471"/>
                  <a:pt x="5406429" y="29642"/>
                  <a:pt x="5540631" y="0"/>
                </a:cubicBezTo>
                <a:cubicBezTo>
                  <a:pt x="5674833" y="-29642"/>
                  <a:pt x="5754013" y="20329"/>
                  <a:pt x="5948384" y="0"/>
                </a:cubicBezTo>
                <a:cubicBezTo>
                  <a:pt x="6142755" y="-20329"/>
                  <a:pt x="6175277" y="22420"/>
                  <a:pt x="6356136" y="0"/>
                </a:cubicBezTo>
                <a:cubicBezTo>
                  <a:pt x="6536995" y="-22420"/>
                  <a:pt x="6612658" y="17809"/>
                  <a:pt x="6763888" y="0"/>
                </a:cubicBezTo>
                <a:cubicBezTo>
                  <a:pt x="6915118" y="-17809"/>
                  <a:pt x="7079357" y="46547"/>
                  <a:pt x="7171640" y="0"/>
                </a:cubicBezTo>
                <a:cubicBezTo>
                  <a:pt x="7263923" y="-46547"/>
                  <a:pt x="7366945" y="8258"/>
                  <a:pt x="7483450" y="0"/>
                </a:cubicBezTo>
                <a:cubicBezTo>
                  <a:pt x="7599955" y="-8258"/>
                  <a:pt x="7667671" y="20362"/>
                  <a:pt x="7795261" y="0"/>
                </a:cubicBezTo>
                <a:cubicBezTo>
                  <a:pt x="7922851" y="-20362"/>
                  <a:pt x="8053689" y="48532"/>
                  <a:pt x="8203013" y="0"/>
                </a:cubicBezTo>
                <a:cubicBezTo>
                  <a:pt x="8352337" y="-48532"/>
                  <a:pt x="8628836" y="10251"/>
                  <a:pt x="8802648" y="0"/>
                </a:cubicBezTo>
                <a:cubicBezTo>
                  <a:pt x="8976461" y="-10251"/>
                  <a:pt x="9342045" y="29908"/>
                  <a:pt x="9594167" y="0"/>
                </a:cubicBezTo>
                <a:cubicBezTo>
                  <a:pt x="9630139" y="130553"/>
                  <a:pt x="9547082" y="339976"/>
                  <a:pt x="9594167" y="465358"/>
                </a:cubicBezTo>
                <a:cubicBezTo>
                  <a:pt x="9641252" y="590740"/>
                  <a:pt x="9557233" y="824341"/>
                  <a:pt x="9594167" y="1034129"/>
                </a:cubicBezTo>
                <a:cubicBezTo>
                  <a:pt x="9631101" y="1243917"/>
                  <a:pt x="9554890" y="1346772"/>
                  <a:pt x="9594167" y="1577047"/>
                </a:cubicBezTo>
                <a:cubicBezTo>
                  <a:pt x="9633444" y="1807322"/>
                  <a:pt x="9568649" y="1974370"/>
                  <a:pt x="9594167" y="2094112"/>
                </a:cubicBezTo>
                <a:cubicBezTo>
                  <a:pt x="9619685" y="2213854"/>
                  <a:pt x="9567196" y="2378198"/>
                  <a:pt x="9594167" y="2585323"/>
                </a:cubicBezTo>
                <a:cubicBezTo>
                  <a:pt x="9373664" y="2590933"/>
                  <a:pt x="9321057" y="2537227"/>
                  <a:pt x="9090473" y="2585323"/>
                </a:cubicBezTo>
                <a:cubicBezTo>
                  <a:pt x="8859889" y="2633419"/>
                  <a:pt x="8565276" y="2533356"/>
                  <a:pt x="8394896" y="2585323"/>
                </a:cubicBezTo>
                <a:cubicBezTo>
                  <a:pt x="8224516" y="2637290"/>
                  <a:pt x="7996464" y="2538222"/>
                  <a:pt x="7603377" y="2585323"/>
                </a:cubicBezTo>
                <a:cubicBezTo>
                  <a:pt x="7210290" y="2632424"/>
                  <a:pt x="7217340" y="2566942"/>
                  <a:pt x="6907800" y="2585323"/>
                </a:cubicBezTo>
                <a:cubicBezTo>
                  <a:pt x="6598260" y="2603704"/>
                  <a:pt x="6541193" y="2539921"/>
                  <a:pt x="6212223" y="2585323"/>
                </a:cubicBezTo>
                <a:cubicBezTo>
                  <a:pt x="5883253" y="2630725"/>
                  <a:pt x="5599375" y="2504817"/>
                  <a:pt x="5420704" y="2585323"/>
                </a:cubicBezTo>
                <a:cubicBezTo>
                  <a:pt x="5242033" y="2665829"/>
                  <a:pt x="4941669" y="2540624"/>
                  <a:pt x="4821069" y="2585323"/>
                </a:cubicBezTo>
                <a:cubicBezTo>
                  <a:pt x="4700469" y="2630022"/>
                  <a:pt x="4590946" y="2566630"/>
                  <a:pt x="4509258" y="2585323"/>
                </a:cubicBezTo>
                <a:cubicBezTo>
                  <a:pt x="4427570" y="2604016"/>
                  <a:pt x="4218681" y="2527929"/>
                  <a:pt x="4005565" y="2585323"/>
                </a:cubicBezTo>
                <a:cubicBezTo>
                  <a:pt x="3792449" y="2642717"/>
                  <a:pt x="3478076" y="2541385"/>
                  <a:pt x="3309988" y="2585323"/>
                </a:cubicBezTo>
                <a:cubicBezTo>
                  <a:pt x="3141900" y="2629261"/>
                  <a:pt x="2877802" y="2585177"/>
                  <a:pt x="2614411" y="2585323"/>
                </a:cubicBezTo>
                <a:cubicBezTo>
                  <a:pt x="2351020" y="2585469"/>
                  <a:pt x="2223838" y="2571829"/>
                  <a:pt x="2110717" y="2585323"/>
                </a:cubicBezTo>
                <a:cubicBezTo>
                  <a:pt x="1997596" y="2598817"/>
                  <a:pt x="1644120" y="2555680"/>
                  <a:pt x="1511081" y="2585323"/>
                </a:cubicBezTo>
                <a:cubicBezTo>
                  <a:pt x="1378042" y="2614966"/>
                  <a:pt x="1117929" y="2514132"/>
                  <a:pt x="911446" y="2585323"/>
                </a:cubicBezTo>
                <a:cubicBezTo>
                  <a:pt x="704963" y="2656514"/>
                  <a:pt x="185797" y="2510447"/>
                  <a:pt x="0" y="2585323"/>
                </a:cubicBezTo>
                <a:cubicBezTo>
                  <a:pt x="-54841" y="2474689"/>
                  <a:pt x="18564" y="2156869"/>
                  <a:pt x="0" y="2042405"/>
                </a:cubicBezTo>
                <a:cubicBezTo>
                  <a:pt x="-18564" y="1927941"/>
                  <a:pt x="17759" y="1678482"/>
                  <a:pt x="0" y="1525341"/>
                </a:cubicBezTo>
                <a:cubicBezTo>
                  <a:pt x="-17759" y="1372200"/>
                  <a:pt x="51396" y="1192772"/>
                  <a:pt x="0" y="1059982"/>
                </a:cubicBezTo>
                <a:cubicBezTo>
                  <a:pt x="-51396" y="927192"/>
                  <a:pt x="26993" y="759836"/>
                  <a:pt x="0" y="568771"/>
                </a:cubicBezTo>
                <a:cubicBezTo>
                  <a:pt x="-26993" y="377706"/>
                  <a:pt x="42875" y="144668"/>
                  <a:pt x="0" y="0"/>
                </a:cubicBezTo>
                <a:close/>
              </a:path>
              <a:path w="9594167" h="2585323" stroke="0" extrusionOk="0">
                <a:moveTo>
                  <a:pt x="0" y="0"/>
                </a:moveTo>
                <a:cubicBezTo>
                  <a:pt x="199712" y="-64871"/>
                  <a:pt x="410360" y="30590"/>
                  <a:pt x="791519" y="0"/>
                </a:cubicBezTo>
                <a:cubicBezTo>
                  <a:pt x="1172678" y="-30590"/>
                  <a:pt x="1389296" y="34655"/>
                  <a:pt x="1583038" y="0"/>
                </a:cubicBezTo>
                <a:cubicBezTo>
                  <a:pt x="1776780" y="-34655"/>
                  <a:pt x="1942085" y="36211"/>
                  <a:pt x="2278615" y="0"/>
                </a:cubicBezTo>
                <a:cubicBezTo>
                  <a:pt x="2615145" y="-36211"/>
                  <a:pt x="2475480" y="11870"/>
                  <a:pt x="2590425" y="0"/>
                </a:cubicBezTo>
                <a:cubicBezTo>
                  <a:pt x="2705370" y="-11870"/>
                  <a:pt x="3028145" y="20810"/>
                  <a:pt x="3190061" y="0"/>
                </a:cubicBezTo>
                <a:cubicBezTo>
                  <a:pt x="3351977" y="-20810"/>
                  <a:pt x="3347713" y="2981"/>
                  <a:pt x="3501871" y="0"/>
                </a:cubicBezTo>
                <a:cubicBezTo>
                  <a:pt x="3656029" y="-2981"/>
                  <a:pt x="3694689" y="7135"/>
                  <a:pt x="3813681" y="0"/>
                </a:cubicBezTo>
                <a:cubicBezTo>
                  <a:pt x="3932673" y="-7135"/>
                  <a:pt x="4270169" y="183"/>
                  <a:pt x="4413317" y="0"/>
                </a:cubicBezTo>
                <a:cubicBezTo>
                  <a:pt x="4556465" y="-183"/>
                  <a:pt x="4869663" y="3869"/>
                  <a:pt x="5108894" y="0"/>
                </a:cubicBezTo>
                <a:cubicBezTo>
                  <a:pt x="5348125" y="-3869"/>
                  <a:pt x="5552039" y="58461"/>
                  <a:pt x="5900413" y="0"/>
                </a:cubicBezTo>
                <a:cubicBezTo>
                  <a:pt x="6248787" y="-58461"/>
                  <a:pt x="6323891" y="54877"/>
                  <a:pt x="6500048" y="0"/>
                </a:cubicBezTo>
                <a:cubicBezTo>
                  <a:pt x="6676206" y="-54877"/>
                  <a:pt x="6938648" y="6881"/>
                  <a:pt x="7291567" y="0"/>
                </a:cubicBezTo>
                <a:cubicBezTo>
                  <a:pt x="7644486" y="-6881"/>
                  <a:pt x="7716713" y="25314"/>
                  <a:pt x="7987144" y="0"/>
                </a:cubicBezTo>
                <a:cubicBezTo>
                  <a:pt x="8257575" y="-25314"/>
                  <a:pt x="8494489" y="73232"/>
                  <a:pt x="8778663" y="0"/>
                </a:cubicBezTo>
                <a:cubicBezTo>
                  <a:pt x="9062837" y="-73232"/>
                  <a:pt x="9419816" y="2585"/>
                  <a:pt x="9594167" y="0"/>
                </a:cubicBezTo>
                <a:cubicBezTo>
                  <a:pt x="9605298" y="138010"/>
                  <a:pt x="9536226" y="370326"/>
                  <a:pt x="9594167" y="491211"/>
                </a:cubicBezTo>
                <a:cubicBezTo>
                  <a:pt x="9652108" y="612096"/>
                  <a:pt x="9577860" y="879920"/>
                  <a:pt x="9594167" y="1008276"/>
                </a:cubicBezTo>
                <a:cubicBezTo>
                  <a:pt x="9610474" y="1136633"/>
                  <a:pt x="9580606" y="1323772"/>
                  <a:pt x="9594167" y="1551194"/>
                </a:cubicBezTo>
                <a:cubicBezTo>
                  <a:pt x="9607728" y="1778616"/>
                  <a:pt x="9546072" y="1892810"/>
                  <a:pt x="9594167" y="2016552"/>
                </a:cubicBezTo>
                <a:cubicBezTo>
                  <a:pt x="9642262" y="2140294"/>
                  <a:pt x="9537999" y="2303086"/>
                  <a:pt x="9594167" y="2585323"/>
                </a:cubicBezTo>
                <a:cubicBezTo>
                  <a:pt x="9451596" y="2588470"/>
                  <a:pt x="9421711" y="2563920"/>
                  <a:pt x="9282357" y="2585323"/>
                </a:cubicBezTo>
                <a:cubicBezTo>
                  <a:pt x="9143003" y="2606726"/>
                  <a:pt x="8956860" y="2557860"/>
                  <a:pt x="8874604" y="2585323"/>
                </a:cubicBezTo>
                <a:cubicBezTo>
                  <a:pt x="8792348" y="2612786"/>
                  <a:pt x="8688503" y="2557531"/>
                  <a:pt x="8562794" y="2585323"/>
                </a:cubicBezTo>
                <a:cubicBezTo>
                  <a:pt x="8437085" y="2613115"/>
                  <a:pt x="8198204" y="2543277"/>
                  <a:pt x="7867217" y="2585323"/>
                </a:cubicBezTo>
                <a:cubicBezTo>
                  <a:pt x="7536230" y="2627369"/>
                  <a:pt x="7697836" y="2557885"/>
                  <a:pt x="7555407" y="2585323"/>
                </a:cubicBezTo>
                <a:cubicBezTo>
                  <a:pt x="7412978" y="2612761"/>
                  <a:pt x="7089092" y="2515295"/>
                  <a:pt x="6763888" y="2585323"/>
                </a:cubicBezTo>
                <a:cubicBezTo>
                  <a:pt x="6438684" y="2655351"/>
                  <a:pt x="6548120" y="2541448"/>
                  <a:pt x="6356136" y="2585323"/>
                </a:cubicBezTo>
                <a:cubicBezTo>
                  <a:pt x="6164152" y="2629198"/>
                  <a:pt x="6059507" y="2540046"/>
                  <a:pt x="5852442" y="2585323"/>
                </a:cubicBezTo>
                <a:cubicBezTo>
                  <a:pt x="5645377" y="2630600"/>
                  <a:pt x="5612977" y="2573348"/>
                  <a:pt x="5540631" y="2585323"/>
                </a:cubicBezTo>
                <a:cubicBezTo>
                  <a:pt x="5468285" y="2597298"/>
                  <a:pt x="4911037" y="2493154"/>
                  <a:pt x="4749113" y="2585323"/>
                </a:cubicBezTo>
                <a:cubicBezTo>
                  <a:pt x="4587189" y="2677492"/>
                  <a:pt x="4482254" y="2569550"/>
                  <a:pt x="4341361" y="2585323"/>
                </a:cubicBezTo>
                <a:cubicBezTo>
                  <a:pt x="4200468" y="2601096"/>
                  <a:pt x="3746773" y="2491796"/>
                  <a:pt x="3549842" y="2585323"/>
                </a:cubicBezTo>
                <a:cubicBezTo>
                  <a:pt x="3352911" y="2678850"/>
                  <a:pt x="3067292" y="2573236"/>
                  <a:pt x="2758323" y="2585323"/>
                </a:cubicBezTo>
                <a:cubicBezTo>
                  <a:pt x="2449354" y="2597410"/>
                  <a:pt x="2390962" y="2551638"/>
                  <a:pt x="2254629" y="2585323"/>
                </a:cubicBezTo>
                <a:cubicBezTo>
                  <a:pt x="2118296" y="2619008"/>
                  <a:pt x="1665555" y="2562538"/>
                  <a:pt x="1463110" y="2585323"/>
                </a:cubicBezTo>
                <a:cubicBezTo>
                  <a:pt x="1260665" y="2608108"/>
                  <a:pt x="1152099" y="2548979"/>
                  <a:pt x="959417" y="2585323"/>
                </a:cubicBezTo>
                <a:cubicBezTo>
                  <a:pt x="766735" y="2621667"/>
                  <a:pt x="661657" y="2576337"/>
                  <a:pt x="551665" y="2585323"/>
                </a:cubicBezTo>
                <a:cubicBezTo>
                  <a:pt x="441673" y="2594309"/>
                  <a:pt x="174716" y="2535246"/>
                  <a:pt x="0" y="2585323"/>
                </a:cubicBezTo>
                <a:cubicBezTo>
                  <a:pt x="-12884" y="2437776"/>
                  <a:pt x="59283" y="2285369"/>
                  <a:pt x="0" y="2042405"/>
                </a:cubicBezTo>
                <a:cubicBezTo>
                  <a:pt x="-59283" y="1799441"/>
                  <a:pt x="58548" y="1701246"/>
                  <a:pt x="0" y="1525341"/>
                </a:cubicBezTo>
                <a:cubicBezTo>
                  <a:pt x="-58548" y="1349436"/>
                  <a:pt x="12600" y="1224569"/>
                  <a:pt x="0" y="1059982"/>
                </a:cubicBezTo>
                <a:cubicBezTo>
                  <a:pt x="-12600" y="895395"/>
                  <a:pt x="18743" y="784788"/>
                  <a:pt x="0" y="568771"/>
                </a:cubicBezTo>
                <a:cubicBezTo>
                  <a:pt x="-18743" y="352754"/>
                  <a:pt x="31411" y="26343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number of filters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nof_filters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25)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batch size of the data that will be fed to the model while training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(width)*(height) of the filter mask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kernel_size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3)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number of neurons in the hidden layer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hidden_dims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50)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“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2BD02-8057-4F52-BE2C-B138451E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68" y="221618"/>
            <a:ext cx="4385286" cy="506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5A1F8-455A-4CCE-A31A-1E3F41D0ABB9}"/>
              </a:ext>
            </a:extLst>
          </p:cNvPr>
          <p:cNvSpPr txBox="1"/>
          <p:nvPr/>
        </p:nvSpPr>
        <p:spPr>
          <a:xfrm>
            <a:off x="9305925" y="5559164"/>
            <a:ext cx="2820424" cy="1077218"/>
          </a:xfrm>
          <a:custGeom>
            <a:avLst/>
            <a:gdLst>
              <a:gd name="connsiteX0" fmla="*/ 0 w 2820424"/>
              <a:gd name="connsiteY0" fmla="*/ 0 h 1077218"/>
              <a:gd name="connsiteX1" fmla="*/ 620493 w 2820424"/>
              <a:gd name="connsiteY1" fmla="*/ 0 h 1077218"/>
              <a:gd name="connsiteX2" fmla="*/ 1212782 w 2820424"/>
              <a:gd name="connsiteY2" fmla="*/ 0 h 1077218"/>
              <a:gd name="connsiteX3" fmla="*/ 1692254 w 2820424"/>
              <a:gd name="connsiteY3" fmla="*/ 0 h 1077218"/>
              <a:gd name="connsiteX4" fmla="*/ 2256339 w 2820424"/>
              <a:gd name="connsiteY4" fmla="*/ 0 h 1077218"/>
              <a:gd name="connsiteX5" fmla="*/ 2820424 w 2820424"/>
              <a:gd name="connsiteY5" fmla="*/ 0 h 1077218"/>
              <a:gd name="connsiteX6" fmla="*/ 2820424 w 2820424"/>
              <a:gd name="connsiteY6" fmla="*/ 527837 h 1077218"/>
              <a:gd name="connsiteX7" fmla="*/ 2820424 w 2820424"/>
              <a:gd name="connsiteY7" fmla="*/ 1077218 h 1077218"/>
              <a:gd name="connsiteX8" fmla="*/ 2340952 w 2820424"/>
              <a:gd name="connsiteY8" fmla="*/ 1077218 h 1077218"/>
              <a:gd name="connsiteX9" fmla="*/ 1805071 w 2820424"/>
              <a:gd name="connsiteY9" fmla="*/ 1077218 h 1077218"/>
              <a:gd name="connsiteX10" fmla="*/ 1212782 w 2820424"/>
              <a:gd name="connsiteY10" fmla="*/ 1077218 h 1077218"/>
              <a:gd name="connsiteX11" fmla="*/ 620493 w 2820424"/>
              <a:gd name="connsiteY11" fmla="*/ 1077218 h 1077218"/>
              <a:gd name="connsiteX12" fmla="*/ 0 w 2820424"/>
              <a:gd name="connsiteY12" fmla="*/ 1077218 h 1077218"/>
              <a:gd name="connsiteX13" fmla="*/ 0 w 2820424"/>
              <a:gd name="connsiteY13" fmla="*/ 538609 h 1077218"/>
              <a:gd name="connsiteX14" fmla="*/ 0 w 2820424"/>
              <a:gd name="connsiteY1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0424" h="1077218" fill="none" extrusionOk="0">
                <a:moveTo>
                  <a:pt x="0" y="0"/>
                </a:moveTo>
                <a:cubicBezTo>
                  <a:pt x="301930" y="-26133"/>
                  <a:pt x="349289" y="17973"/>
                  <a:pt x="620493" y="0"/>
                </a:cubicBezTo>
                <a:cubicBezTo>
                  <a:pt x="891697" y="-17973"/>
                  <a:pt x="1000444" y="29655"/>
                  <a:pt x="1212782" y="0"/>
                </a:cubicBezTo>
                <a:cubicBezTo>
                  <a:pt x="1425120" y="-29655"/>
                  <a:pt x="1502965" y="52889"/>
                  <a:pt x="1692254" y="0"/>
                </a:cubicBezTo>
                <a:cubicBezTo>
                  <a:pt x="1881543" y="-52889"/>
                  <a:pt x="2075528" y="3906"/>
                  <a:pt x="2256339" y="0"/>
                </a:cubicBezTo>
                <a:cubicBezTo>
                  <a:pt x="2437150" y="-3906"/>
                  <a:pt x="2598486" y="46806"/>
                  <a:pt x="2820424" y="0"/>
                </a:cubicBezTo>
                <a:cubicBezTo>
                  <a:pt x="2820555" y="109089"/>
                  <a:pt x="2782318" y="352933"/>
                  <a:pt x="2820424" y="527837"/>
                </a:cubicBezTo>
                <a:cubicBezTo>
                  <a:pt x="2858530" y="702741"/>
                  <a:pt x="2787488" y="828646"/>
                  <a:pt x="2820424" y="1077218"/>
                </a:cubicBezTo>
                <a:cubicBezTo>
                  <a:pt x="2644746" y="1078061"/>
                  <a:pt x="2483832" y="1020892"/>
                  <a:pt x="2340952" y="1077218"/>
                </a:cubicBezTo>
                <a:cubicBezTo>
                  <a:pt x="2198072" y="1133544"/>
                  <a:pt x="1973673" y="1015639"/>
                  <a:pt x="1805071" y="1077218"/>
                </a:cubicBezTo>
                <a:cubicBezTo>
                  <a:pt x="1636469" y="1138797"/>
                  <a:pt x="1491787" y="1053320"/>
                  <a:pt x="1212782" y="1077218"/>
                </a:cubicBezTo>
                <a:cubicBezTo>
                  <a:pt x="933777" y="1101116"/>
                  <a:pt x="793582" y="1014757"/>
                  <a:pt x="620493" y="1077218"/>
                </a:cubicBezTo>
                <a:cubicBezTo>
                  <a:pt x="447404" y="1139679"/>
                  <a:pt x="224092" y="1057894"/>
                  <a:pt x="0" y="1077218"/>
                </a:cubicBezTo>
                <a:cubicBezTo>
                  <a:pt x="-19181" y="926009"/>
                  <a:pt x="58007" y="682734"/>
                  <a:pt x="0" y="538609"/>
                </a:cubicBezTo>
                <a:cubicBezTo>
                  <a:pt x="-58007" y="394484"/>
                  <a:pt x="10364" y="136866"/>
                  <a:pt x="0" y="0"/>
                </a:cubicBezTo>
                <a:close/>
              </a:path>
              <a:path w="2820424" h="1077218" stroke="0" extrusionOk="0">
                <a:moveTo>
                  <a:pt x="0" y="0"/>
                </a:moveTo>
                <a:cubicBezTo>
                  <a:pt x="239018" y="-33833"/>
                  <a:pt x="404691" y="61350"/>
                  <a:pt x="564085" y="0"/>
                </a:cubicBezTo>
                <a:cubicBezTo>
                  <a:pt x="723480" y="-61350"/>
                  <a:pt x="878467" y="25777"/>
                  <a:pt x="1156374" y="0"/>
                </a:cubicBezTo>
                <a:cubicBezTo>
                  <a:pt x="1434281" y="-25777"/>
                  <a:pt x="1539210" y="56406"/>
                  <a:pt x="1635846" y="0"/>
                </a:cubicBezTo>
                <a:cubicBezTo>
                  <a:pt x="1732482" y="-56406"/>
                  <a:pt x="1963344" y="40898"/>
                  <a:pt x="2199931" y="0"/>
                </a:cubicBezTo>
                <a:cubicBezTo>
                  <a:pt x="2436519" y="-40898"/>
                  <a:pt x="2648304" y="66551"/>
                  <a:pt x="2820424" y="0"/>
                </a:cubicBezTo>
                <a:cubicBezTo>
                  <a:pt x="2823772" y="219274"/>
                  <a:pt x="2775564" y="338397"/>
                  <a:pt x="2820424" y="506292"/>
                </a:cubicBezTo>
                <a:cubicBezTo>
                  <a:pt x="2865284" y="674187"/>
                  <a:pt x="2793501" y="932311"/>
                  <a:pt x="2820424" y="1077218"/>
                </a:cubicBezTo>
                <a:cubicBezTo>
                  <a:pt x="2622691" y="1111889"/>
                  <a:pt x="2476713" y="1051676"/>
                  <a:pt x="2340952" y="1077218"/>
                </a:cubicBezTo>
                <a:cubicBezTo>
                  <a:pt x="2205191" y="1102760"/>
                  <a:pt x="1913968" y="1067913"/>
                  <a:pt x="1805071" y="1077218"/>
                </a:cubicBezTo>
                <a:cubicBezTo>
                  <a:pt x="1696174" y="1086523"/>
                  <a:pt x="1489837" y="1072039"/>
                  <a:pt x="1212782" y="1077218"/>
                </a:cubicBezTo>
                <a:cubicBezTo>
                  <a:pt x="935727" y="1082397"/>
                  <a:pt x="822196" y="1058975"/>
                  <a:pt x="592289" y="1077218"/>
                </a:cubicBezTo>
                <a:cubicBezTo>
                  <a:pt x="362382" y="1095461"/>
                  <a:pt x="171097" y="1031818"/>
                  <a:pt x="0" y="1077218"/>
                </a:cubicBezTo>
                <a:cubicBezTo>
                  <a:pt x="-39619" y="951190"/>
                  <a:pt x="21418" y="752700"/>
                  <a:pt x="0" y="549381"/>
                </a:cubicBezTo>
                <a:cubicBezTo>
                  <a:pt x="-21418" y="346062"/>
                  <a:pt x="24295" y="15703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</p:txBody>
      </p:sp>
    </p:spTree>
    <p:extLst>
      <p:ext uri="{BB962C8B-B14F-4D97-AF65-F5344CB8AC3E}">
        <p14:creationId xmlns:p14="http://schemas.microsoft.com/office/powerpoint/2010/main" val="236396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6CDD6A1-A101-4D67-BE22-817A946DB832}"/>
              </a:ext>
            </a:extLst>
          </p:cNvPr>
          <p:cNvSpPr txBox="1"/>
          <p:nvPr/>
        </p:nvSpPr>
        <p:spPr>
          <a:xfrm>
            <a:off x="405033" y="916907"/>
            <a:ext cx="6785440" cy="334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Connections between nodes form a directed graph along a temporal sequence.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output from previous step is fed as input to the current step.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Main and most important feature of RNN is Hidden state (Hidden Layer), which remembers information about a sequence.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inputs are related to each other = &gt;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RNN 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sequence of data so that each sample can be assumed to be dependent on previous ones.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4D78B-D693-41D7-BCF7-7116B68B1392}"/>
              </a:ext>
            </a:extLst>
          </p:cNvPr>
          <p:cNvSpPr txBox="1"/>
          <p:nvPr/>
        </p:nvSpPr>
        <p:spPr>
          <a:xfrm>
            <a:off x="604911" y="212190"/>
            <a:ext cx="84201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Recurrent Neural Network (RNN)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D0B40-CB6D-4280-8541-CC5D7496B3B6}"/>
              </a:ext>
            </a:extLst>
          </p:cNvPr>
          <p:cNvSpPr txBox="1"/>
          <p:nvPr/>
        </p:nvSpPr>
        <p:spPr>
          <a:xfrm>
            <a:off x="7499253" y="970501"/>
            <a:ext cx="4539174" cy="5693866"/>
          </a:xfrm>
          <a:custGeom>
            <a:avLst/>
            <a:gdLst>
              <a:gd name="connsiteX0" fmla="*/ 0 w 4539174"/>
              <a:gd name="connsiteY0" fmla="*/ 0 h 5693866"/>
              <a:gd name="connsiteX1" fmla="*/ 658180 w 4539174"/>
              <a:gd name="connsiteY1" fmla="*/ 0 h 5693866"/>
              <a:gd name="connsiteX2" fmla="*/ 1180185 w 4539174"/>
              <a:gd name="connsiteY2" fmla="*/ 0 h 5693866"/>
              <a:gd name="connsiteX3" fmla="*/ 1747582 w 4539174"/>
              <a:gd name="connsiteY3" fmla="*/ 0 h 5693866"/>
              <a:gd name="connsiteX4" fmla="*/ 2314979 w 4539174"/>
              <a:gd name="connsiteY4" fmla="*/ 0 h 5693866"/>
              <a:gd name="connsiteX5" fmla="*/ 2927767 w 4539174"/>
              <a:gd name="connsiteY5" fmla="*/ 0 h 5693866"/>
              <a:gd name="connsiteX6" fmla="*/ 3358989 w 4539174"/>
              <a:gd name="connsiteY6" fmla="*/ 0 h 5693866"/>
              <a:gd name="connsiteX7" fmla="*/ 3971777 w 4539174"/>
              <a:gd name="connsiteY7" fmla="*/ 0 h 5693866"/>
              <a:gd name="connsiteX8" fmla="*/ 4539174 w 4539174"/>
              <a:gd name="connsiteY8" fmla="*/ 0 h 5693866"/>
              <a:gd name="connsiteX9" fmla="*/ 4539174 w 4539174"/>
              <a:gd name="connsiteY9" fmla="*/ 683264 h 5693866"/>
              <a:gd name="connsiteX10" fmla="*/ 4539174 w 4539174"/>
              <a:gd name="connsiteY10" fmla="*/ 1309589 h 5693866"/>
              <a:gd name="connsiteX11" fmla="*/ 4539174 w 4539174"/>
              <a:gd name="connsiteY11" fmla="*/ 1708160 h 5693866"/>
              <a:gd name="connsiteX12" fmla="*/ 4539174 w 4539174"/>
              <a:gd name="connsiteY12" fmla="*/ 2334485 h 5693866"/>
              <a:gd name="connsiteX13" fmla="*/ 4539174 w 4539174"/>
              <a:gd name="connsiteY13" fmla="*/ 2846933 h 5693866"/>
              <a:gd name="connsiteX14" fmla="*/ 4539174 w 4539174"/>
              <a:gd name="connsiteY14" fmla="*/ 3530197 h 5693866"/>
              <a:gd name="connsiteX15" fmla="*/ 4539174 w 4539174"/>
              <a:gd name="connsiteY15" fmla="*/ 4156522 h 5693866"/>
              <a:gd name="connsiteX16" fmla="*/ 4539174 w 4539174"/>
              <a:gd name="connsiteY16" fmla="*/ 4555093 h 5693866"/>
              <a:gd name="connsiteX17" fmla="*/ 4539174 w 4539174"/>
              <a:gd name="connsiteY17" fmla="*/ 5124479 h 5693866"/>
              <a:gd name="connsiteX18" fmla="*/ 4539174 w 4539174"/>
              <a:gd name="connsiteY18" fmla="*/ 5693866 h 5693866"/>
              <a:gd name="connsiteX19" fmla="*/ 4062561 w 4539174"/>
              <a:gd name="connsiteY19" fmla="*/ 5693866 h 5693866"/>
              <a:gd name="connsiteX20" fmla="*/ 3631339 w 4539174"/>
              <a:gd name="connsiteY20" fmla="*/ 5693866 h 5693866"/>
              <a:gd name="connsiteX21" fmla="*/ 3200118 w 4539174"/>
              <a:gd name="connsiteY21" fmla="*/ 5693866 h 5693866"/>
              <a:gd name="connsiteX22" fmla="*/ 2723504 w 4539174"/>
              <a:gd name="connsiteY22" fmla="*/ 5693866 h 5693866"/>
              <a:gd name="connsiteX23" fmla="*/ 2201499 w 4539174"/>
              <a:gd name="connsiteY23" fmla="*/ 5693866 h 5693866"/>
              <a:gd name="connsiteX24" fmla="*/ 1634103 w 4539174"/>
              <a:gd name="connsiteY24" fmla="*/ 5693866 h 5693866"/>
              <a:gd name="connsiteX25" fmla="*/ 1202881 w 4539174"/>
              <a:gd name="connsiteY25" fmla="*/ 5693866 h 5693866"/>
              <a:gd name="connsiteX26" fmla="*/ 544701 w 4539174"/>
              <a:gd name="connsiteY26" fmla="*/ 5693866 h 5693866"/>
              <a:gd name="connsiteX27" fmla="*/ 0 w 4539174"/>
              <a:gd name="connsiteY27" fmla="*/ 5693866 h 5693866"/>
              <a:gd name="connsiteX28" fmla="*/ 0 w 4539174"/>
              <a:gd name="connsiteY28" fmla="*/ 5124479 h 5693866"/>
              <a:gd name="connsiteX29" fmla="*/ 0 w 4539174"/>
              <a:gd name="connsiteY29" fmla="*/ 4441215 h 5693866"/>
              <a:gd name="connsiteX30" fmla="*/ 0 w 4539174"/>
              <a:gd name="connsiteY30" fmla="*/ 4042645 h 5693866"/>
              <a:gd name="connsiteX31" fmla="*/ 0 w 4539174"/>
              <a:gd name="connsiteY31" fmla="*/ 3587136 h 5693866"/>
              <a:gd name="connsiteX32" fmla="*/ 0 w 4539174"/>
              <a:gd name="connsiteY32" fmla="*/ 3188565 h 5693866"/>
              <a:gd name="connsiteX33" fmla="*/ 0 w 4539174"/>
              <a:gd name="connsiteY33" fmla="*/ 2733056 h 5693866"/>
              <a:gd name="connsiteX34" fmla="*/ 0 w 4539174"/>
              <a:gd name="connsiteY34" fmla="*/ 2163669 h 5693866"/>
              <a:gd name="connsiteX35" fmla="*/ 0 w 4539174"/>
              <a:gd name="connsiteY35" fmla="*/ 1594282 h 5693866"/>
              <a:gd name="connsiteX36" fmla="*/ 0 w 4539174"/>
              <a:gd name="connsiteY36" fmla="*/ 1081835 h 5693866"/>
              <a:gd name="connsiteX37" fmla="*/ 0 w 4539174"/>
              <a:gd name="connsiteY37" fmla="*/ 512448 h 5693866"/>
              <a:gd name="connsiteX38" fmla="*/ 0 w 4539174"/>
              <a:gd name="connsiteY38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39174" h="5693866" fill="none" extrusionOk="0">
                <a:moveTo>
                  <a:pt x="0" y="0"/>
                </a:moveTo>
                <a:cubicBezTo>
                  <a:pt x="263035" y="-54723"/>
                  <a:pt x="458870" y="13043"/>
                  <a:pt x="658180" y="0"/>
                </a:cubicBezTo>
                <a:cubicBezTo>
                  <a:pt x="857490" y="-13043"/>
                  <a:pt x="995779" y="19708"/>
                  <a:pt x="1180185" y="0"/>
                </a:cubicBezTo>
                <a:cubicBezTo>
                  <a:pt x="1364592" y="-19708"/>
                  <a:pt x="1607357" y="585"/>
                  <a:pt x="1747582" y="0"/>
                </a:cubicBezTo>
                <a:cubicBezTo>
                  <a:pt x="1887807" y="-585"/>
                  <a:pt x="2056350" y="58180"/>
                  <a:pt x="2314979" y="0"/>
                </a:cubicBezTo>
                <a:cubicBezTo>
                  <a:pt x="2573608" y="-58180"/>
                  <a:pt x="2670245" y="43509"/>
                  <a:pt x="2927767" y="0"/>
                </a:cubicBezTo>
                <a:cubicBezTo>
                  <a:pt x="3185289" y="-43509"/>
                  <a:pt x="3149353" y="32416"/>
                  <a:pt x="3358989" y="0"/>
                </a:cubicBezTo>
                <a:cubicBezTo>
                  <a:pt x="3568625" y="-32416"/>
                  <a:pt x="3719720" y="9200"/>
                  <a:pt x="3971777" y="0"/>
                </a:cubicBezTo>
                <a:cubicBezTo>
                  <a:pt x="4223834" y="-9200"/>
                  <a:pt x="4291427" y="60457"/>
                  <a:pt x="4539174" y="0"/>
                </a:cubicBezTo>
                <a:cubicBezTo>
                  <a:pt x="4594041" y="283874"/>
                  <a:pt x="4458861" y="544377"/>
                  <a:pt x="4539174" y="683264"/>
                </a:cubicBezTo>
                <a:cubicBezTo>
                  <a:pt x="4619487" y="822151"/>
                  <a:pt x="4468845" y="1099167"/>
                  <a:pt x="4539174" y="1309589"/>
                </a:cubicBezTo>
                <a:cubicBezTo>
                  <a:pt x="4609503" y="1520011"/>
                  <a:pt x="4535555" y="1621119"/>
                  <a:pt x="4539174" y="1708160"/>
                </a:cubicBezTo>
                <a:cubicBezTo>
                  <a:pt x="4542793" y="1795201"/>
                  <a:pt x="4512049" y="2029541"/>
                  <a:pt x="4539174" y="2334485"/>
                </a:cubicBezTo>
                <a:cubicBezTo>
                  <a:pt x="4566299" y="2639430"/>
                  <a:pt x="4509509" y="2598233"/>
                  <a:pt x="4539174" y="2846933"/>
                </a:cubicBezTo>
                <a:cubicBezTo>
                  <a:pt x="4568839" y="3095633"/>
                  <a:pt x="4482036" y="3296006"/>
                  <a:pt x="4539174" y="3530197"/>
                </a:cubicBezTo>
                <a:cubicBezTo>
                  <a:pt x="4596312" y="3764388"/>
                  <a:pt x="4474766" y="4014945"/>
                  <a:pt x="4539174" y="4156522"/>
                </a:cubicBezTo>
                <a:cubicBezTo>
                  <a:pt x="4603582" y="4298099"/>
                  <a:pt x="4516151" y="4360277"/>
                  <a:pt x="4539174" y="4555093"/>
                </a:cubicBezTo>
                <a:cubicBezTo>
                  <a:pt x="4562197" y="4749909"/>
                  <a:pt x="4503527" y="4840783"/>
                  <a:pt x="4539174" y="5124479"/>
                </a:cubicBezTo>
                <a:cubicBezTo>
                  <a:pt x="4574821" y="5408175"/>
                  <a:pt x="4508887" y="5562694"/>
                  <a:pt x="4539174" y="5693866"/>
                </a:cubicBezTo>
                <a:cubicBezTo>
                  <a:pt x="4330531" y="5716132"/>
                  <a:pt x="4268141" y="5657995"/>
                  <a:pt x="4062561" y="5693866"/>
                </a:cubicBezTo>
                <a:cubicBezTo>
                  <a:pt x="3856981" y="5729737"/>
                  <a:pt x="3844285" y="5667418"/>
                  <a:pt x="3631339" y="5693866"/>
                </a:cubicBezTo>
                <a:cubicBezTo>
                  <a:pt x="3418393" y="5720314"/>
                  <a:pt x="3408113" y="5663229"/>
                  <a:pt x="3200118" y="5693866"/>
                </a:cubicBezTo>
                <a:cubicBezTo>
                  <a:pt x="2992123" y="5724503"/>
                  <a:pt x="2921920" y="5645287"/>
                  <a:pt x="2723504" y="5693866"/>
                </a:cubicBezTo>
                <a:cubicBezTo>
                  <a:pt x="2525088" y="5742445"/>
                  <a:pt x="2360435" y="5664927"/>
                  <a:pt x="2201499" y="5693866"/>
                </a:cubicBezTo>
                <a:cubicBezTo>
                  <a:pt x="2042563" y="5722805"/>
                  <a:pt x="1751523" y="5685270"/>
                  <a:pt x="1634103" y="5693866"/>
                </a:cubicBezTo>
                <a:cubicBezTo>
                  <a:pt x="1516683" y="5702462"/>
                  <a:pt x="1405090" y="5675924"/>
                  <a:pt x="1202881" y="5693866"/>
                </a:cubicBezTo>
                <a:cubicBezTo>
                  <a:pt x="1000672" y="5711808"/>
                  <a:pt x="822462" y="5624549"/>
                  <a:pt x="544701" y="5693866"/>
                </a:cubicBezTo>
                <a:cubicBezTo>
                  <a:pt x="266940" y="5763183"/>
                  <a:pt x="173920" y="5681566"/>
                  <a:pt x="0" y="5693866"/>
                </a:cubicBezTo>
                <a:cubicBezTo>
                  <a:pt x="-3015" y="5521349"/>
                  <a:pt x="4098" y="5261952"/>
                  <a:pt x="0" y="5124479"/>
                </a:cubicBezTo>
                <a:cubicBezTo>
                  <a:pt x="-4098" y="4987006"/>
                  <a:pt x="61625" y="4716471"/>
                  <a:pt x="0" y="4441215"/>
                </a:cubicBezTo>
                <a:cubicBezTo>
                  <a:pt x="-61625" y="4165959"/>
                  <a:pt x="23150" y="4208114"/>
                  <a:pt x="0" y="4042645"/>
                </a:cubicBezTo>
                <a:cubicBezTo>
                  <a:pt x="-23150" y="3877176"/>
                  <a:pt x="27578" y="3766691"/>
                  <a:pt x="0" y="3587136"/>
                </a:cubicBezTo>
                <a:cubicBezTo>
                  <a:pt x="-27578" y="3407581"/>
                  <a:pt x="34612" y="3370897"/>
                  <a:pt x="0" y="3188565"/>
                </a:cubicBezTo>
                <a:cubicBezTo>
                  <a:pt x="-34612" y="3006233"/>
                  <a:pt x="31815" y="2843036"/>
                  <a:pt x="0" y="2733056"/>
                </a:cubicBezTo>
                <a:cubicBezTo>
                  <a:pt x="-31815" y="2623076"/>
                  <a:pt x="10390" y="2404007"/>
                  <a:pt x="0" y="2163669"/>
                </a:cubicBezTo>
                <a:cubicBezTo>
                  <a:pt x="-10390" y="1923331"/>
                  <a:pt x="67785" y="1719860"/>
                  <a:pt x="0" y="1594282"/>
                </a:cubicBezTo>
                <a:cubicBezTo>
                  <a:pt x="-67785" y="1468704"/>
                  <a:pt x="58534" y="1315535"/>
                  <a:pt x="0" y="1081835"/>
                </a:cubicBezTo>
                <a:cubicBezTo>
                  <a:pt x="-58534" y="848135"/>
                  <a:pt x="8034" y="649835"/>
                  <a:pt x="0" y="512448"/>
                </a:cubicBezTo>
                <a:cubicBezTo>
                  <a:pt x="-8034" y="375061"/>
                  <a:pt x="49956" y="120779"/>
                  <a:pt x="0" y="0"/>
                </a:cubicBezTo>
                <a:close/>
              </a:path>
              <a:path w="4539174" h="5693866" stroke="0" extrusionOk="0">
                <a:moveTo>
                  <a:pt x="0" y="0"/>
                </a:moveTo>
                <a:cubicBezTo>
                  <a:pt x="233502" y="-33808"/>
                  <a:pt x="461415" y="73666"/>
                  <a:pt x="658180" y="0"/>
                </a:cubicBezTo>
                <a:cubicBezTo>
                  <a:pt x="854945" y="-73666"/>
                  <a:pt x="1059689" y="18322"/>
                  <a:pt x="1316360" y="0"/>
                </a:cubicBezTo>
                <a:cubicBezTo>
                  <a:pt x="1573031" y="-18322"/>
                  <a:pt x="1694547" y="63098"/>
                  <a:pt x="1929149" y="0"/>
                </a:cubicBezTo>
                <a:cubicBezTo>
                  <a:pt x="2163751" y="-63098"/>
                  <a:pt x="2191280" y="49346"/>
                  <a:pt x="2360370" y="0"/>
                </a:cubicBezTo>
                <a:cubicBezTo>
                  <a:pt x="2529460" y="-49346"/>
                  <a:pt x="2699579" y="26330"/>
                  <a:pt x="2927767" y="0"/>
                </a:cubicBezTo>
                <a:cubicBezTo>
                  <a:pt x="3155955" y="-26330"/>
                  <a:pt x="3198242" y="3690"/>
                  <a:pt x="3358989" y="0"/>
                </a:cubicBezTo>
                <a:cubicBezTo>
                  <a:pt x="3519736" y="-3690"/>
                  <a:pt x="3686466" y="49363"/>
                  <a:pt x="3790210" y="0"/>
                </a:cubicBezTo>
                <a:cubicBezTo>
                  <a:pt x="3893954" y="-49363"/>
                  <a:pt x="4229687" y="19278"/>
                  <a:pt x="4539174" y="0"/>
                </a:cubicBezTo>
                <a:cubicBezTo>
                  <a:pt x="4556858" y="279548"/>
                  <a:pt x="4514447" y="336328"/>
                  <a:pt x="4539174" y="626325"/>
                </a:cubicBezTo>
                <a:cubicBezTo>
                  <a:pt x="4563901" y="916323"/>
                  <a:pt x="4508068" y="1065393"/>
                  <a:pt x="4539174" y="1195712"/>
                </a:cubicBezTo>
                <a:cubicBezTo>
                  <a:pt x="4570280" y="1326031"/>
                  <a:pt x="4496621" y="1561182"/>
                  <a:pt x="4539174" y="1708160"/>
                </a:cubicBezTo>
                <a:cubicBezTo>
                  <a:pt x="4581727" y="1855138"/>
                  <a:pt x="4504414" y="1982166"/>
                  <a:pt x="4539174" y="2163669"/>
                </a:cubicBezTo>
                <a:cubicBezTo>
                  <a:pt x="4573934" y="2345172"/>
                  <a:pt x="4529598" y="2586980"/>
                  <a:pt x="4539174" y="2789994"/>
                </a:cubicBezTo>
                <a:cubicBezTo>
                  <a:pt x="4548750" y="2993009"/>
                  <a:pt x="4499293" y="3255961"/>
                  <a:pt x="4539174" y="3473258"/>
                </a:cubicBezTo>
                <a:cubicBezTo>
                  <a:pt x="4579055" y="3690555"/>
                  <a:pt x="4533834" y="3676095"/>
                  <a:pt x="4539174" y="3871829"/>
                </a:cubicBezTo>
                <a:cubicBezTo>
                  <a:pt x="4544514" y="4067563"/>
                  <a:pt x="4490700" y="4278818"/>
                  <a:pt x="4539174" y="4441215"/>
                </a:cubicBezTo>
                <a:cubicBezTo>
                  <a:pt x="4587648" y="4603612"/>
                  <a:pt x="4521267" y="4873528"/>
                  <a:pt x="4539174" y="5010602"/>
                </a:cubicBezTo>
                <a:cubicBezTo>
                  <a:pt x="4557081" y="5147676"/>
                  <a:pt x="4521142" y="5530372"/>
                  <a:pt x="4539174" y="5693866"/>
                </a:cubicBezTo>
                <a:cubicBezTo>
                  <a:pt x="4368224" y="5704589"/>
                  <a:pt x="4285637" y="5640916"/>
                  <a:pt x="4062561" y="5693866"/>
                </a:cubicBezTo>
                <a:cubicBezTo>
                  <a:pt x="3839485" y="5746816"/>
                  <a:pt x="3766588" y="5692646"/>
                  <a:pt x="3495164" y="5693866"/>
                </a:cubicBezTo>
                <a:cubicBezTo>
                  <a:pt x="3223740" y="5695086"/>
                  <a:pt x="3076508" y="5680976"/>
                  <a:pt x="2836984" y="5693866"/>
                </a:cubicBezTo>
                <a:cubicBezTo>
                  <a:pt x="2597460" y="5706756"/>
                  <a:pt x="2499398" y="5648067"/>
                  <a:pt x="2360370" y="5693866"/>
                </a:cubicBezTo>
                <a:cubicBezTo>
                  <a:pt x="2221342" y="5739665"/>
                  <a:pt x="2078639" y="5659983"/>
                  <a:pt x="1929149" y="5693866"/>
                </a:cubicBezTo>
                <a:cubicBezTo>
                  <a:pt x="1779659" y="5727749"/>
                  <a:pt x="1598475" y="5692414"/>
                  <a:pt x="1316360" y="5693866"/>
                </a:cubicBezTo>
                <a:cubicBezTo>
                  <a:pt x="1034245" y="5695318"/>
                  <a:pt x="1064674" y="5668434"/>
                  <a:pt x="885139" y="5693866"/>
                </a:cubicBezTo>
                <a:cubicBezTo>
                  <a:pt x="705604" y="5719298"/>
                  <a:pt x="317983" y="5655365"/>
                  <a:pt x="0" y="5693866"/>
                </a:cubicBezTo>
                <a:cubicBezTo>
                  <a:pt x="-7190" y="5589221"/>
                  <a:pt x="4088" y="5374553"/>
                  <a:pt x="0" y="5238357"/>
                </a:cubicBezTo>
                <a:cubicBezTo>
                  <a:pt x="-4088" y="5102161"/>
                  <a:pt x="31514" y="5005720"/>
                  <a:pt x="0" y="4782847"/>
                </a:cubicBezTo>
                <a:cubicBezTo>
                  <a:pt x="-31514" y="4559974"/>
                  <a:pt x="51634" y="4441499"/>
                  <a:pt x="0" y="4213461"/>
                </a:cubicBezTo>
                <a:cubicBezTo>
                  <a:pt x="-51634" y="3985423"/>
                  <a:pt x="24155" y="3766800"/>
                  <a:pt x="0" y="3644074"/>
                </a:cubicBezTo>
                <a:cubicBezTo>
                  <a:pt x="-24155" y="3521348"/>
                  <a:pt x="55628" y="3165462"/>
                  <a:pt x="0" y="3017749"/>
                </a:cubicBezTo>
                <a:cubicBezTo>
                  <a:pt x="-55628" y="2870036"/>
                  <a:pt x="63538" y="2592537"/>
                  <a:pt x="0" y="2334485"/>
                </a:cubicBezTo>
                <a:cubicBezTo>
                  <a:pt x="-63538" y="2076433"/>
                  <a:pt x="1513" y="1956751"/>
                  <a:pt x="0" y="1651221"/>
                </a:cubicBezTo>
                <a:cubicBezTo>
                  <a:pt x="-1513" y="1345691"/>
                  <a:pt x="1201" y="1272080"/>
                  <a:pt x="0" y="1081835"/>
                </a:cubicBezTo>
                <a:cubicBezTo>
                  <a:pt x="-1201" y="891590"/>
                  <a:pt x="82891" y="48441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82337453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Parameters Configuration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MAX_NB_WORDS (=50000)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word embedding dimension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embedding_dims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100)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batch size of the data that will be fed to the model while training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batch_size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64)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many neurons should be shut down per epoch (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dropout_rate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= 0.2)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loss: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categorical_crossentropy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since we have categorical output values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optimizer: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</a:t>
            </a:r>
            <a:r>
              <a:rPr lang="en-US" sz="200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adam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”, Adam optimization is a stochastic gradient descent method that is based on adaptive estimation of first-order and second-order moments.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metrics: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“accuracy”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38515-7469-4BEC-BE6A-AB21457B7CEC}"/>
              </a:ext>
            </a:extLst>
          </p:cNvPr>
          <p:cNvSpPr txBox="1"/>
          <p:nvPr/>
        </p:nvSpPr>
        <p:spPr>
          <a:xfrm>
            <a:off x="4362867" y="4344421"/>
            <a:ext cx="2827606" cy="1015663"/>
          </a:xfrm>
          <a:custGeom>
            <a:avLst/>
            <a:gdLst>
              <a:gd name="connsiteX0" fmla="*/ 0 w 2827606"/>
              <a:gd name="connsiteY0" fmla="*/ 0 h 1015663"/>
              <a:gd name="connsiteX1" fmla="*/ 622073 w 2827606"/>
              <a:gd name="connsiteY1" fmla="*/ 0 h 1015663"/>
              <a:gd name="connsiteX2" fmla="*/ 1215871 w 2827606"/>
              <a:gd name="connsiteY2" fmla="*/ 0 h 1015663"/>
              <a:gd name="connsiteX3" fmla="*/ 1696564 w 2827606"/>
              <a:gd name="connsiteY3" fmla="*/ 0 h 1015663"/>
              <a:gd name="connsiteX4" fmla="*/ 2262085 w 2827606"/>
              <a:gd name="connsiteY4" fmla="*/ 0 h 1015663"/>
              <a:gd name="connsiteX5" fmla="*/ 2827606 w 2827606"/>
              <a:gd name="connsiteY5" fmla="*/ 0 h 1015663"/>
              <a:gd name="connsiteX6" fmla="*/ 2827606 w 2827606"/>
              <a:gd name="connsiteY6" fmla="*/ 497675 h 1015663"/>
              <a:gd name="connsiteX7" fmla="*/ 2827606 w 2827606"/>
              <a:gd name="connsiteY7" fmla="*/ 1015663 h 1015663"/>
              <a:gd name="connsiteX8" fmla="*/ 2346913 w 2827606"/>
              <a:gd name="connsiteY8" fmla="*/ 1015663 h 1015663"/>
              <a:gd name="connsiteX9" fmla="*/ 1809668 w 2827606"/>
              <a:gd name="connsiteY9" fmla="*/ 1015663 h 1015663"/>
              <a:gd name="connsiteX10" fmla="*/ 1215871 w 2827606"/>
              <a:gd name="connsiteY10" fmla="*/ 1015663 h 1015663"/>
              <a:gd name="connsiteX11" fmla="*/ 622073 w 2827606"/>
              <a:gd name="connsiteY11" fmla="*/ 1015663 h 1015663"/>
              <a:gd name="connsiteX12" fmla="*/ 0 w 2827606"/>
              <a:gd name="connsiteY12" fmla="*/ 1015663 h 1015663"/>
              <a:gd name="connsiteX13" fmla="*/ 0 w 2827606"/>
              <a:gd name="connsiteY13" fmla="*/ 507832 h 1015663"/>
              <a:gd name="connsiteX14" fmla="*/ 0 w 2827606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015663" fill="none" extrusionOk="0">
                <a:moveTo>
                  <a:pt x="0" y="0"/>
                </a:moveTo>
                <a:cubicBezTo>
                  <a:pt x="295948" y="-71944"/>
                  <a:pt x="313030" y="67701"/>
                  <a:pt x="622073" y="0"/>
                </a:cubicBezTo>
                <a:cubicBezTo>
                  <a:pt x="931116" y="-67701"/>
                  <a:pt x="1061771" y="41529"/>
                  <a:pt x="1215871" y="0"/>
                </a:cubicBezTo>
                <a:cubicBezTo>
                  <a:pt x="1369971" y="-41529"/>
                  <a:pt x="1500097" y="3157"/>
                  <a:pt x="1696564" y="0"/>
                </a:cubicBezTo>
                <a:cubicBezTo>
                  <a:pt x="1893031" y="-3157"/>
                  <a:pt x="2124539" y="65154"/>
                  <a:pt x="2262085" y="0"/>
                </a:cubicBezTo>
                <a:cubicBezTo>
                  <a:pt x="2399631" y="-65154"/>
                  <a:pt x="2599208" y="45752"/>
                  <a:pt x="2827606" y="0"/>
                </a:cubicBezTo>
                <a:cubicBezTo>
                  <a:pt x="2836870" y="241078"/>
                  <a:pt x="2781299" y="331848"/>
                  <a:pt x="2827606" y="497675"/>
                </a:cubicBezTo>
                <a:cubicBezTo>
                  <a:pt x="2873913" y="663502"/>
                  <a:pt x="2775105" y="781660"/>
                  <a:pt x="2827606" y="1015663"/>
                </a:cubicBezTo>
                <a:cubicBezTo>
                  <a:pt x="2632501" y="1047687"/>
                  <a:pt x="2460575" y="966647"/>
                  <a:pt x="2346913" y="1015663"/>
                </a:cubicBezTo>
                <a:cubicBezTo>
                  <a:pt x="2233251" y="1064679"/>
                  <a:pt x="2030414" y="987434"/>
                  <a:pt x="1809668" y="1015663"/>
                </a:cubicBezTo>
                <a:cubicBezTo>
                  <a:pt x="1588923" y="1043892"/>
                  <a:pt x="1476447" y="948793"/>
                  <a:pt x="1215871" y="1015663"/>
                </a:cubicBezTo>
                <a:cubicBezTo>
                  <a:pt x="955295" y="1082533"/>
                  <a:pt x="769783" y="973085"/>
                  <a:pt x="622073" y="1015663"/>
                </a:cubicBezTo>
                <a:cubicBezTo>
                  <a:pt x="474363" y="1058241"/>
                  <a:pt x="188861" y="1013889"/>
                  <a:pt x="0" y="1015663"/>
                </a:cubicBezTo>
                <a:cubicBezTo>
                  <a:pt x="-37435" y="879317"/>
                  <a:pt x="3940" y="645052"/>
                  <a:pt x="0" y="507832"/>
                </a:cubicBezTo>
                <a:cubicBezTo>
                  <a:pt x="-3940" y="370612"/>
                  <a:pt x="42361" y="120915"/>
                  <a:pt x="0" y="0"/>
                </a:cubicBezTo>
                <a:close/>
              </a:path>
              <a:path w="2827606" h="1015663" stroke="0" extrusionOk="0">
                <a:moveTo>
                  <a:pt x="0" y="0"/>
                </a:moveTo>
                <a:cubicBezTo>
                  <a:pt x="155634" y="-27539"/>
                  <a:pt x="440276" y="21119"/>
                  <a:pt x="565521" y="0"/>
                </a:cubicBezTo>
                <a:cubicBezTo>
                  <a:pt x="690766" y="-21119"/>
                  <a:pt x="912794" y="7776"/>
                  <a:pt x="1159318" y="0"/>
                </a:cubicBezTo>
                <a:cubicBezTo>
                  <a:pt x="1405842" y="-7776"/>
                  <a:pt x="1489557" y="42933"/>
                  <a:pt x="1640011" y="0"/>
                </a:cubicBezTo>
                <a:cubicBezTo>
                  <a:pt x="1790465" y="-42933"/>
                  <a:pt x="1960319" y="44827"/>
                  <a:pt x="2205533" y="0"/>
                </a:cubicBezTo>
                <a:cubicBezTo>
                  <a:pt x="2450747" y="-44827"/>
                  <a:pt x="2516944" y="7397"/>
                  <a:pt x="2827606" y="0"/>
                </a:cubicBezTo>
                <a:cubicBezTo>
                  <a:pt x="2858683" y="231376"/>
                  <a:pt x="2771618" y="372373"/>
                  <a:pt x="2827606" y="477362"/>
                </a:cubicBezTo>
                <a:cubicBezTo>
                  <a:pt x="2883594" y="582351"/>
                  <a:pt x="2783171" y="823595"/>
                  <a:pt x="2827606" y="1015663"/>
                </a:cubicBezTo>
                <a:cubicBezTo>
                  <a:pt x="2672325" y="1048050"/>
                  <a:pt x="2478326" y="960946"/>
                  <a:pt x="2346913" y="1015663"/>
                </a:cubicBezTo>
                <a:cubicBezTo>
                  <a:pt x="2215500" y="1070380"/>
                  <a:pt x="2074018" y="992123"/>
                  <a:pt x="1809668" y="1015663"/>
                </a:cubicBezTo>
                <a:cubicBezTo>
                  <a:pt x="1545318" y="1039203"/>
                  <a:pt x="1395237" y="955813"/>
                  <a:pt x="1215871" y="1015663"/>
                </a:cubicBezTo>
                <a:cubicBezTo>
                  <a:pt x="1036505" y="1075513"/>
                  <a:pt x="865307" y="955457"/>
                  <a:pt x="593797" y="1015663"/>
                </a:cubicBezTo>
                <a:cubicBezTo>
                  <a:pt x="322287" y="1075869"/>
                  <a:pt x="206790" y="974851"/>
                  <a:pt x="0" y="1015663"/>
                </a:cubicBezTo>
                <a:cubicBezTo>
                  <a:pt x="-33116" y="870170"/>
                  <a:pt x="7775" y="656774"/>
                  <a:pt x="0" y="517988"/>
                </a:cubicBezTo>
                <a:cubicBezTo>
                  <a:pt x="-7775" y="379202"/>
                  <a:pt x="50017" y="1709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Trained 2 models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 Dropout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without Dropout Rate</a:t>
            </a:r>
          </a:p>
        </p:txBody>
      </p:sp>
      <p:pic>
        <p:nvPicPr>
          <p:cNvPr id="8" name="12 - Εικόνα">
            <a:extLst>
              <a:ext uri="{FF2B5EF4-FFF2-40B4-BE49-F238E27FC236}">
                <a16:creationId xmlns:a16="http://schemas.microsoft.com/office/drawing/2014/main" id="{A3FFF900-C75A-4F84-A482-A50EECBC7B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73" y="4435041"/>
            <a:ext cx="2926080" cy="1996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01FC5-9888-4659-9657-34B5FC5B950A}"/>
              </a:ext>
            </a:extLst>
          </p:cNvPr>
          <p:cNvSpPr txBox="1"/>
          <p:nvPr/>
        </p:nvSpPr>
        <p:spPr>
          <a:xfrm>
            <a:off x="4362867" y="5433261"/>
            <a:ext cx="2827606" cy="1231106"/>
          </a:xfrm>
          <a:custGeom>
            <a:avLst/>
            <a:gdLst>
              <a:gd name="connsiteX0" fmla="*/ 0 w 2827606"/>
              <a:gd name="connsiteY0" fmla="*/ 0 h 1231106"/>
              <a:gd name="connsiteX1" fmla="*/ 622073 w 2827606"/>
              <a:gd name="connsiteY1" fmla="*/ 0 h 1231106"/>
              <a:gd name="connsiteX2" fmla="*/ 1215871 w 2827606"/>
              <a:gd name="connsiteY2" fmla="*/ 0 h 1231106"/>
              <a:gd name="connsiteX3" fmla="*/ 1696564 w 2827606"/>
              <a:gd name="connsiteY3" fmla="*/ 0 h 1231106"/>
              <a:gd name="connsiteX4" fmla="*/ 2262085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603242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622073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15553 h 1231106"/>
              <a:gd name="connsiteX14" fmla="*/ 0 w 2827606"/>
              <a:gd name="connsiteY14" fmla="*/ 0 h 1231106"/>
              <a:gd name="connsiteX0" fmla="*/ 0 w 2827606"/>
              <a:gd name="connsiteY0" fmla="*/ 0 h 1231106"/>
              <a:gd name="connsiteX1" fmla="*/ 565521 w 2827606"/>
              <a:gd name="connsiteY1" fmla="*/ 0 h 1231106"/>
              <a:gd name="connsiteX2" fmla="*/ 1159318 w 2827606"/>
              <a:gd name="connsiteY2" fmla="*/ 0 h 1231106"/>
              <a:gd name="connsiteX3" fmla="*/ 1640011 w 2827606"/>
              <a:gd name="connsiteY3" fmla="*/ 0 h 1231106"/>
              <a:gd name="connsiteX4" fmla="*/ 2205533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578620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593797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27863 h 1231106"/>
              <a:gd name="connsiteX14" fmla="*/ 0 w 2827606"/>
              <a:gd name="connsiteY14" fmla="*/ 0 h 1231106"/>
              <a:gd name="connsiteX0" fmla="*/ 0 w 2827606"/>
              <a:gd name="connsiteY0" fmla="*/ 0 h 1231106"/>
              <a:gd name="connsiteX1" fmla="*/ 622073 w 2827606"/>
              <a:gd name="connsiteY1" fmla="*/ 0 h 1231106"/>
              <a:gd name="connsiteX2" fmla="*/ 1215871 w 2827606"/>
              <a:gd name="connsiteY2" fmla="*/ 0 h 1231106"/>
              <a:gd name="connsiteX3" fmla="*/ 1696564 w 2827606"/>
              <a:gd name="connsiteY3" fmla="*/ 0 h 1231106"/>
              <a:gd name="connsiteX4" fmla="*/ 2262085 w 2827606"/>
              <a:gd name="connsiteY4" fmla="*/ 0 h 1231106"/>
              <a:gd name="connsiteX5" fmla="*/ 2827606 w 2827606"/>
              <a:gd name="connsiteY5" fmla="*/ 0 h 1231106"/>
              <a:gd name="connsiteX6" fmla="*/ 2827606 w 2827606"/>
              <a:gd name="connsiteY6" fmla="*/ 603242 h 1231106"/>
              <a:gd name="connsiteX7" fmla="*/ 2827606 w 2827606"/>
              <a:gd name="connsiteY7" fmla="*/ 1231106 h 1231106"/>
              <a:gd name="connsiteX8" fmla="*/ 2346913 w 2827606"/>
              <a:gd name="connsiteY8" fmla="*/ 1231106 h 1231106"/>
              <a:gd name="connsiteX9" fmla="*/ 1809668 w 2827606"/>
              <a:gd name="connsiteY9" fmla="*/ 1231106 h 1231106"/>
              <a:gd name="connsiteX10" fmla="*/ 1215871 w 2827606"/>
              <a:gd name="connsiteY10" fmla="*/ 1231106 h 1231106"/>
              <a:gd name="connsiteX11" fmla="*/ 622073 w 2827606"/>
              <a:gd name="connsiteY11" fmla="*/ 1231106 h 1231106"/>
              <a:gd name="connsiteX12" fmla="*/ 0 w 2827606"/>
              <a:gd name="connsiteY12" fmla="*/ 1231106 h 1231106"/>
              <a:gd name="connsiteX13" fmla="*/ 0 w 2827606"/>
              <a:gd name="connsiteY13" fmla="*/ 615553 h 1231106"/>
              <a:gd name="connsiteX14" fmla="*/ 0 w 2827606"/>
              <a:gd name="connsiteY14" fmla="*/ 0 h 123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27606" h="1231106" fill="none" extrusionOk="0">
                <a:moveTo>
                  <a:pt x="0" y="0"/>
                </a:moveTo>
                <a:cubicBezTo>
                  <a:pt x="340762" y="-139358"/>
                  <a:pt x="270329" y="69491"/>
                  <a:pt x="622073" y="0"/>
                </a:cubicBezTo>
                <a:cubicBezTo>
                  <a:pt x="980296" y="-126669"/>
                  <a:pt x="1053331" y="12424"/>
                  <a:pt x="1215871" y="0"/>
                </a:cubicBezTo>
                <a:cubicBezTo>
                  <a:pt x="1408629" y="-17994"/>
                  <a:pt x="1467299" y="28664"/>
                  <a:pt x="1696564" y="0"/>
                </a:cubicBezTo>
                <a:cubicBezTo>
                  <a:pt x="1852109" y="-65574"/>
                  <a:pt x="2176285" y="151278"/>
                  <a:pt x="2262085" y="0"/>
                </a:cubicBezTo>
                <a:cubicBezTo>
                  <a:pt x="2433240" y="-128525"/>
                  <a:pt x="2657878" y="102846"/>
                  <a:pt x="2827606" y="0"/>
                </a:cubicBezTo>
                <a:cubicBezTo>
                  <a:pt x="2876010" y="345508"/>
                  <a:pt x="2737772" y="399774"/>
                  <a:pt x="2827606" y="603242"/>
                </a:cubicBezTo>
                <a:cubicBezTo>
                  <a:pt x="2927723" y="814996"/>
                  <a:pt x="2715484" y="1019532"/>
                  <a:pt x="2827606" y="1231106"/>
                </a:cubicBezTo>
                <a:cubicBezTo>
                  <a:pt x="2648577" y="1300324"/>
                  <a:pt x="2462696" y="1196007"/>
                  <a:pt x="2346913" y="1231106"/>
                </a:cubicBezTo>
                <a:cubicBezTo>
                  <a:pt x="2222612" y="1390537"/>
                  <a:pt x="2006765" y="1105441"/>
                  <a:pt x="1809668" y="1231106"/>
                </a:cubicBezTo>
                <a:cubicBezTo>
                  <a:pt x="1638728" y="1217836"/>
                  <a:pt x="1493663" y="1112931"/>
                  <a:pt x="1215871" y="1231106"/>
                </a:cubicBezTo>
                <a:cubicBezTo>
                  <a:pt x="1006959" y="1343122"/>
                  <a:pt x="842109" y="1117394"/>
                  <a:pt x="622073" y="1231106"/>
                </a:cubicBezTo>
                <a:cubicBezTo>
                  <a:pt x="453993" y="1309077"/>
                  <a:pt x="168160" y="1236614"/>
                  <a:pt x="0" y="1231106"/>
                </a:cubicBezTo>
                <a:cubicBezTo>
                  <a:pt x="-76766" y="1008458"/>
                  <a:pt x="-11820" y="743980"/>
                  <a:pt x="0" y="615553"/>
                </a:cubicBezTo>
                <a:cubicBezTo>
                  <a:pt x="-37776" y="429457"/>
                  <a:pt x="63814" y="103161"/>
                  <a:pt x="0" y="0"/>
                </a:cubicBezTo>
                <a:close/>
              </a:path>
              <a:path w="2827606" h="1231106" stroke="0" extrusionOk="0">
                <a:moveTo>
                  <a:pt x="0" y="0"/>
                </a:moveTo>
                <a:cubicBezTo>
                  <a:pt x="199795" y="-23608"/>
                  <a:pt x="419443" y="-9571"/>
                  <a:pt x="565521" y="0"/>
                </a:cubicBezTo>
                <a:cubicBezTo>
                  <a:pt x="736516" y="-76495"/>
                  <a:pt x="887272" y="-55782"/>
                  <a:pt x="1159318" y="0"/>
                </a:cubicBezTo>
                <a:cubicBezTo>
                  <a:pt x="1422692" y="-30436"/>
                  <a:pt x="1451883" y="77089"/>
                  <a:pt x="1640011" y="0"/>
                </a:cubicBezTo>
                <a:cubicBezTo>
                  <a:pt x="1711608" y="-43591"/>
                  <a:pt x="1949708" y="-10997"/>
                  <a:pt x="2205533" y="0"/>
                </a:cubicBezTo>
                <a:cubicBezTo>
                  <a:pt x="2473365" y="-34752"/>
                  <a:pt x="2511529" y="-14206"/>
                  <a:pt x="2827606" y="0"/>
                </a:cubicBezTo>
                <a:cubicBezTo>
                  <a:pt x="2882934" y="310837"/>
                  <a:pt x="2757963" y="411171"/>
                  <a:pt x="2827606" y="578620"/>
                </a:cubicBezTo>
                <a:cubicBezTo>
                  <a:pt x="2876562" y="729227"/>
                  <a:pt x="2797127" y="1031959"/>
                  <a:pt x="2827606" y="1231106"/>
                </a:cubicBezTo>
                <a:cubicBezTo>
                  <a:pt x="2684570" y="1226622"/>
                  <a:pt x="2456005" y="1174099"/>
                  <a:pt x="2346913" y="1231106"/>
                </a:cubicBezTo>
                <a:cubicBezTo>
                  <a:pt x="2297061" y="1304759"/>
                  <a:pt x="2120303" y="1265908"/>
                  <a:pt x="1809668" y="1231106"/>
                </a:cubicBezTo>
                <a:cubicBezTo>
                  <a:pt x="1620795" y="1273052"/>
                  <a:pt x="1341076" y="1192048"/>
                  <a:pt x="1215871" y="1231106"/>
                </a:cubicBezTo>
                <a:cubicBezTo>
                  <a:pt x="1013530" y="1247375"/>
                  <a:pt x="862191" y="1196408"/>
                  <a:pt x="593797" y="1231106"/>
                </a:cubicBezTo>
                <a:cubicBezTo>
                  <a:pt x="348080" y="1268863"/>
                  <a:pt x="233349" y="1232692"/>
                  <a:pt x="0" y="1231106"/>
                </a:cubicBezTo>
                <a:cubicBezTo>
                  <a:pt x="28182" y="1000735"/>
                  <a:pt x="26084" y="766902"/>
                  <a:pt x="0" y="627863"/>
                </a:cubicBezTo>
                <a:cubicBezTo>
                  <a:pt x="79747" y="440108"/>
                  <a:pt x="21583" y="192070"/>
                  <a:pt x="0" y="0"/>
                </a:cubicBezTo>
                <a:close/>
              </a:path>
              <a:path w="2827606" h="1231106" fill="none" stroke="0" extrusionOk="0">
                <a:moveTo>
                  <a:pt x="0" y="0"/>
                </a:moveTo>
                <a:cubicBezTo>
                  <a:pt x="285735" y="-52016"/>
                  <a:pt x="291000" y="78092"/>
                  <a:pt x="622073" y="0"/>
                </a:cubicBezTo>
                <a:cubicBezTo>
                  <a:pt x="939449" y="-98651"/>
                  <a:pt x="1040579" y="74483"/>
                  <a:pt x="1215871" y="0"/>
                </a:cubicBezTo>
                <a:cubicBezTo>
                  <a:pt x="1364951" y="-99316"/>
                  <a:pt x="1522988" y="-4893"/>
                  <a:pt x="1696564" y="0"/>
                </a:cubicBezTo>
                <a:cubicBezTo>
                  <a:pt x="1872418" y="-8428"/>
                  <a:pt x="2106700" y="70252"/>
                  <a:pt x="2262085" y="0"/>
                </a:cubicBezTo>
                <a:cubicBezTo>
                  <a:pt x="2382762" y="-73073"/>
                  <a:pt x="2554788" y="19942"/>
                  <a:pt x="2827606" y="0"/>
                </a:cubicBezTo>
                <a:cubicBezTo>
                  <a:pt x="2870289" y="300202"/>
                  <a:pt x="2802537" y="402467"/>
                  <a:pt x="2827606" y="603242"/>
                </a:cubicBezTo>
                <a:cubicBezTo>
                  <a:pt x="2919816" y="830276"/>
                  <a:pt x="2781459" y="896435"/>
                  <a:pt x="2827606" y="1231106"/>
                </a:cubicBezTo>
                <a:cubicBezTo>
                  <a:pt x="2646258" y="1253624"/>
                  <a:pt x="2480607" y="1185203"/>
                  <a:pt x="2346913" y="1231106"/>
                </a:cubicBezTo>
                <a:cubicBezTo>
                  <a:pt x="2268163" y="1336797"/>
                  <a:pt x="1976049" y="1194753"/>
                  <a:pt x="1809668" y="1231106"/>
                </a:cubicBezTo>
                <a:cubicBezTo>
                  <a:pt x="1559246" y="1248490"/>
                  <a:pt x="1497840" y="1180456"/>
                  <a:pt x="1215871" y="1231106"/>
                </a:cubicBezTo>
                <a:cubicBezTo>
                  <a:pt x="928990" y="1344600"/>
                  <a:pt x="760797" y="1191597"/>
                  <a:pt x="622073" y="1231106"/>
                </a:cubicBezTo>
                <a:cubicBezTo>
                  <a:pt x="527860" y="1271329"/>
                  <a:pt x="174778" y="1254699"/>
                  <a:pt x="0" y="1231106"/>
                </a:cubicBezTo>
                <a:cubicBezTo>
                  <a:pt x="-18962" y="1057351"/>
                  <a:pt x="62966" y="769401"/>
                  <a:pt x="0" y="615553"/>
                </a:cubicBezTo>
                <a:cubicBezTo>
                  <a:pt x="-22478" y="425085"/>
                  <a:pt x="23432" y="183948"/>
                  <a:pt x="0" y="0"/>
                </a:cubicBezTo>
                <a:close/>
              </a:path>
              <a:path w="2827606" h="1231106" fill="none" stroke="0" extrusionOk="0">
                <a:moveTo>
                  <a:pt x="0" y="0"/>
                </a:moveTo>
                <a:cubicBezTo>
                  <a:pt x="323068" y="-110191"/>
                  <a:pt x="310921" y="89822"/>
                  <a:pt x="622073" y="0"/>
                </a:cubicBezTo>
                <a:cubicBezTo>
                  <a:pt x="949317" y="-87573"/>
                  <a:pt x="1015619" y="32586"/>
                  <a:pt x="1215871" y="0"/>
                </a:cubicBezTo>
                <a:cubicBezTo>
                  <a:pt x="1389638" y="-32431"/>
                  <a:pt x="1472390" y="18194"/>
                  <a:pt x="1696564" y="0"/>
                </a:cubicBezTo>
                <a:cubicBezTo>
                  <a:pt x="1896742" y="-72840"/>
                  <a:pt x="2132538" y="100288"/>
                  <a:pt x="2262085" y="0"/>
                </a:cubicBezTo>
                <a:cubicBezTo>
                  <a:pt x="2435709" y="-99865"/>
                  <a:pt x="2643583" y="82412"/>
                  <a:pt x="2827606" y="0"/>
                </a:cubicBezTo>
                <a:cubicBezTo>
                  <a:pt x="2874242" y="296476"/>
                  <a:pt x="2746051" y="435042"/>
                  <a:pt x="2827606" y="603242"/>
                </a:cubicBezTo>
                <a:cubicBezTo>
                  <a:pt x="2933850" y="817159"/>
                  <a:pt x="2740210" y="948487"/>
                  <a:pt x="2827606" y="1231106"/>
                </a:cubicBezTo>
                <a:cubicBezTo>
                  <a:pt x="2659733" y="1296762"/>
                  <a:pt x="2484408" y="1187392"/>
                  <a:pt x="2346913" y="1231106"/>
                </a:cubicBezTo>
                <a:cubicBezTo>
                  <a:pt x="2257839" y="1337808"/>
                  <a:pt x="1987390" y="1167787"/>
                  <a:pt x="1809668" y="1231106"/>
                </a:cubicBezTo>
                <a:cubicBezTo>
                  <a:pt x="1615527" y="1235027"/>
                  <a:pt x="1510890" y="1176480"/>
                  <a:pt x="1215871" y="1231106"/>
                </a:cubicBezTo>
                <a:cubicBezTo>
                  <a:pt x="949749" y="1328863"/>
                  <a:pt x="814264" y="1174316"/>
                  <a:pt x="622073" y="1231106"/>
                </a:cubicBezTo>
                <a:cubicBezTo>
                  <a:pt x="510865" y="1312366"/>
                  <a:pt x="164419" y="1238502"/>
                  <a:pt x="0" y="1231106"/>
                </a:cubicBezTo>
                <a:cubicBezTo>
                  <a:pt x="-50883" y="1029210"/>
                  <a:pt x="18256" y="749745"/>
                  <a:pt x="0" y="615553"/>
                </a:cubicBezTo>
                <a:cubicBezTo>
                  <a:pt x="-27890" y="426618"/>
                  <a:pt x="38453" y="9986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50756230">
                  <a:custGeom>
                    <a:avLst/>
                    <a:gdLst>
                      <a:gd name="connsiteX0" fmla="*/ 0 w 2827606"/>
                      <a:gd name="connsiteY0" fmla="*/ 0 h 1231106"/>
                      <a:gd name="connsiteX1" fmla="*/ 622073 w 2827606"/>
                      <a:gd name="connsiteY1" fmla="*/ 0 h 1231106"/>
                      <a:gd name="connsiteX2" fmla="*/ 1215871 w 2827606"/>
                      <a:gd name="connsiteY2" fmla="*/ 0 h 1231106"/>
                      <a:gd name="connsiteX3" fmla="*/ 1696564 w 2827606"/>
                      <a:gd name="connsiteY3" fmla="*/ 0 h 1231106"/>
                      <a:gd name="connsiteX4" fmla="*/ 2262085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603242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622073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15553 h 1231106"/>
                      <a:gd name="connsiteX14" fmla="*/ 0 w 2827606"/>
                      <a:gd name="connsiteY14" fmla="*/ 0 h 1231106"/>
                      <a:gd name="connsiteX0" fmla="*/ 0 w 2827606"/>
                      <a:gd name="connsiteY0" fmla="*/ 0 h 1231106"/>
                      <a:gd name="connsiteX1" fmla="*/ 565521 w 2827606"/>
                      <a:gd name="connsiteY1" fmla="*/ 0 h 1231106"/>
                      <a:gd name="connsiteX2" fmla="*/ 1159318 w 2827606"/>
                      <a:gd name="connsiteY2" fmla="*/ 0 h 1231106"/>
                      <a:gd name="connsiteX3" fmla="*/ 1640011 w 2827606"/>
                      <a:gd name="connsiteY3" fmla="*/ 0 h 1231106"/>
                      <a:gd name="connsiteX4" fmla="*/ 2205533 w 2827606"/>
                      <a:gd name="connsiteY4" fmla="*/ 0 h 1231106"/>
                      <a:gd name="connsiteX5" fmla="*/ 2827606 w 2827606"/>
                      <a:gd name="connsiteY5" fmla="*/ 0 h 1231106"/>
                      <a:gd name="connsiteX6" fmla="*/ 2827606 w 2827606"/>
                      <a:gd name="connsiteY6" fmla="*/ 578620 h 1231106"/>
                      <a:gd name="connsiteX7" fmla="*/ 2827606 w 2827606"/>
                      <a:gd name="connsiteY7" fmla="*/ 1231106 h 1231106"/>
                      <a:gd name="connsiteX8" fmla="*/ 2346913 w 2827606"/>
                      <a:gd name="connsiteY8" fmla="*/ 1231106 h 1231106"/>
                      <a:gd name="connsiteX9" fmla="*/ 1809668 w 2827606"/>
                      <a:gd name="connsiteY9" fmla="*/ 1231106 h 1231106"/>
                      <a:gd name="connsiteX10" fmla="*/ 1215871 w 2827606"/>
                      <a:gd name="connsiteY10" fmla="*/ 1231106 h 1231106"/>
                      <a:gd name="connsiteX11" fmla="*/ 593797 w 2827606"/>
                      <a:gd name="connsiteY11" fmla="*/ 1231106 h 1231106"/>
                      <a:gd name="connsiteX12" fmla="*/ 0 w 2827606"/>
                      <a:gd name="connsiteY12" fmla="*/ 1231106 h 1231106"/>
                      <a:gd name="connsiteX13" fmla="*/ 0 w 2827606"/>
                      <a:gd name="connsiteY13" fmla="*/ 627863 h 1231106"/>
                      <a:gd name="connsiteX14" fmla="*/ 0 w 2827606"/>
                      <a:gd name="connsiteY14" fmla="*/ 0 h 12311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827606" h="1231106" fill="none" extrusionOk="0">
                        <a:moveTo>
                          <a:pt x="0" y="0"/>
                        </a:moveTo>
                        <a:cubicBezTo>
                          <a:pt x="323396" y="-119148"/>
                          <a:pt x="303076" y="79131"/>
                          <a:pt x="622073" y="0"/>
                        </a:cubicBezTo>
                        <a:cubicBezTo>
                          <a:pt x="948366" y="-97708"/>
                          <a:pt x="1056402" y="26218"/>
                          <a:pt x="1215871" y="0"/>
                        </a:cubicBezTo>
                        <a:cubicBezTo>
                          <a:pt x="1393795" y="-30406"/>
                          <a:pt x="1469778" y="26786"/>
                          <a:pt x="1696564" y="0"/>
                        </a:cubicBezTo>
                        <a:cubicBezTo>
                          <a:pt x="1870209" y="-38263"/>
                          <a:pt x="2149090" y="113279"/>
                          <a:pt x="2262085" y="0"/>
                        </a:cubicBezTo>
                        <a:cubicBezTo>
                          <a:pt x="2429283" y="-122691"/>
                          <a:pt x="2645038" y="92475"/>
                          <a:pt x="2827606" y="0"/>
                        </a:cubicBezTo>
                        <a:cubicBezTo>
                          <a:pt x="2855381" y="317420"/>
                          <a:pt x="2752549" y="400611"/>
                          <a:pt x="2827606" y="603242"/>
                        </a:cubicBezTo>
                        <a:cubicBezTo>
                          <a:pt x="2895032" y="808464"/>
                          <a:pt x="2755280" y="971429"/>
                          <a:pt x="2827606" y="1231106"/>
                        </a:cubicBezTo>
                        <a:cubicBezTo>
                          <a:pt x="2646831" y="1297023"/>
                          <a:pt x="2461535" y="1182702"/>
                          <a:pt x="2346913" y="1231106"/>
                        </a:cubicBezTo>
                        <a:cubicBezTo>
                          <a:pt x="2227782" y="1341937"/>
                          <a:pt x="2022996" y="1168205"/>
                          <a:pt x="1809668" y="1231106"/>
                        </a:cubicBezTo>
                        <a:cubicBezTo>
                          <a:pt x="1618423" y="1237196"/>
                          <a:pt x="1481291" y="1139607"/>
                          <a:pt x="1215871" y="1231106"/>
                        </a:cubicBezTo>
                        <a:cubicBezTo>
                          <a:pt x="972517" y="1322481"/>
                          <a:pt x="804608" y="1149594"/>
                          <a:pt x="622073" y="1231106"/>
                        </a:cubicBezTo>
                        <a:cubicBezTo>
                          <a:pt x="467063" y="1292162"/>
                          <a:pt x="173773" y="1234537"/>
                          <a:pt x="0" y="1231106"/>
                        </a:cubicBezTo>
                        <a:cubicBezTo>
                          <a:pt x="-59994" y="1032927"/>
                          <a:pt x="-8856" y="751109"/>
                          <a:pt x="0" y="615553"/>
                        </a:cubicBezTo>
                        <a:cubicBezTo>
                          <a:pt x="-14339" y="443150"/>
                          <a:pt x="59507" y="111875"/>
                          <a:pt x="0" y="0"/>
                        </a:cubicBezTo>
                        <a:close/>
                      </a:path>
                      <a:path w="2827606" h="1231106" stroke="0" extrusionOk="0">
                        <a:moveTo>
                          <a:pt x="0" y="0"/>
                        </a:moveTo>
                        <a:cubicBezTo>
                          <a:pt x="162561" y="-31848"/>
                          <a:pt x="427562" y="4135"/>
                          <a:pt x="565521" y="0"/>
                        </a:cubicBezTo>
                        <a:cubicBezTo>
                          <a:pt x="705126" y="-41574"/>
                          <a:pt x="903134" y="-15256"/>
                          <a:pt x="1159318" y="0"/>
                        </a:cubicBezTo>
                        <a:cubicBezTo>
                          <a:pt x="1412965" y="-18307"/>
                          <a:pt x="1466590" y="67310"/>
                          <a:pt x="1640011" y="0"/>
                        </a:cubicBezTo>
                        <a:cubicBezTo>
                          <a:pt x="1745504" y="-47223"/>
                          <a:pt x="1958983" y="46108"/>
                          <a:pt x="2205533" y="0"/>
                        </a:cubicBezTo>
                        <a:cubicBezTo>
                          <a:pt x="2462077" y="-44526"/>
                          <a:pt x="2511900" y="-12619"/>
                          <a:pt x="2827606" y="0"/>
                        </a:cubicBezTo>
                        <a:cubicBezTo>
                          <a:pt x="2876705" y="303033"/>
                          <a:pt x="2762085" y="423304"/>
                          <a:pt x="2827606" y="578620"/>
                        </a:cubicBezTo>
                        <a:cubicBezTo>
                          <a:pt x="2881685" y="712217"/>
                          <a:pt x="2789478" y="1013508"/>
                          <a:pt x="2827606" y="1231106"/>
                        </a:cubicBezTo>
                        <a:cubicBezTo>
                          <a:pt x="2678614" y="1247898"/>
                          <a:pt x="2472282" y="1167305"/>
                          <a:pt x="2346913" y="1231106"/>
                        </a:cubicBezTo>
                        <a:cubicBezTo>
                          <a:pt x="2259560" y="1301389"/>
                          <a:pt x="2097537" y="1234755"/>
                          <a:pt x="1809668" y="1231106"/>
                        </a:cubicBezTo>
                        <a:cubicBezTo>
                          <a:pt x="1595964" y="1268639"/>
                          <a:pt x="1370029" y="1174146"/>
                          <a:pt x="1215871" y="1231106"/>
                        </a:cubicBezTo>
                        <a:cubicBezTo>
                          <a:pt x="1020470" y="1264373"/>
                          <a:pt x="864823" y="1164076"/>
                          <a:pt x="593797" y="1231106"/>
                        </a:cubicBezTo>
                        <a:cubicBezTo>
                          <a:pt x="338151" y="1282421"/>
                          <a:pt x="225790" y="1218161"/>
                          <a:pt x="0" y="1231106"/>
                        </a:cubicBezTo>
                        <a:cubicBezTo>
                          <a:pt x="-5613" y="1030515"/>
                          <a:pt x="13611" y="786786"/>
                          <a:pt x="0" y="627863"/>
                        </a:cubicBezTo>
                        <a:cubicBezTo>
                          <a:pt x="42995" y="448309"/>
                          <a:pt x="36018" y="199781"/>
                          <a:pt x="0" y="0"/>
                        </a:cubicBezTo>
                        <a:close/>
                      </a:path>
                      <a:path w="2827606" h="1231106" fill="none" stroke="0" extrusionOk="0">
                        <a:moveTo>
                          <a:pt x="0" y="0"/>
                        </a:moveTo>
                        <a:cubicBezTo>
                          <a:pt x="294465" y="-46746"/>
                          <a:pt x="320088" y="91678"/>
                          <a:pt x="622073" y="0"/>
                        </a:cubicBezTo>
                        <a:cubicBezTo>
                          <a:pt x="931498" y="-77990"/>
                          <a:pt x="1023216" y="56358"/>
                          <a:pt x="1215871" y="0"/>
                        </a:cubicBezTo>
                        <a:cubicBezTo>
                          <a:pt x="1345702" y="-62159"/>
                          <a:pt x="1507965" y="-22056"/>
                          <a:pt x="1696564" y="0"/>
                        </a:cubicBezTo>
                        <a:cubicBezTo>
                          <a:pt x="1898596" y="-11079"/>
                          <a:pt x="2113722" y="70484"/>
                          <a:pt x="2262085" y="0"/>
                        </a:cubicBezTo>
                        <a:cubicBezTo>
                          <a:pt x="2404612" y="-61279"/>
                          <a:pt x="2589174" y="-13964"/>
                          <a:pt x="2827606" y="0"/>
                        </a:cubicBezTo>
                        <a:cubicBezTo>
                          <a:pt x="2860119" y="266398"/>
                          <a:pt x="2779827" y="410041"/>
                          <a:pt x="2827606" y="603242"/>
                        </a:cubicBezTo>
                        <a:cubicBezTo>
                          <a:pt x="2919155" y="814378"/>
                          <a:pt x="2763902" y="930410"/>
                          <a:pt x="2827606" y="1231106"/>
                        </a:cubicBezTo>
                        <a:cubicBezTo>
                          <a:pt x="2664559" y="1269272"/>
                          <a:pt x="2466164" y="1172838"/>
                          <a:pt x="2346913" y="1231106"/>
                        </a:cubicBezTo>
                        <a:cubicBezTo>
                          <a:pt x="2249068" y="1288346"/>
                          <a:pt x="1981199" y="1196311"/>
                          <a:pt x="1809668" y="1231106"/>
                        </a:cubicBezTo>
                        <a:cubicBezTo>
                          <a:pt x="1555253" y="1240107"/>
                          <a:pt x="1492985" y="1170653"/>
                          <a:pt x="1215871" y="1231106"/>
                        </a:cubicBezTo>
                        <a:cubicBezTo>
                          <a:pt x="913830" y="1323783"/>
                          <a:pt x="776321" y="1196235"/>
                          <a:pt x="622073" y="1231106"/>
                        </a:cubicBezTo>
                        <a:cubicBezTo>
                          <a:pt x="517710" y="1302710"/>
                          <a:pt x="138948" y="1250113"/>
                          <a:pt x="0" y="1231106"/>
                        </a:cubicBezTo>
                        <a:cubicBezTo>
                          <a:pt x="-14465" y="1056467"/>
                          <a:pt x="42844" y="779923"/>
                          <a:pt x="0" y="615553"/>
                        </a:cubicBezTo>
                        <a:cubicBezTo>
                          <a:pt x="-19537" y="430198"/>
                          <a:pt x="34757" y="1422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LSTM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Resolves vanishing problem of RNN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Uses back-propagation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82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7CC8C-DF26-4B34-953E-725C40025543}"/>
              </a:ext>
            </a:extLst>
          </p:cNvPr>
          <p:cNvSpPr txBox="1"/>
          <p:nvPr/>
        </p:nvSpPr>
        <p:spPr>
          <a:xfrm>
            <a:off x="739301" y="938638"/>
            <a:ext cx="647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Method: CNN (Convolutional Neural Network)</a:t>
            </a:r>
            <a:endParaRPr lang="el-GR" dirty="0"/>
          </a:p>
        </p:txBody>
      </p:sp>
      <p:sp>
        <p:nvSpPr>
          <p:cNvPr id="5" name="Βέλος: Δεξιό 4">
            <a:extLst>
              <a:ext uri="{FF2B5EF4-FFF2-40B4-BE49-F238E27FC236}">
                <a16:creationId xmlns:a16="http://schemas.microsoft.com/office/drawing/2014/main" id="{1EA9FB5C-606F-4576-9D99-498C4333CF04}"/>
              </a:ext>
            </a:extLst>
          </p:cNvPr>
          <p:cNvSpPr/>
          <p:nvPr/>
        </p:nvSpPr>
        <p:spPr>
          <a:xfrm>
            <a:off x="306423" y="1023595"/>
            <a:ext cx="359921" cy="199417"/>
          </a:xfrm>
          <a:prstGeom prst="rightArrow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9919-6653-4E7E-B780-A2D24E45100F}"/>
              </a:ext>
            </a:extLst>
          </p:cNvPr>
          <p:cNvSpPr txBox="1"/>
          <p:nvPr/>
        </p:nvSpPr>
        <p:spPr>
          <a:xfrm>
            <a:off x="865762" y="1425021"/>
            <a:ext cx="700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RNN due to low accuracy results in all variations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MLP due to overfitting </a:t>
            </a:r>
            <a:r>
              <a:rPr lang="en-US" dirty="0">
                <a:sym typeface="Wingdings" panose="05000000000000000000" pitchFamily="2" charset="2"/>
              </a:rPr>
              <a:t> the gap between train and val. Accuracies while visualizing the plots is really large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BEEED-9FDB-44B8-B69C-C277E9BBF166}"/>
              </a:ext>
            </a:extLst>
          </p:cNvPr>
          <p:cNvSpPr txBox="1"/>
          <p:nvPr/>
        </p:nvSpPr>
        <p:spPr>
          <a:xfrm>
            <a:off x="865762" y="3176362"/>
            <a:ext cx="4951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Variations average accuracy: </a:t>
            </a:r>
            <a:r>
              <a:rPr lang="en-US" b="1" dirty="0">
                <a:solidFill>
                  <a:srgbClr val="92D050"/>
                </a:solidFill>
              </a:rPr>
              <a:t>91.25</a:t>
            </a:r>
            <a:r>
              <a:rPr lang="en-US" dirty="0">
                <a:solidFill>
                  <a:srgbClr val="92D050"/>
                </a:solidFill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 curves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reports  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8BBAE-C7AC-4573-87A6-70784052E4A5}"/>
              </a:ext>
            </a:extLst>
          </p:cNvPr>
          <p:cNvSpPr txBox="1"/>
          <p:nvPr/>
        </p:nvSpPr>
        <p:spPr>
          <a:xfrm>
            <a:off x="865762" y="2690298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>
                <a:ln/>
                <a:solidFill>
                  <a:schemeClr val="tx1">
                    <a:lumMod val="95000"/>
                  </a:schemeClr>
                </a:solidFill>
              </a:rPr>
              <a:t>Evaluation metrics</a:t>
            </a:r>
            <a:endParaRPr lang="el-GR" sz="2400" b="1" dirty="0">
              <a:ln/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DD3276B3-8CCA-420B-BFEF-50306F42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38" y="4195151"/>
            <a:ext cx="5100034" cy="2324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425D5E0-C4A6-46A9-85F7-F5C3521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455" y="1023595"/>
            <a:ext cx="3048000" cy="291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610D2A-D816-4AE2-9DC6-1480E27A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75" y="4509650"/>
            <a:ext cx="4048125" cy="1981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E9DBF-6CBC-47EE-8D08-92E19CE0B5D2}"/>
              </a:ext>
            </a:extLst>
          </p:cNvPr>
          <p:cNvSpPr txBox="1"/>
          <p:nvPr/>
        </p:nvSpPr>
        <p:spPr>
          <a:xfrm>
            <a:off x="306422" y="130231"/>
            <a:ext cx="9583165" cy="109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Best Neural Network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416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B89F6-8EBE-4C9D-950E-C10E8E12A093}"/>
              </a:ext>
            </a:extLst>
          </p:cNvPr>
          <p:cNvSpPr txBox="1"/>
          <p:nvPr/>
        </p:nvSpPr>
        <p:spPr>
          <a:xfrm>
            <a:off x="604911" y="249611"/>
            <a:ext cx="842010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predictions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4BB9F-2D05-41F7-9737-30828AAA2572}"/>
              </a:ext>
            </a:extLst>
          </p:cNvPr>
          <p:cNvSpPr txBox="1"/>
          <p:nvPr/>
        </p:nvSpPr>
        <p:spPr>
          <a:xfrm>
            <a:off x="405033" y="1122009"/>
            <a:ext cx="6785440" cy="146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Evaluation dataset consists of 99 documents.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Evaluation on all 3 variations 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Create new function to take a new document and predict its SDG 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8B44F-E36C-40BD-855C-A17B9D8F621E}"/>
              </a:ext>
            </a:extLst>
          </p:cNvPr>
          <p:cNvSpPr txBox="1"/>
          <p:nvPr/>
        </p:nvSpPr>
        <p:spPr>
          <a:xfrm>
            <a:off x="604911" y="2967335"/>
            <a:ext cx="2809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Results:</a:t>
            </a:r>
            <a:endParaRPr lang="el-GR" sz="240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E2CC896-B717-4041-9739-CDAF713B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2" y="3553820"/>
            <a:ext cx="7478981" cy="1170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40564-BED4-4C23-BA18-6287341351BE}"/>
              </a:ext>
            </a:extLst>
          </p:cNvPr>
          <p:cNvSpPr txBox="1"/>
          <p:nvPr/>
        </p:nvSpPr>
        <p:spPr>
          <a:xfrm>
            <a:off x="712912" y="5193864"/>
            <a:ext cx="1117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note</a:t>
            </a:r>
            <a:r>
              <a:rPr lang="en-US" dirty="0"/>
              <a:t>: The lowest accuracy achieved only in the 2 specific SDGs with the smallest number of documents in our initial dataset (SDG7, SDG12)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2922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05F821-747D-4CD7-A4A0-ED7BBA25B288}"/>
              </a:ext>
            </a:extLst>
          </p:cNvPr>
          <p:cNvSpPr txBox="1"/>
          <p:nvPr/>
        </p:nvSpPr>
        <p:spPr>
          <a:xfrm>
            <a:off x="619747" y="512534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086BE-F2FF-4CC6-A1EA-9F3A6AB7F06E}"/>
              </a:ext>
            </a:extLst>
          </p:cNvPr>
          <p:cNvSpPr txBox="1"/>
          <p:nvPr/>
        </p:nvSpPr>
        <p:spPr>
          <a:xfrm>
            <a:off x="707010" y="1736516"/>
            <a:ext cx="690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Goal achieved: model’s accuracy &gt; 90%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08668-168F-4162-BA1D-C52859083763}"/>
              </a:ext>
            </a:extLst>
          </p:cNvPr>
          <p:cNvSpPr txBox="1"/>
          <p:nvPr/>
        </p:nvSpPr>
        <p:spPr>
          <a:xfrm>
            <a:off x="707010" y="2505670"/>
            <a:ext cx="8075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	UN Online library implementation will be completed 	earlier than expected</a:t>
            </a:r>
          </a:p>
          <a:p>
            <a:endParaRPr lang="el-GR" dirty="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E23FAD7-50FA-4882-A61C-5D7D00E4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b="8039"/>
          <a:stretch/>
        </p:blipFill>
        <p:spPr>
          <a:xfrm>
            <a:off x="7003155" y="3429000"/>
            <a:ext cx="4600136" cy="3093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2" name="Book_shelf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C4F7E-8CCC-4290-B0F3-BEA06DDC64B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31912" y="2505670"/>
            <a:ext cx="602289" cy="542925"/>
            <a:chOff x="2478" y="863"/>
            <a:chExt cx="2648" cy="2387"/>
          </a:xfrm>
          <a:solidFill>
            <a:schemeClr val="accent1"/>
          </a:solidFill>
        </p:grpSpPr>
        <p:sp>
          <p:nvSpPr>
            <p:cNvPr id="13" name="Rectangle 115">
              <a:extLst>
                <a:ext uri="{FF2B5EF4-FFF2-40B4-BE49-F238E27FC236}">
                  <a16:creationId xmlns:a16="http://schemas.microsoft.com/office/drawing/2014/main" id="{EEA9F985-FBC8-490A-9FFC-C9B07E4E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653"/>
              <a:ext cx="528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16">
              <a:extLst>
                <a:ext uri="{FF2B5EF4-FFF2-40B4-BE49-F238E27FC236}">
                  <a16:creationId xmlns:a16="http://schemas.microsoft.com/office/drawing/2014/main" id="{9BB44F0E-A29B-4ACB-A2BA-4CE060C62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863"/>
              <a:ext cx="663" cy="199"/>
            </a:xfrm>
            <a:custGeom>
              <a:avLst/>
              <a:gdLst>
                <a:gd name="T0" fmla="*/ 167 w 167"/>
                <a:gd name="T1" fmla="*/ 33 h 50"/>
                <a:gd name="T2" fmla="*/ 133 w 167"/>
                <a:gd name="T3" fmla="*/ 0 h 50"/>
                <a:gd name="T4" fmla="*/ 33 w 167"/>
                <a:gd name="T5" fmla="*/ 0 h 50"/>
                <a:gd name="T6" fmla="*/ 0 w 167"/>
                <a:gd name="T7" fmla="*/ 33 h 50"/>
                <a:gd name="T8" fmla="*/ 0 w 167"/>
                <a:gd name="T9" fmla="*/ 50 h 50"/>
                <a:gd name="T10" fmla="*/ 167 w 167"/>
                <a:gd name="T11" fmla="*/ 50 h 50"/>
                <a:gd name="T12" fmla="*/ 167 w 167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0">
                  <a:moveTo>
                    <a:pt x="167" y="33"/>
                  </a:moveTo>
                  <a:cubicBezTo>
                    <a:pt x="167" y="15"/>
                    <a:pt x="152" y="0"/>
                    <a:pt x="133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67" y="50"/>
                  </a:lnTo>
                  <a:lnTo>
                    <a:pt x="167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17">
              <a:extLst>
                <a:ext uri="{FF2B5EF4-FFF2-40B4-BE49-F238E27FC236}">
                  <a16:creationId xmlns:a16="http://schemas.microsoft.com/office/drawing/2014/main" id="{35A8B601-977E-4C10-93F1-4B810BC7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261"/>
              <a:ext cx="663" cy="11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8">
              <a:extLst>
                <a:ext uri="{FF2B5EF4-FFF2-40B4-BE49-F238E27FC236}">
                  <a16:creationId xmlns:a16="http://schemas.microsoft.com/office/drawing/2014/main" id="{8151AD68-21D1-4C7F-8FB4-6C1F3E58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1126"/>
              <a:ext cx="528" cy="198"/>
            </a:xfrm>
            <a:custGeom>
              <a:avLst/>
              <a:gdLst>
                <a:gd name="T0" fmla="*/ 133 w 133"/>
                <a:gd name="T1" fmla="*/ 34 h 50"/>
                <a:gd name="T2" fmla="*/ 100 w 133"/>
                <a:gd name="T3" fmla="*/ 0 h 50"/>
                <a:gd name="T4" fmla="*/ 33 w 133"/>
                <a:gd name="T5" fmla="*/ 0 h 50"/>
                <a:gd name="T6" fmla="*/ 0 w 133"/>
                <a:gd name="T7" fmla="*/ 34 h 50"/>
                <a:gd name="T8" fmla="*/ 0 w 133"/>
                <a:gd name="T9" fmla="*/ 50 h 50"/>
                <a:gd name="T10" fmla="*/ 133 w 133"/>
                <a:gd name="T11" fmla="*/ 50 h 50"/>
                <a:gd name="T12" fmla="*/ 133 w 133"/>
                <a:gd name="T13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50">
                  <a:moveTo>
                    <a:pt x="133" y="34"/>
                  </a:moveTo>
                  <a:cubicBezTo>
                    <a:pt x="133" y="15"/>
                    <a:pt x="118" y="0"/>
                    <a:pt x="100" y="0"/>
                  </a:cubicBezTo>
                  <a:lnTo>
                    <a:pt x="33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50"/>
                  </a:lnTo>
                  <a:lnTo>
                    <a:pt x="133" y="50"/>
                  </a:lnTo>
                  <a:lnTo>
                    <a:pt x="133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19">
              <a:extLst>
                <a:ext uri="{FF2B5EF4-FFF2-40B4-BE49-F238E27FC236}">
                  <a16:creationId xmlns:a16="http://schemas.microsoft.com/office/drawing/2014/main" id="{6855F433-37B8-4E6C-8B25-3F55EEF7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523"/>
              <a:ext cx="528" cy="9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20">
              <a:extLst>
                <a:ext uri="{FF2B5EF4-FFF2-40B4-BE49-F238E27FC236}">
                  <a16:creationId xmlns:a16="http://schemas.microsoft.com/office/drawing/2014/main" id="{074CC7A1-4643-4D89-ADA1-222F8FF7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653"/>
              <a:ext cx="663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21">
              <a:extLst>
                <a:ext uri="{FF2B5EF4-FFF2-40B4-BE49-F238E27FC236}">
                  <a16:creationId xmlns:a16="http://schemas.microsoft.com/office/drawing/2014/main" id="{8AB71617-DD8C-4640-9C8E-FE52FDAA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7" y="1392"/>
              <a:ext cx="532" cy="199"/>
            </a:xfrm>
            <a:custGeom>
              <a:avLst/>
              <a:gdLst>
                <a:gd name="T0" fmla="*/ 134 w 134"/>
                <a:gd name="T1" fmla="*/ 33 h 50"/>
                <a:gd name="T2" fmla="*/ 100 w 134"/>
                <a:gd name="T3" fmla="*/ 0 h 50"/>
                <a:gd name="T4" fmla="*/ 34 w 134"/>
                <a:gd name="T5" fmla="*/ 0 h 50"/>
                <a:gd name="T6" fmla="*/ 0 w 134"/>
                <a:gd name="T7" fmla="*/ 33 h 50"/>
                <a:gd name="T8" fmla="*/ 0 w 134"/>
                <a:gd name="T9" fmla="*/ 50 h 50"/>
                <a:gd name="T10" fmla="*/ 134 w 134"/>
                <a:gd name="T11" fmla="*/ 50 h 50"/>
                <a:gd name="T12" fmla="*/ 134 w 134"/>
                <a:gd name="T13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50">
                  <a:moveTo>
                    <a:pt x="134" y="33"/>
                  </a:moveTo>
                  <a:cubicBezTo>
                    <a:pt x="134" y="15"/>
                    <a:pt x="119" y="0"/>
                    <a:pt x="100" y="0"/>
                  </a:cubicBezTo>
                  <a:lnTo>
                    <a:pt x="34" y="0"/>
                  </a:lnTo>
                  <a:cubicBezTo>
                    <a:pt x="15" y="0"/>
                    <a:pt x="0" y="15"/>
                    <a:pt x="0" y="33"/>
                  </a:cubicBezTo>
                  <a:lnTo>
                    <a:pt x="0" y="50"/>
                  </a:lnTo>
                  <a:lnTo>
                    <a:pt x="134" y="50"/>
                  </a:lnTo>
                  <a:lnTo>
                    <a:pt x="134" y="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2">
              <a:extLst>
                <a:ext uri="{FF2B5EF4-FFF2-40B4-BE49-F238E27FC236}">
                  <a16:creationId xmlns:a16="http://schemas.microsoft.com/office/drawing/2014/main" id="{7D711F59-DE88-4162-B439-22C5FDDD8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8" y="2983"/>
              <a:ext cx="2648" cy="267"/>
            </a:xfrm>
            <a:custGeom>
              <a:avLst/>
              <a:gdLst>
                <a:gd name="T0" fmla="*/ 33 w 667"/>
                <a:gd name="T1" fmla="*/ 67 h 67"/>
                <a:gd name="T2" fmla="*/ 633 w 667"/>
                <a:gd name="T3" fmla="*/ 67 h 67"/>
                <a:gd name="T4" fmla="*/ 667 w 667"/>
                <a:gd name="T5" fmla="*/ 33 h 67"/>
                <a:gd name="T6" fmla="*/ 633 w 667"/>
                <a:gd name="T7" fmla="*/ 0 h 67"/>
                <a:gd name="T8" fmla="*/ 617 w 667"/>
                <a:gd name="T9" fmla="*/ 0 h 67"/>
                <a:gd name="T10" fmla="*/ 450 w 667"/>
                <a:gd name="T11" fmla="*/ 0 h 67"/>
                <a:gd name="T12" fmla="*/ 417 w 667"/>
                <a:gd name="T13" fmla="*/ 0 h 67"/>
                <a:gd name="T14" fmla="*/ 250 w 667"/>
                <a:gd name="T15" fmla="*/ 0 h 67"/>
                <a:gd name="T16" fmla="*/ 217 w 667"/>
                <a:gd name="T17" fmla="*/ 0 h 67"/>
                <a:gd name="T18" fmla="*/ 50 w 667"/>
                <a:gd name="T19" fmla="*/ 0 h 67"/>
                <a:gd name="T20" fmla="*/ 33 w 667"/>
                <a:gd name="T21" fmla="*/ 0 h 67"/>
                <a:gd name="T22" fmla="*/ 0 w 667"/>
                <a:gd name="T23" fmla="*/ 33 h 67"/>
                <a:gd name="T24" fmla="*/ 33 w 667"/>
                <a:gd name="T2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7" h="67">
                  <a:moveTo>
                    <a:pt x="33" y="67"/>
                  </a:moveTo>
                  <a:lnTo>
                    <a:pt x="633" y="67"/>
                  </a:lnTo>
                  <a:cubicBezTo>
                    <a:pt x="652" y="67"/>
                    <a:pt x="667" y="52"/>
                    <a:pt x="667" y="33"/>
                  </a:cubicBezTo>
                  <a:cubicBezTo>
                    <a:pt x="667" y="15"/>
                    <a:pt x="652" y="0"/>
                    <a:pt x="633" y="0"/>
                  </a:cubicBezTo>
                  <a:lnTo>
                    <a:pt x="617" y="0"/>
                  </a:lnTo>
                  <a:lnTo>
                    <a:pt x="450" y="0"/>
                  </a:lnTo>
                  <a:lnTo>
                    <a:pt x="417" y="0"/>
                  </a:lnTo>
                  <a:lnTo>
                    <a:pt x="250" y="0"/>
                  </a:lnTo>
                  <a:lnTo>
                    <a:pt x="217" y="0"/>
                  </a:lnTo>
                  <a:lnTo>
                    <a:pt x="50" y="0"/>
                  </a:ln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7"/>
                    <a:pt x="33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123">
              <a:extLst>
                <a:ext uri="{FF2B5EF4-FFF2-40B4-BE49-F238E27FC236}">
                  <a16:creationId xmlns:a16="http://schemas.microsoft.com/office/drawing/2014/main" id="{5BA3A232-AC7E-4B7C-8A8C-C44F264B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1790"/>
              <a:ext cx="532" cy="6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24">
              <a:extLst>
                <a:ext uri="{FF2B5EF4-FFF2-40B4-BE49-F238E27FC236}">
                  <a16:creationId xmlns:a16="http://schemas.microsoft.com/office/drawing/2014/main" id="{272E4F23-09E1-4DAF-8433-70E364D99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653"/>
              <a:ext cx="532" cy="19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Data_targett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C37F9BB-8215-4F13-A21B-487E5A16C44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7245" y="1600353"/>
            <a:ext cx="404960" cy="542925"/>
            <a:chOff x="7110413" y="2984500"/>
            <a:chExt cx="647700" cy="868363"/>
          </a:xfrm>
          <a:solidFill>
            <a:schemeClr val="accent1"/>
          </a:solidFill>
        </p:grpSpPr>
        <p:sp>
          <p:nvSpPr>
            <p:cNvPr id="34" name="Freeform 151">
              <a:extLst>
                <a:ext uri="{FF2B5EF4-FFF2-40B4-BE49-F238E27FC236}">
                  <a16:creationId xmlns:a16="http://schemas.microsoft.com/office/drawing/2014/main" id="{890BC93E-B999-4474-8C88-A7CDE9E32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114675"/>
              <a:ext cx="130175" cy="230188"/>
            </a:xfrm>
            <a:custGeom>
              <a:avLst/>
              <a:gdLst>
                <a:gd name="T0" fmla="*/ 33 w 183"/>
                <a:gd name="T1" fmla="*/ 21 h 324"/>
                <a:gd name="T2" fmla="*/ 33 w 183"/>
                <a:gd name="T3" fmla="*/ 220 h 324"/>
                <a:gd name="T4" fmla="*/ 0 w 183"/>
                <a:gd name="T5" fmla="*/ 270 h 324"/>
                <a:gd name="T6" fmla="*/ 54 w 183"/>
                <a:gd name="T7" fmla="*/ 324 h 324"/>
                <a:gd name="T8" fmla="*/ 108 w 183"/>
                <a:gd name="T9" fmla="*/ 270 h 324"/>
                <a:gd name="T10" fmla="*/ 75 w 183"/>
                <a:gd name="T11" fmla="*/ 220 h 324"/>
                <a:gd name="T12" fmla="*/ 75 w 183"/>
                <a:gd name="T13" fmla="*/ 42 h 324"/>
                <a:gd name="T14" fmla="*/ 174 w 183"/>
                <a:gd name="T15" fmla="*/ 42 h 324"/>
                <a:gd name="T16" fmla="*/ 183 w 183"/>
                <a:gd name="T17" fmla="*/ 0 h 324"/>
                <a:gd name="T18" fmla="*/ 54 w 183"/>
                <a:gd name="T19" fmla="*/ 0 h 324"/>
                <a:gd name="T20" fmla="*/ 33 w 183"/>
                <a:gd name="T21" fmla="*/ 2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324">
                  <a:moveTo>
                    <a:pt x="33" y="21"/>
                  </a:moveTo>
                  <a:lnTo>
                    <a:pt x="33" y="220"/>
                  </a:lnTo>
                  <a:cubicBezTo>
                    <a:pt x="13" y="228"/>
                    <a:pt x="0" y="247"/>
                    <a:pt x="0" y="270"/>
                  </a:cubicBezTo>
                  <a:cubicBezTo>
                    <a:pt x="0" y="300"/>
                    <a:pt x="24" y="324"/>
                    <a:pt x="54" y="324"/>
                  </a:cubicBezTo>
                  <a:cubicBezTo>
                    <a:pt x="83" y="324"/>
                    <a:pt x="108" y="300"/>
                    <a:pt x="108" y="270"/>
                  </a:cubicBezTo>
                  <a:cubicBezTo>
                    <a:pt x="108" y="248"/>
                    <a:pt x="94" y="229"/>
                    <a:pt x="75" y="220"/>
                  </a:cubicBezTo>
                  <a:lnTo>
                    <a:pt x="75" y="42"/>
                  </a:lnTo>
                  <a:lnTo>
                    <a:pt x="174" y="42"/>
                  </a:lnTo>
                  <a:cubicBezTo>
                    <a:pt x="175" y="27"/>
                    <a:pt x="178" y="13"/>
                    <a:pt x="183" y="0"/>
                  </a:cubicBezTo>
                  <a:lnTo>
                    <a:pt x="54" y="0"/>
                  </a:lnTo>
                  <a:cubicBezTo>
                    <a:pt x="42" y="0"/>
                    <a:pt x="33" y="9"/>
                    <a:pt x="33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152">
              <a:extLst>
                <a:ext uri="{FF2B5EF4-FFF2-40B4-BE49-F238E27FC236}">
                  <a16:creationId xmlns:a16="http://schemas.microsoft.com/office/drawing/2014/main" id="{C311FDB7-FA39-4E15-A10D-4D41D97FA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092450"/>
              <a:ext cx="153988" cy="74613"/>
            </a:xfrm>
            <a:custGeom>
              <a:avLst/>
              <a:gdLst>
                <a:gd name="T0" fmla="*/ 115 w 216"/>
                <a:gd name="T1" fmla="*/ 74 h 106"/>
                <a:gd name="T2" fmla="*/ 163 w 216"/>
                <a:gd name="T3" fmla="*/ 106 h 106"/>
                <a:gd name="T4" fmla="*/ 216 w 216"/>
                <a:gd name="T5" fmla="*/ 53 h 106"/>
                <a:gd name="T6" fmla="*/ 163 w 216"/>
                <a:gd name="T7" fmla="*/ 0 h 106"/>
                <a:gd name="T8" fmla="*/ 115 w 216"/>
                <a:gd name="T9" fmla="*/ 32 h 106"/>
                <a:gd name="T10" fmla="*/ 0 w 216"/>
                <a:gd name="T11" fmla="*/ 32 h 106"/>
                <a:gd name="T12" fmla="*/ 9 w 216"/>
                <a:gd name="T13" fmla="*/ 74 h 106"/>
                <a:gd name="T14" fmla="*/ 115 w 216"/>
                <a:gd name="T1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106">
                  <a:moveTo>
                    <a:pt x="115" y="74"/>
                  </a:moveTo>
                  <a:cubicBezTo>
                    <a:pt x="123" y="94"/>
                    <a:pt x="142" y="106"/>
                    <a:pt x="163" y="106"/>
                  </a:cubicBezTo>
                  <a:cubicBezTo>
                    <a:pt x="193" y="106"/>
                    <a:pt x="216" y="82"/>
                    <a:pt x="216" y="53"/>
                  </a:cubicBezTo>
                  <a:cubicBezTo>
                    <a:pt x="216" y="24"/>
                    <a:pt x="193" y="0"/>
                    <a:pt x="163" y="0"/>
                  </a:cubicBezTo>
                  <a:cubicBezTo>
                    <a:pt x="142" y="0"/>
                    <a:pt x="123" y="13"/>
                    <a:pt x="115" y="32"/>
                  </a:cubicBezTo>
                  <a:lnTo>
                    <a:pt x="0" y="32"/>
                  </a:lnTo>
                  <a:cubicBezTo>
                    <a:pt x="5" y="45"/>
                    <a:pt x="8" y="59"/>
                    <a:pt x="9" y="74"/>
                  </a:cubicBezTo>
                  <a:lnTo>
                    <a:pt x="115" y="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53">
              <a:extLst>
                <a:ext uri="{FF2B5EF4-FFF2-40B4-BE49-F238E27FC236}">
                  <a16:creationId xmlns:a16="http://schemas.microsoft.com/office/drawing/2014/main" id="{63F6B7A7-2D5C-4915-BDD1-0AAFF48FF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3488" y="3348038"/>
              <a:ext cx="142875" cy="96838"/>
            </a:xfrm>
            <a:custGeom>
              <a:avLst/>
              <a:gdLst>
                <a:gd name="T0" fmla="*/ 131 w 200"/>
                <a:gd name="T1" fmla="*/ 40 h 138"/>
                <a:gd name="T2" fmla="*/ 159 w 200"/>
                <a:gd name="T3" fmla="*/ 69 h 138"/>
                <a:gd name="T4" fmla="*/ 131 w 200"/>
                <a:gd name="T5" fmla="*/ 98 h 138"/>
                <a:gd name="T6" fmla="*/ 102 w 200"/>
                <a:gd name="T7" fmla="*/ 69 h 138"/>
                <a:gd name="T8" fmla="*/ 131 w 200"/>
                <a:gd name="T9" fmla="*/ 40 h 138"/>
                <a:gd name="T10" fmla="*/ 131 w 200"/>
                <a:gd name="T11" fmla="*/ 138 h 138"/>
                <a:gd name="T12" fmla="*/ 200 w 200"/>
                <a:gd name="T13" fmla="*/ 69 h 138"/>
                <a:gd name="T14" fmla="*/ 131 w 200"/>
                <a:gd name="T15" fmla="*/ 0 h 138"/>
                <a:gd name="T16" fmla="*/ 65 w 200"/>
                <a:gd name="T17" fmla="*/ 46 h 138"/>
                <a:gd name="T18" fmla="*/ 0 w 200"/>
                <a:gd name="T19" fmla="*/ 46 h 138"/>
                <a:gd name="T20" fmla="*/ 0 w 200"/>
                <a:gd name="T21" fmla="*/ 89 h 138"/>
                <a:gd name="T22" fmla="*/ 64 w 200"/>
                <a:gd name="T23" fmla="*/ 89 h 138"/>
                <a:gd name="T24" fmla="*/ 131 w 200"/>
                <a:gd name="T2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38">
                  <a:moveTo>
                    <a:pt x="131" y="40"/>
                  </a:moveTo>
                  <a:cubicBezTo>
                    <a:pt x="146" y="40"/>
                    <a:pt x="159" y="53"/>
                    <a:pt x="159" y="69"/>
                  </a:cubicBezTo>
                  <a:cubicBezTo>
                    <a:pt x="159" y="85"/>
                    <a:pt x="146" y="98"/>
                    <a:pt x="131" y="98"/>
                  </a:cubicBezTo>
                  <a:cubicBezTo>
                    <a:pt x="115" y="98"/>
                    <a:pt x="102" y="85"/>
                    <a:pt x="102" y="69"/>
                  </a:cubicBezTo>
                  <a:cubicBezTo>
                    <a:pt x="102" y="53"/>
                    <a:pt x="115" y="40"/>
                    <a:pt x="131" y="40"/>
                  </a:cubicBezTo>
                  <a:close/>
                  <a:moveTo>
                    <a:pt x="131" y="138"/>
                  </a:moveTo>
                  <a:cubicBezTo>
                    <a:pt x="169" y="138"/>
                    <a:pt x="200" y="107"/>
                    <a:pt x="200" y="69"/>
                  </a:cubicBezTo>
                  <a:cubicBezTo>
                    <a:pt x="200" y="31"/>
                    <a:pt x="169" y="0"/>
                    <a:pt x="131" y="0"/>
                  </a:cubicBezTo>
                  <a:cubicBezTo>
                    <a:pt x="101" y="0"/>
                    <a:pt x="75" y="18"/>
                    <a:pt x="65" y="46"/>
                  </a:cubicBezTo>
                  <a:lnTo>
                    <a:pt x="0" y="46"/>
                  </a:lnTo>
                  <a:lnTo>
                    <a:pt x="0" y="89"/>
                  </a:lnTo>
                  <a:lnTo>
                    <a:pt x="64" y="89"/>
                  </a:lnTo>
                  <a:cubicBezTo>
                    <a:pt x="73" y="118"/>
                    <a:pt x="100" y="138"/>
                    <a:pt x="131" y="1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54">
              <a:extLst>
                <a:ext uri="{FF2B5EF4-FFF2-40B4-BE49-F238E27FC236}">
                  <a16:creationId xmlns:a16="http://schemas.microsoft.com/office/drawing/2014/main" id="{8722413A-A2B7-404D-9DCB-E608523CF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0413" y="3155950"/>
              <a:ext cx="179388" cy="255588"/>
            </a:xfrm>
            <a:custGeom>
              <a:avLst/>
              <a:gdLst>
                <a:gd name="T0" fmla="*/ 40 w 252"/>
                <a:gd name="T1" fmla="*/ 69 h 357"/>
                <a:gd name="T2" fmla="*/ 69 w 252"/>
                <a:gd name="T3" fmla="*/ 41 h 357"/>
                <a:gd name="T4" fmla="*/ 97 w 252"/>
                <a:gd name="T5" fmla="*/ 69 h 357"/>
                <a:gd name="T6" fmla="*/ 69 w 252"/>
                <a:gd name="T7" fmla="*/ 98 h 357"/>
                <a:gd name="T8" fmla="*/ 40 w 252"/>
                <a:gd name="T9" fmla="*/ 69 h 357"/>
                <a:gd name="T10" fmla="*/ 47 w 252"/>
                <a:gd name="T11" fmla="*/ 335 h 357"/>
                <a:gd name="T12" fmla="*/ 69 w 252"/>
                <a:gd name="T13" fmla="*/ 357 h 357"/>
                <a:gd name="T14" fmla="*/ 252 w 252"/>
                <a:gd name="T15" fmla="*/ 357 h 357"/>
                <a:gd name="T16" fmla="*/ 252 w 252"/>
                <a:gd name="T17" fmla="*/ 314 h 357"/>
                <a:gd name="T18" fmla="*/ 90 w 252"/>
                <a:gd name="T19" fmla="*/ 314 h 357"/>
                <a:gd name="T20" fmla="*/ 90 w 252"/>
                <a:gd name="T21" fmla="*/ 135 h 357"/>
                <a:gd name="T22" fmla="*/ 138 w 252"/>
                <a:gd name="T23" fmla="*/ 69 h 357"/>
                <a:gd name="T24" fmla="*/ 69 w 252"/>
                <a:gd name="T25" fmla="*/ 0 h 357"/>
                <a:gd name="T26" fmla="*/ 0 w 252"/>
                <a:gd name="T27" fmla="*/ 69 h 357"/>
                <a:gd name="T28" fmla="*/ 47 w 252"/>
                <a:gd name="T29" fmla="*/ 135 h 357"/>
                <a:gd name="T30" fmla="*/ 47 w 252"/>
                <a:gd name="T31" fmla="*/ 33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2" h="357">
                  <a:moveTo>
                    <a:pt x="40" y="69"/>
                  </a:moveTo>
                  <a:cubicBezTo>
                    <a:pt x="40" y="53"/>
                    <a:pt x="53" y="41"/>
                    <a:pt x="69" y="41"/>
                  </a:cubicBezTo>
                  <a:cubicBezTo>
                    <a:pt x="85" y="41"/>
                    <a:pt x="97" y="53"/>
                    <a:pt x="97" y="69"/>
                  </a:cubicBezTo>
                  <a:cubicBezTo>
                    <a:pt x="97" y="85"/>
                    <a:pt x="85" y="98"/>
                    <a:pt x="69" y="98"/>
                  </a:cubicBezTo>
                  <a:cubicBezTo>
                    <a:pt x="53" y="98"/>
                    <a:pt x="40" y="85"/>
                    <a:pt x="40" y="69"/>
                  </a:cubicBezTo>
                  <a:close/>
                  <a:moveTo>
                    <a:pt x="47" y="335"/>
                  </a:moveTo>
                  <a:cubicBezTo>
                    <a:pt x="47" y="347"/>
                    <a:pt x="57" y="357"/>
                    <a:pt x="69" y="357"/>
                  </a:cubicBezTo>
                  <a:lnTo>
                    <a:pt x="252" y="357"/>
                  </a:lnTo>
                  <a:lnTo>
                    <a:pt x="252" y="314"/>
                  </a:lnTo>
                  <a:lnTo>
                    <a:pt x="90" y="314"/>
                  </a:lnTo>
                  <a:lnTo>
                    <a:pt x="90" y="135"/>
                  </a:lnTo>
                  <a:cubicBezTo>
                    <a:pt x="118" y="126"/>
                    <a:pt x="138" y="9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99"/>
                    <a:pt x="19" y="126"/>
                    <a:pt x="47" y="135"/>
                  </a:cubicBezTo>
                  <a:lnTo>
                    <a:pt x="47" y="33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55">
              <a:extLst>
                <a:ext uri="{FF2B5EF4-FFF2-40B4-BE49-F238E27FC236}">
                  <a16:creationId xmlns:a16="http://schemas.microsoft.com/office/drawing/2014/main" id="{EB2DD74D-BDFD-44E6-8FDB-DAEE5BF71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77088" y="2984500"/>
              <a:ext cx="581025" cy="336550"/>
            </a:xfrm>
            <a:custGeom>
              <a:avLst/>
              <a:gdLst>
                <a:gd name="T0" fmla="*/ 632 w 815"/>
                <a:gd name="T1" fmla="*/ 433 h 474"/>
                <a:gd name="T2" fmla="*/ 603 w 815"/>
                <a:gd name="T3" fmla="*/ 405 h 474"/>
                <a:gd name="T4" fmla="*/ 632 w 815"/>
                <a:gd name="T5" fmla="*/ 376 h 474"/>
                <a:gd name="T6" fmla="*/ 661 w 815"/>
                <a:gd name="T7" fmla="*/ 405 h 474"/>
                <a:gd name="T8" fmla="*/ 632 w 815"/>
                <a:gd name="T9" fmla="*/ 433 h 474"/>
                <a:gd name="T10" fmla="*/ 69 w 815"/>
                <a:gd name="T11" fmla="*/ 98 h 474"/>
                <a:gd name="T12" fmla="*/ 41 w 815"/>
                <a:gd name="T13" fmla="*/ 70 h 474"/>
                <a:gd name="T14" fmla="*/ 69 w 815"/>
                <a:gd name="T15" fmla="*/ 41 h 474"/>
                <a:gd name="T16" fmla="*/ 98 w 815"/>
                <a:gd name="T17" fmla="*/ 70 h 474"/>
                <a:gd name="T18" fmla="*/ 69 w 815"/>
                <a:gd name="T19" fmla="*/ 98 h 474"/>
                <a:gd name="T20" fmla="*/ 794 w 815"/>
                <a:gd name="T21" fmla="*/ 48 h 474"/>
                <a:gd name="T22" fmla="*/ 135 w 815"/>
                <a:gd name="T23" fmla="*/ 48 h 474"/>
                <a:gd name="T24" fmla="*/ 69 w 815"/>
                <a:gd name="T25" fmla="*/ 0 h 474"/>
                <a:gd name="T26" fmla="*/ 0 w 815"/>
                <a:gd name="T27" fmla="*/ 70 h 474"/>
                <a:gd name="T28" fmla="*/ 69 w 815"/>
                <a:gd name="T29" fmla="*/ 139 h 474"/>
                <a:gd name="T30" fmla="*/ 135 w 815"/>
                <a:gd name="T31" fmla="*/ 91 h 474"/>
                <a:gd name="T32" fmla="*/ 772 w 815"/>
                <a:gd name="T33" fmla="*/ 91 h 474"/>
                <a:gd name="T34" fmla="*/ 772 w 815"/>
                <a:gd name="T35" fmla="*/ 383 h 474"/>
                <a:gd name="T36" fmla="*/ 698 w 815"/>
                <a:gd name="T37" fmla="*/ 383 h 474"/>
                <a:gd name="T38" fmla="*/ 632 w 815"/>
                <a:gd name="T39" fmla="*/ 335 h 474"/>
                <a:gd name="T40" fmla="*/ 563 w 815"/>
                <a:gd name="T41" fmla="*/ 405 h 474"/>
                <a:gd name="T42" fmla="*/ 632 w 815"/>
                <a:gd name="T43" fmla="*/ 474 h 474"/>
                <a:gd name="T44" fmla="*/ 698 w 815"/>
                <a:gd name="T45" fmla="*/ 426 h 474"/>
                <a:gd name="T46" fmla="*/ 794 w 815"/>
                <a:gd name="T47" fmla="*/ 426 h 474"/>
                <a:gd name="T48" fmla="*/ 815 w 815"/>
                <a:gd name="T49" fmla="*/ 405 h 474"/>
                <a:gd name="T50" fmla="*/ 815 w 815"/>
                <a:gd name="T51" fmla="*/ 70 h 474"/>
                <a:gd name="T52" fmla="*/ 794 w 815"/>
                <a:gd name="T53" fmla="*/ 48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5" h="474">
                  <a:moveTo>
                    <a:pt x="632" y="433"/>
                  </a:moveTo>
                  <a:cubicBezTo>
                    <a:pt x="616" y="433"/>
                    <a:pt x="603" y="421"/>
                    <a:pt x="603" y="405"/>
                  </a:cubicBezTo>
                  <a:cubicBezTo>
                    <a:pt x="603" y="389"/>
                    <a:pt x="616" y="376"/>
                    <a:pt x="632" y="376"/>
                  </a:cubicBezTo>
                  <a:cubicBezTo>
                    <a:pt x="648" y="376"/>
                    <a:pt x="661" y="389"/>
                    <a:pt x="661" y="405"/>
                  </a:cubicBezTo>
                  <a:cubicBezTo>
                    <a:pt x="661" y="421"/>
                    <a:pt x="648" y="433"/>
                    <a:pt x="632" y="433"/>
                  </a:cubicBezTo>
                  <a:close/>
                  <a:moveTo>
                    <a:pt x="69" y="98"/>
                  </a:moveTo>
                  <a:cubicBezTo>
                    <a:pt x="54" y="98"/>
                    <a:pt x="41" y="86"/>
                    <a:pt x="41" y="70"/>
                  </a:cubicBezTo>
                  <a:cubicBezTo>
                    <a:pt x="41" y="54"/>
                    <a:pt x="54" y="41"/>
                    <a:pt x="69" y="41"/>
                  </a:cubicBezTo>
                  <a:cubicBezTo>
                    <a:pt x="85" y="41"/>
                    <a:pt x="98" y="54"/>
                    <a:pt x="98" y="70"/>
                  </a:cubicBezTo>
                  <a:cubicBezTo>
                    <a:pt x="98" y="86"/>
                    <a:pt x="85" y="98"/>
                    <a:pt x="69" y="98"/>
                  </a:cubicBezTo>
                  <a:close/>
                  <a:moveTo>
                    <a:pt x="794" y="48"/>
                  </a:moveTo>
                  <a:lnTo>
                    <a:pt x="135" y="48"/>
                  </a:lnTo>
                  <a:cubicBezTo>
                    <a:pt x="126" y="20"/>
                    <a:pt x="99" y="0"/>
                    <a:pt x="69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99" y="139"/>
                    <a:pt x="126" y="119"/>
                    <a:pt x="135" y="91"/>
                  </a:cubicBezTo>
                  <a:lnTo>
                    <a:pt x="772" y="91"/>
                  </a:lnTo>
                  <a:lnTo>
                    <a:pt x="772" y="383"/>
                  </a:lnTo>
                  <a:lnTo>
                    <a:pt x="698" y="383"/>
                  </a:lnTo>
                  <a:cubicBezTo>
                    <a:pt x="689" y="355"/>
                    <a:pt x="662" y="335"/>
                    <a:pt x="632" y="335"/>
                  </a:cubicBezTo>
                  <a:cubicBezTo>
                    <a:pt x="594" y="335"/>
                    <a:pt x="563" y="367"/>
                    <a:pt x="563" y="405"/>
                  </a:cubicBezTo>
                  <a:cubicBezTo>
                    <a:pt x="563" y="439"/>
                    <a:pt x="591" y="474"/>
                    <a:pt x="632" y="474"/>
                  </a:cubicBezTo>
                  <a:cubicBezTo>
                    <a:pt x="662" y="474"/>
                    <a:pt x="689" y="454"/>
                    <a:pt x="698" y="426"/>
                  </a:cubicBezTo>
                  <a:lnTo>
                    <a:pt x="794" y="426"/>
                  </a:lnTo>
                  <a:cubicBezTo>
                    <a:pt x="806" y="426"/>
                    <a:pt x="815" y="417"/>
                    <a:pt x="815" y="405"/>
                  </a:cubicBezTo>
                  <a:lnTo>
                    <a:pt x="815" y="70"/>
                  </a:lnTo>
                  <a:cubicBezTo>
                    <a:pt x="815" y="58"/>
                    <a:pt x="806" y="48"/>
                    <a:pt x="79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56">
              <a:extLst>
                <a:ext uri="{FF2B5EF4-FFF2-40B4-BE49-F238E27FC236}">
                  <a16:creationId xmlns:a16="http://schemas.microsoft.com/office/drawing/2014/main" id="{70DAFBCA-7FF3-4B25-A46E-9C6B845DD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063" y="3576638"/>
              <a:ext cx="406400" cy="200025"/>
            </a:xfrm>
            <a:custGeom>
              <a:avLst/>
              <a:gdLst>
                <a:gd name="T0" fmla="*/ 132 w 573"/>
                <a:gd name="T1" fmla="*/ 49 h 282"/>
                <a:gd name="T2" fmla="*/ 132 w 573"/>
                <a:gd name="T3" fmla="*/ 0 h 282"/>
                <a:gd name="T4" fmla="*/ 0 w 573"/>
                <a:gd name="T5" fmla="*/ 129 h 282"/>
                <a:gd name="T6" fmla="*/ 286 w 573"/>
                <a:gd name="T7" fmla="*/ 282 h 282"/>
                <a:gd name="T8" fmla="*/ 573 w 573"/>
                <a:gd name="T9" fmla="*/ 129 h 282"/>
                <a:gd name="T10" fmla="*/ 454 w 573"/>
                <a:gd name="T11" fmla="*/ 5 h 282"/>
                <a:gd name="T12" fmla="*/ 454 w 573"/>
                <a:gd name="T13" fmla="*/ 54 h 282"/>
                <a:gd name="T14" fmla="*/ 527 w 573"/>
                <a:gd name="T15" fmla="*/ 129 h 282"/>
                <a:gd name="T16" fmla="*/ 286 w 573"/>
                <a:gd name="T17" fmla="*/ 236 h 282"/>
                <a:gd name="T18" fmla="*/ 46 w 573"/>
                <a:gd name="T19" fmla="*/ 129 h 282"/>
                <a:gd name="T20" fmla="*/ 132 w 573"/>
                <a:gd name="T21" fmla="*/ 4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282">
                  <a:moveTo>
                    <a:pt x="132" y="49"/>
                  </a:moveTo>
                  <a:lnTo>
                    <a:pt x="132" y="0"/>
                  </a:lnTo>
                  <a:cubicBezTo>
                    <a:pt x="52" y="27"/>
                    <a:pt x="0" y="74"/>
                    <a:pt x="0" y="129"/>
                  </a:cubicBezTo>
                  <a:cubicBezTo>
                    <a:pt x="0" y="215"/>
                    <a:pt x="126" y="282"/>
                    <a:pt x="286" y="282"/>
                  </a:cubicBezTo>
                  <a:cubicBezTo>
                    <a:pt x="447" y="282"/>
                    <a:pt x="573" y="215"/>
                    <a:pt x="573" y="129"/>
                  </a:cubicBezTo>
                  <a:cubicBezTo>
                    <a:pt x="573" y="77"/>
                    <a:pt x="526" y="32"/>
                    <a:pt x="454" y="5"/>
                  </a:cubicBezTo>
                  <a:lnTo>
                    <a:pt x="454" y="54"/>
                  </a:lnTo>
                  <a:cubicBezTo>
                    <a:pt x="500" y="75"/>
                    <a:pt x="527" y="103"/>
                    <a:pt x="527" y="129"/>
                  </a:cubicBezTo>
                  <a:cubicBezTo>
                    <a:pt x="527" y="180"/>
                    <a:pt x="428" y="236"/>
                    <a:pt x="286" y="236"/>
                  </a:cubicBezTo>
                  <a:cubicBezTo>
                    <a:pt x="145" y="236"/>
                    <a:pt x="46" y="180"/>
                    <a:pt x="46" y="129"/>
                  </a:cubicBezTo>
                  <a:cubicBezTo>
                    <a:pt x="46" y="100"/>
                    <a:pt x="78" y="70"/>
                    <a:pt x="132" y="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57">
              <a:extLst>
                <a:ext uri="{FF2B5EF4-FFF2-40B4-BE49-F238E27FC236}">
                  <a16:creationId xmlns:a16="http://schemas.microsoft.com/office/drawing/2014/main" id="{F7F2B66E-0948-4073-94DB-FD1C83F6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763" y="3082925"/>
              <a:ext cx="131763" cy="1317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158">
              <a:extLst>
                <a:ext uri="{FF2B5EF4-FFF2-40B4-BE49-F238E27FC236}">
                  <a16:creationId xmlns:a16="http://schemas.microsoft.com/office/drawing/2014/main" id="{0A8A5D71-26A9-4B81-8D03-D8CA02D6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3502025"/>
              <a:ext cx="606425" cy="350838"/>
            </a:xfrm>
            <a:custGeom>
              <a:avLst/>
              <a:gdLst>
                <a:gd name="T0" fmla="*/ 594 w 852"/>
                <a:gd name="T1" fmla="*/ 3 h 493"/>
                <a:gd name="T2" fmla="*/ 594 w 852"/>
                <a:gd name="T3" fmla="*/ 51 h 493"/>
                <a:gd name="T4" fmla="*/ 807 w 852"/>
                <a:gd name="T5" fmla="*/ 238 h 493"/>
                <a:gd name="T6" fmla="*/ 426 w 852"/>
                <a:gd name="T7" fmla="*/ 448 h 493"/>
                <a:gd name="T8" fmla="*/ 46 w 852"/>
                <a:gd name="T9" fmla="*/ 238 h 493"/>
                <a:gd name="T10" fmla="*/ 272 w 852"/>
                <a:gd name="T11" fmla="*/ 48 h 493"/>
                <a:gd name="T12" fmla="*/ 272 w 852"/>
                <a:gd name="T13" fmla="*/ 0 h 493"/>
                <a:gd name="T14" fmla="*/ 0 w 852"/>
                <a:gd name="T15" fmla="*/ 238 h 493"/>
                <a:gd name="T16" fmla="*/ 426 w 852"/>
                <a:gd name="T17" fmla="*/ 493 h 493"/>
                <a:gd name="T18" fmla="*/ 852 w 852"/>
                <a:gd name="T19" fmla="*/ 238 h 493"/>
                <a:gd name="T20" fmla="*/ 594 w 852"/>
                <a:gd name="T21" fmla="*/ 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2" h="493">
                  <a:moveTo>
                    <a:pt x="594" y="3"/>
                  </a:moveTo>
                  <a:lnTo>
                    <a:pt x="594" y="51"/>
                  </a:lnTo>
                  <a:cubicBezTo>
                    <a:pt x="719" y="86"/>
                    <a:pt x="807" y="158"/>
                    <a:pt x="807" y="238"/>
                  </a:cubicBezTo>
                  <a:cubicBezTo>
                    <a:pt x="807" y="352"/>
                    <a:pt x="632" y="448"/>
                    <a:pt x="426" y="448"/>
                  </a:cubicBezTo>
                  <a:cubicBezTo>
                    <a:pt x="220" y="448"/>
                    <a:pt x="46" y="352"/>
                    <a:pt x="46" y="238"/>
                  </a:cubicBezTo>
                  <a:cubicBezTo>
                    <a:pt x="46" y="155"/>
                    <a:pt x="140" y="81"/>
                    <a:pt x="272" y="48"/>
                  </a:cubicBezTo>
                  <a:lnTo>
                    <a:pt x="272" y="0"/>
                  </a:lnTo>
                  <a:cubicBezTo>
                    <a:pt x="111" y="36"/>
                    <a:pt x="0" y="128"/>
                    <a:pt x="0" y="238"/>
                  </a:cubicBezTo>
                  <a:cubicBezTo>
                    <a:pt x="0" y="381"/>
                    <a:pt x="187" y="493"/>
                    <a:pt x="426" y="493"/>
                  </a:cubicBezTo>
                  <a:cubicBezTo>
                    <a:pt x="665" y="493"/>
                    <a:pt x="852" y="381"/>
                    <a:pt x="852" y="238"/>
                  </a:cubicBezTo>
                  <a:cubicBezTo>
                    <a:pt x="852" y="131"/>
                    <a:pt x="747" y="41"/>
                    <a:pt x="594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159">
              <a:extLst>
                <a:ext uri="{FF2B5EF4-FFF2-40B4-BE49-F238E27FC236}">
                  <a16:creationId xmlns:a16="http://schemas.microsoft.com/office/drawing/2014/main" id="{3D666C4D-0B80-4408-993C-C3A15B20B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63" y="3232150"/>
              <a:ext cx="234950" cy="485775"/>
            </a:xfrm>
            <a:custGeom>
              <a:avLst/>
              <a:gdLst>
                <a:gd name="T0" fmla="*/ 142 w 330"/>
                <a:gd name="T1" fmla="*/ 372 h 682"/>
                <a:gd name="T2" fmla="*/ 161 w 330"/>
                <a:gd name="T3" fmla="*/ 352 h 682"/>
                <a:gd name="T4" fmla="*/ 180 w 330"/>
                <a:gd name="T5" fmla="*/ 372 h 682"/>
                <a:gd name="T6" fmla="*/ 180 w 330"/>
                <a:gd name="T7" fmla="*/ 536 h 682"/>
                <a:gd name="T8" fmla="*/ 158 w 330"/>
                <a:gd name="T9" fmla="*/ 535 h 682"/>
                <a:gd name="T10" fmla="*/ 142 w 330"/>
                <a:gd name="T11" fmla="*/ 536 h 682"/>
                <a:gd name="T12" fmla="*/ 142 w 330"/>
                <a:gd name="T13" fmla="*/ 372 h 682"/>
                <a:gd name="T14" fmla="*/ 0 w 330"/>
                <a:gd name="T15" fmla="*/ 127 h 682"/>
                <a:gd name="T16" fmla="*/ 1 w 330"/>
                <a:gd name="T17" fmla="*/ 296 h 682"/>
                <a:gd name="T18" fmla="*/ 55 w 330"/>
                <a:gd name="T19" fmla="*/ 345 h 682"/>
                <a:gd name="T20" fmla="*/ 55 w 330"/>
                <a:gd name="T21" fmla="*/ 557 h 682"/>
                <a:gd name="T22" fmla="*/ 56 w 330"/>
                <a:gd name="T23" fmla="*/ 557 h 682"/>
                <a:gd name="T24" fmla="*/ 12 w 330"/>
                <a:gd name="T25" fmla="*/ 608 h 682"/>
                <a:gd name="T26" fmla="*/ 163 w 330"/>
                <a:gd name="T27" fmla="*/ 682 h 682"/>
                <a:gd name="T28" fmla="*/ 313 w 330"/>
                <a:gd name="T29" fmla="*/ 608 h 682"/>
                <a:gd name="T30" fmla="*/ 274 w 330"/>
                <a:gd name="T31" fmla="*/ 559 h 682"/>
                <a:gd name="T32" fmla="*/ 275 w 330"/>
                <a:gd name="T33" fmla="*/ 344 h 682"/>
                <a:gd name="T34" fmla="*/ 330 w 330"/>
                <a:gd name="T35" fmla="*/ 296 h 682"/>
                <a:gd name="T36" fmla="*/ 330 w 330"/>
                <a:gd name="T37" fmla="*/ 127 h 682"/>
                <a:gd name="T38" fmla="*/ 225 w 330"/>
                <a:gd name="T39" fmla="*/ 1 h 682"/>
                <a:gd name="T40" fmla="*/ 106 w 330"/>
                <a:gd name="T41" fmla="*/ 0 h 682"/>
                <a:gd name="T42" fmla="*/ 0 w 330"/>
                <a:gd name="T43" fmla="*/ 127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0" h="682">
                  <a:moveTo>
                    <a:pt x="142" y="372"/>
                  </a:moveTo>
                  <a:cubicBezTo>
                    <a:pt x="142" y="361"/>
                    <a:pt x="151" y="352"/>
                    <a:pt x="161" y="352"/>
                  </a:cubicBezTo>
                  <a:cubicBezTo>
                    <a:pt x="172" y="352"/>
                    <a:pt x="180" y="361"/>
                    <a:pt x="180" y="372"/>
                  </a:cubicBezTo>
                  <a:lnTo>
                    <a:pt x="180" y="536"/>
                  </a:lnTo>
                  <a:cubicBezTo>
                    <a:pt x="176" y="535"/>
                    <a:pt x="167" y="535"/>
                    <a:pt x="158" y="535"/>
                  </a:cubicBezTo>
                  <a:cubicBezTo>
                    <a:pt x="152" y="535"/>
                    <a:pt x="146" y="535"/>
                    <a:pt x="142" y="536"/>
                  </a:cubicBezTo>
                  <a:lnTo>
                    <a:pt x="142" y="372"/>
                  </a:lnTo>
                  <a:close/>
                  <a:moveTo>
                    <a:pt x="0" y="127"/>
                  </a:moveTo>
                  <a:lnTo>
                    <a:pt x="1" y="296"/>
                  </a:lnTo>
                  <a:cubicBezTo>
                    <a:pt x="1" y="323"/>
                    <a:pt x="25" y="345"/>
                    <a:pt x="55" y="345"/>
                  </a:cubicBezTo>
                  <a:lnTo>
                    <a:pt x="55" y="557"/>
                  </a:lnTo>
                  <a:lnTo>
                    <a:pt x="56" y="557"/>
                  </a:lnTo>
                  <a:cubicBezTo>
                    <a:pt x="29" y="570"/>
                    <a:pt x="12" y="588"/>
                    <a:pt x="12" y="608"/>
                  </a:cubicBezTo>
                  <a:cubicBezTo>
                    <a:pt x="12" y="649"/>
                    <a:pt x="80" y="682"/>
                    <a:pt x="163" y="682"/>
                  </a:cubicBezTo>
                  <a:cubicBezTo>
                    <a:pt x="246" y="682"/>
                    <a:pt x="313" y="649"/>
                    <a:pt x="313" y="608"/>
                  </a:cubicBezTo>
                  <a:cubicBezTo>
                    <a:pt x="313" y="589"/>
                    <a:pt x="298" y="572"/>
                    <a:pt x="274" y="559"/>
                  </a:cubicBezTo>
                  <a:lnTo>
                    <a:pt x="275" y="344"/>
                  </a:lnTo>
                  <a:cubicBezTo>
                    <a:pt x="311" y="344"/>
                    <a:pt x="330" y="323"/>
                    <a:pt x="330" y="296"/>
                  </a:cubicBezTo>
                  <a:lnTo>
                    <a:pt x="330" y="127"/>
                  </a:lnTo>
                  <a:cubicBezTo>
                    <a:pt x="330" y="42"/>
                    <a:pt x="294" y="6"/>
                    <a:pt x="225" y="1"/>
                  </a:cubicBezTo>
                  <a:lnTo>
                    <a:pt x="106" y="0"/>
                  </a:lnTo>
                  <a:cubicBezTo>
                    <a:pt x="37" y="6"/>
                    <a:pt x="0" y="41"/>
                    <a:pt x="0" y="1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83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1DFA8-8639-4B41-9FFB-87C825FB1705}"/>
              </a:ext>
            </a:extLst>
          </p:cNvPr>
          <p:cNvSpPr txBox="1"/>
          <p:nvPr/>
        </p:nvSpPr>
        <p:spPr>
          <a:xfrm>
            <a:off x="3101419" y="2582945"/>
            <a:ext cx="5307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l-GR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9504-180C-41B0-9F1C-8C245082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8430" l="4247" r="94208">
                        <a14:foregroundMark x1="4633" y1="14050" x2="14286" y2="12397"/>
                        <a14:foregroundMark x1="87259" y1="9091" x2="94208" y2="165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8720" y="3739285"/>
            <a:ext cx="2452688" cy="114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6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89E7366-58A6-49F3-9F8C-82DFA725305C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98" y="429861"/>
            <a:ext cx="7016399" cy="3294286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0399578-EA5E-45B8-B0B3-6DAACB648526}"/>
              </a:ext>
            </a:extLst>
          </p:cNvPr>
          <p:cNvSpPr txBox="1">
            <a:spLocks/>
          </p:cNvSpPr>
          <p:nvPr/>
        </p:nvSpPr>
        <p:spPr>
          <a:xfrm>
            <a:off x="7785296" y="4942552"/>
            <a:ext cx="3513214" cy="512884"/>
          </a:xfrm>
          <a:custGeom>
            <a:avLst/>
            <a:gdLst>
              <a:gd name="connsiteX0" fmla="*/ 0 w 3513214"/>
              <a:gd name="connsiteY0" fmla="*/ 0 h 512884"/>
              <a:gd name="connsiteX1" fmla="*/ 3513214 w 3513214"/>
              <a:gd name="connsiteY1" fmla="*/ 0 h 512884"/>
              <a:gd name="connsiteX2" fmla="*/ 3513214 w 3513214"/>
              <a:gd name="connsiteY2" fmla="*/ 512884 h 512884"/>
              <a:gd name="connsiteX3" fmla="*/ 0 w 3513214"/>
              <a:gd name="connsiteY3" fmla="*/ 512884 h 512884"/>
              <a:gd name="connsiteX4" fmla="*/ 0 w 3513214"/>
              <a:gd name="connsiteY4" fmla="*/ 0 h 51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3214" h="512884" fill="none" extrusionOk="0">
                <a:moveTo>
                  <a:pt x="0" y="0"/>
                </a:moveTo>
                <a:cubicBezTo>
                  <a:pt x="1231780" y="9384"/>
                  <a:pt x="2765976" y="76589"/>
                  <a:pt x="3513214" y="0"/>
                </a:cubicBezTo>
                <a:cubicBezTo>
                  <a:pt x="3557272" y="192200"/>
                  <a:pt x="3507248" y="279470"/>
                  <a:pt x="3513214" y="512884"/>
                </a:cubicBezTo>
                <a:cubicBezTo>
                  <a:pt x="2771725" y="507102"/>
                  <a:pt x="803802" y="603121"/>
                  <a:pt x="0" y="512884"/>
                </a:cubicBezTo>
                <a:cubicBezTo>
                  <a:pt x="16844" y="450710"/>
                  <a:pt x="-29940" y="86469"/>
                  <a:pt x="0" y="0"/>
                </a:cubicBezTo>
                <a:close/>
              </a:path>
              <a:path w="3513214" h="512884" stroke="0" extrusionOk="0">
                <a:moveTo>
                  <a:pt x="0" y="0"/>
                </a:moveTo>
                <a:cubicBezTo>
                  <a:pt x="845024" y="162607"/>
                  <a:pt x="2333020" y="101603"/>
                  <a:pt x="3513214" y="0"/>
                </a:cubicBezTo>
                <a:cubicBezTo>
                  <a:pt x="3514938" y="177093"/>
                  <a:pt x="3542934" y="396814"/>
                  <a:pt x="3513214" y="512884"/>
                </a:cubicBezTo>
                <a:cubicBezTo>
                  <a:pt x="2380266" y="380650"/>
                  <a:pt x="1426478" y="375259"/>
                  <a:pt x="0" y="512884"/>
                </a:cubicBezTo>
                <a:cubicBezTo>
                  <a:pt x="44719" y="327379"/>
                  <a:pt x="-27280" y="2076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Eleni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Kakagianni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F1990-AA45-4E5E-B957-966B7B7A2125}"/>
              </a:ext>
            </a:extLst>
          </p:cNvPr>
          <p:cNvSpPr txBox="1"/>
          <p:nvPr/>
        </p:nvSpPr>
        <p:spPr>
          <a:xfrm>
            <a:off x="7999412" y="1674807"/>
            <a:ext cx="437505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3600" b="1" dirty="0"/>
              <a:t>Team Members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D39D71-57FD-4A2D-9D92-1594A566D731}"/>
              </a:ext>
            </a:extLst>
          </p:cNvPr>
          <p:cNvSpPr txBox="1">
            <a:spLocks/>
          </p:cNvSpPr>
          <p:nvPr/>
        </p:nvSpPr>
        <p:spPr>
          <a:xfrm>
            <a:off x="858250" y="4942552"/>
            <a:ext cx="2691098" cy="537909"/>
          </a:xfrm>
          <a:custGeom>
            <a:avLst/>
            <a:gdLst>
              <a:gd name="connsiteX0" fmla="*/ 0 w 2691098"/>
              <a:gd name="connsiteY0" fmla="*/ 0 h 537909"/>
              <a:gd name="connsiteX1" fmla="*/ 2691098 w 2691098"/>
              <a:gd name="connsiteY1" fmla="*/ 0 h 537909"/>
              <a:gd name="connsiteX2" fmla="*/ 2691098 w 2691098"/>
              <a:gd name="connsiteY2" fmla="*/ 537909 h 537909"/>
              <a:gd name="connsiteX3" fmla="*/ 0 w 2691098"/>
              <a:gd name="connsiteY3" fmla="*/ 537909 h 537909"/>
              <a:gd name="connsiteX4" fmla="*/ 0 w 2691098"/>
              <a:gd name="connsiteY4" fmla="*/ 0 h 5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098" h="537909" fill="none" extrusionOk="0">
                <a:moveTo>
                  <a:pt x="0" y="0"/>
                </a:moveTo>
                <a:cubicBezTo>
                  <a:pt x="385068" y="9384"/>
                  <a:pt x="2004574" y="76589"/>
                  <a:pt x="2691098" y="0"/>
                </a:cubicBezTo>
                <a:cubicBezTo>
                  <a:pt x="2643736" y="119522"/>
                  <a:pt x="2716245" y="337054"/>
                  <a:pt x="2691098" y="537909"/>
                </a:cubicBezTo>
                <a:cubicBezTo>
                  <a:pt x="1689122" y="532127"/>
                  <a:pt x="1057552" y="628146"/>
                  <a:pt x="0" y="537909"/>
                </a:cubicBezTo>
                <a:cubicBezTo>
                  <a:pt x="-122" y="468488"/>
                  <a:pt x="23498" y="65912"/>
                  <a:pt x="0" y="0"/>
                </a:cubicBezTo>
                <a:close/>
              </a:path>
              <a:path w="2691098" h="537909" stroke="0" extrusionOk="0">
                <a:moveTo>
                  <a:pt x="0" y="0"/>
                </a:moveTo>
                <a:cubicBezTo>
                  <a:pt x="1292504" y="162607"/>
                  <a:pt x="1486536" y="101603"/>
                  <a:pt x="2691098" y="0"/>
                </a:cubicBezTo>
                <a:cubicBezTo>
                  <a:pt x="2715293" y="99320"/>
                  <a:pt x="2661184" y="291788"/>
                  <a:pt x="2691098" y="537909"/>
                </a:cubicBezTo>
                <a:cubicBezTo>
                  <a:pt x="2355053" y="405675"/>
                  <a:pt x="1110216" y="400284"/>
                  <a:pt x="0" y="537909"/>
                </a:cubicBezTo>
                <a:cubicBezTo>
                  <a:pt x="17834" y="313661"/>
                  <a:pt x="36352" y="6320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Aris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Petrou</a:t>
            </a:r>
            <a:endParaRPr lang="en-US" sz="3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D9A142-F332-42E0-9D3C-714008107D5E}"/>
              </a:ext>
            </a:extLst>
          </p:cNvPr>
          <p:cNvSpPr txBox="1">
            <a:spLocks/>
          </p:cNvSpPr>
          <p:nvPr/>
        </p:nvSpPr>
        <p:spPr>
          <a:xfrm>
            <a:off x="4198597" y="4934858"/>
            <a:ext cx="2858951" cy="545603"/>
          </a:xfrm>
          <a:custGeom>
            <a:avLst/>
            <a:gdLst>
              <a:gd name="connsiteX0" fmla="*/ 0 w 2858951"/>
              <a:gd name="connsiteY0" fmla="*/ 0 h 545603"/>
              <a:gd name="connsiteX1" fmla="*/ 2858951 w 2858951"/>
              <a:gd name="connsiteY1" fmla="*/ 0 h 545603"/>
              <a:gd name="connsiteX2" fmla="*/ 2858951 w 2858951"/>
              <a:gd name="connsiteY2" fmla="*/ 545603 h 545603"/>
              <a:gd name="connsiteX3" fmla="*/ 0 w 2858951"/>
              <a:gd name="connsiteY3" fmla="*/ 545603 h 545603"/>
              <a:gd name="connsiteX4" fmla="*/ 0 w 2858951"/>
              <a:gd name="connsiteY4" fmla="*/ 0 h 54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951" h="545603" fill="none" extrusionOk="0">
                <a:moveTo>
                  <a:pt x="0" y="0"/>
                </a:moveTo>
                <a:cubicBezTo>
                  <a:pt x="480068" y="9384"/>
                  <a:pt x="1487820" y="76589"/>
                  <a:pt x="2858951" y="0"/>
                </a:cubicBezTo>
                <a:cubicBezTo>
                  <a:pt x="2891094" y="161657"/>
                  <a:pt x="2842165" y="278042"/>
                  <a:pt x="2858951" y="545603"/>
                </a:cubicBezTo>
                <a:cubicBezTo>
                  <a:pt x="1697015" y="539821"/>
                  <a:pt x="1325454" y="635840"/>
                  <a:pt x="0" y="545603"/>
                </a:cubicBezTo>
                <a:cubicBezTo>
                  <a:pt x="37488" y="408069"/>
                  <a:pt x="27813" y="118865"/>
                  <a:pt x="0" y="0"/>
                </a:cubicBezTo>
                <a:close/>
              </a:path>
              <a:path w="2858951" h="545603" stroke="0" extrusionOk="0">
                <a:moveTo>
                  <a:pt x="0" y="0"/>
                </a:moveTo>
                <a:cubicBezTo>
                  <a:pt x="1020793" y="162607"/>
                  <a:pt x="2294688" y="101603"/>
                  <a:pt x="2858951" y="0"/>
                </a:cubicBezTo>
                <a:cubicBezTo>
                  <a:pt x="2826171" y="70696"/>
                  <a:pt x="2823682" y="477904"/>
                  <a:pt x="2858951" y="545603"/>
                </a:cubicBezTo>
                <a:cubicBezTo>
                  <a:pt x="2487263" y="413369"/>
                  <a:pt x="625539" y="407978"/>
                  <a:pt x="0" y="545603"/>
                </a:cubicBezTo>
                <a:cubicBezTo>
                  <a:pt x="43124" y="350943"/>
                  <a:pt x="-44811" y="12726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0571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b="1" cap="none" dirty="0">
                <a:solidFill>
                  <a:srgbClr val="EBEBEB"/>
                </a:solidFill>
                <a:latin typeface="Century Gothic" panose="020B0502020202020204"/>
              </a:rPr>
              <a:t>Elena </a:t>
            </a:r>
            <a:r>
              <a:rPr lang="en-US" sz="3200" b="1" cap="none" dirty="0" err="1">
                <a:solidFill>
                  <a:srgbClr val="EBEBEB"/>
                </a:solidFill>
                <a:latin typeface="Century Gothic" panose="020B0502020202020204"/>
              </a:rPr>
              <a:t>Styliara</a:t>
            </a:r>
            <a:endParaRPr 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57A65E-D972-41AB-9353-C645002466BA}"/>
              </a:ext>
            </a:extLst>
          </p:cNvPr>
          <p:cNvGrpSpPr/>
          <p:nvPr/>
        </p:nvGrpSpPr>
        <p:grpSpPr>
          <a:xfrm>
            <a:off x="615492" y="1329345"/>
            <a:ext cx="2062836" cy="5313171"/>
            <a:chOff x="667744" y="1100589"/>
            <a:chExt cx="2062836" cy="483015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74396C4-0B67-4615-8CAC-3AEB51BCC54F}"/>
                </a:ext>
              </a:extLst>
            </p:cNvPr>
            <p:cNvSpPr/>
            <p:nvPr/>
          </p:nvSpPr>
          <p:spPr>
            <a:xfrm flipH="1">
              <a:off x="667744" y="1100589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Neural Networks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7209E4-2648-4ED1-8258-3BC06C152E73}"/>
                </a:ext>
              </a:extLst>
            </p:cNvPr>
            <p:cNvSpPr/>
            <p:nvPr/>
          </p:nvSpPr>
          <p:spPr>
            <a:xfrm>
              <a:off x="667744" y="2028520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Assignment goal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D3E309-45B5-4786-B5F7-C5D2BAAA5A37}"/>
                </a:ext>
              </a:extLst>
            </p:cNvPr>
            <p:cNvSpPr/>
            <p:nvPr/>
          </p:nvSpPr>
          <p:spPr>
            <a:xfrm>
              <a:off x="671003" y="3884382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Text classification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016CAD-06FD-4432-A69B-7F9243ADDB7E}"/>
                </a:ext>
              </a:extLst>
            </p:cNvPr>
            <p:cNvSpPr/>
            <p:nvPr/>
          </p:nvSpPr>
          <p:spPr>
            <a:xfrm flipH="1">
              <a:off x="671003" y="4812313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white"/>
                  </a:solidFill>
                  <a:latin typeface="Calibri"/>
                </a:rPr>
                <a:t>Results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8B91244-E586-4D8C-8BFE-E6A786B2EB09}"/>
                </a:ext>
              </a:extLst>
            </p:cNvPr>
            <p:cNvSpPr/>
            <p:nvPr/>
          </p:nvSpPr>
          <p:spPr>
            <a:xfrm flipH="1">
              <a:off x="684066" y="2956451"/>
              <a:ext cx="2046514" cy="1118431"/>
            </a:xfrm>
            <a:custGeom>
              <a:avLst/>
              <a:gdLst>
                <a:gd name="connsiteX0" fmla="*/ 2046514 w 2046514"/>
                <a:gd name="connsiteY0" fmla="*/ 0 h 1118431"/>
                <a:gd name="connsiteX1" fmla="*/ 1684277 w 2046514"/>
                <a:gd name="connsiteY1" fmla="*/ 288765 h 1118431"/>
                <a:gd name="connsiteX2" fmla="*/ 1322039 w 2046514"/>
                <a:gd name="connsiteY2" fmla="*/ 0 h 1118431"/>
                <a:gd name="connsiteX3" fmla="*/ 1322039 w 2046514"/>
                <a:gd name="connsiteY3" fmla="*/ 271622 h 1118431"/>
                <a:gd name="connsiteX4" fmla="*/ 117569 w 2046514"/>
                <a:gd name="connsiteY4" fmla="*/ 271622 h 1118431"/>
                <a:gd name="connsiteX5" fmla="*/ 0 w 2046514"/>
                <a:gd name="connsiteY5" fmla="*/ 389191 h 1118431"/>
                <a:gd name="connsiteX6" fmla="*/ 0 w 2046514"/>
                <a:gd name="connsiteY6" fmla="*/ 483022 h 1118431"/>
                <a:gd name="connsiteX7" fmla="*/ 0 w 2046514"/>
                <a:gd name="connsiteY7" fmla="*/ 712097 h 1118431"/>
                <a:gd name="connsiteX8" fmla="*/ 0 w 2046514"/>
                <a:gd name="connsiteY8" fmla="*/ 829666 h 1118431"/>
                <a:gd name="connsiteX9" fmla="*/ 362237 w 2046514"/>
                <a:gd name="connsiteY9" fmla="*/ 1118431 h 1118431"/>
                <a:gd name="connsiteX10" fmla="*/ 724475 w 2046514"/>
                <a:gd name="connsiteY10" fmla="*/ 829666 h 1118431"/>
                <a:gd name="connsiteX11" fmla="*/ 1928945 w 2046514"/>
                <a:gd name="connsiteY11" fmla="*/ 829666 h 1118431"/>
                <a:gd name="connsiteX12" fmla="*/ 2046514 w 2046514"/>
                <a:gd name="connsiteY12" fmla="*/ 712097 h 1118431"/>
                <a:gd name="connsiteX13" fmla="*/ 2046514 w 2046514"/>
                <a:gd name="connsiteY13" fmla="*/ 540901 h 1118431"/>
                <a:gd name="connsiteX14" fmla="*/ 2046514 w 2046514"/>
                <a:gd name="connsiteY14" fmla="*/ 389191 h 111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6514" h="1118431">
                  <a:moveTo>
                    <a:pt x="2046514" y="0"/>
                  </a:moveTo>
                  <a:lnTo>
                    <a:pt x="1684277" y="288765"/>
                  </a:lnTo>
                  <a:lnTo>
                    <a:pt x="1322039" y="0"/>
                  </a:lnTo>
                  <a:lnTo>
                    <a:pt x="1322039" y="271622"/>
                  </a:lnTo>
                  <a:lnTo>
                    <a:pt x="117569" y="271622"/>
                  </a:lnTo>
                  <a:cubicBezTo>
                    <a:pt x="52637" y="271622"/>
                    <a:pt x="0" y="324259"/>
                    <a:pt x="0" y="389191"/>
                  </a:cubicBezTo>
                  <a:lnTo>
                    <a:pt x="0" y="483022"/>
                  </a:lnTo>
                  <a:lnTo>
                    <a:pt x="0" y="712097"/>
                  </a:lnTo>
                  <a:lnTo>
                    <a:pt x="0" y="829666"/>
                  </a:lnTo>
                  <a:lnTo>
                    <a:pt x="362237" y="1118431"/>
                  </a:lnTo>
                  <a:lnTo>
                    <a:pt x="724475" y="829666"/>
                  </a:lnTo>
                  <a:lnTo>
                    <a:pt x="1928945" y="829666"/>
                  </a:lnTo>
                  <a:cubicBezTo>
                    <a:pt x="1993877" y="829666"/>
                    <a:pt x="2046514" y="777029"/>
                    <a:pt x="2046514" y="712097"/>
                  </a:cubicBezTo>
                  <a:lnTo>
                    <a:pt x="2046514" y="540901"/>
                  </a:lnTo>
                  <a:lnTo>
                    <a:pt x="2046514" y="3891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Dataset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6DF5F-8737-4233-B29D-7B0A0A40542A}"/>
              </a:ext>
            </a:extLst>
          </p:cNvPr>
          <p:cNvCxnSpPr>
            <a:cxnSpLocks/>
          </p:cNvCxnSpPr>
          <p:nvPr/>
        </p:nvCxnSpPr>
        <p:spPr>
          <a:xfrm>
            <a:off x="3027769" y="1293219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CD7E8-C930-4FF3-8C7A-DC44E26A8748}"/>
              </a:ext>
            </a:extLst>
          </p:cNvPr>
          <p:cNvCxnSpPr>
            <a:cxnSpLocks/>
          </p:cNvCxnSpPr>
          <p:nvPr/>
        </p:nvCxnSpPr>
        <p:spPr>
          <a:xfrm>
            <a:off x="3027769" y="2308638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51E2FA-26C3-4D25-A9DD-2BA83EF73A91}"/>
              </a:ext>
            </a:extLst>
          </p:cNvPr>
          <p:cNvCxnSpPr>
            <a:cxnSpLocks/>
          </p:cNvCxnSpPr>
          <p:nvPr/>
        </p:nvCxnSpPr>
        <p:spPr>
          <a:xfrm>
            <a:off x="3027769" y="3324057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96A048-70B4-463B-A49D-587982A2D9DF}"/>
              </a:ext>
            </a:extLst>
          </p:cNvPr>
          <p:cNvCxnSpPr>
            <a:cxnSpLocks/>
          </p:cNvCxnSpPr>
          <p:nvPr/>
        </p:nvCxnSpPr>
        <p:spPr>
          <a:xfrm>
            <a:off x="3027769" y="433947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C2086-991F-4721-9542-189EA36ACB77}"/>
              </a:ext>
            </a:extLst>
          </p:cNvPr>
          <p:cNvCxnSpPr>
            <a:cxnSpLocks/>
          </p:cNvCxnSpPr>
          <p:nvPr/>
        </p:nvCxnSpPr>
        <p:spPr>
          <a:xfrm>
            <a:off x="3027769" y="5354895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B47B09-9FF8-42D3-81C9-26A6BE9BBE9F}"/>
              </a:ext>
            </a:extLst>
          </p:cNvPr>
          <p:cNvCxnSpPr>
            <a:cxnSpLocks/>
          </p:cNvCxnSpPr>
          <p:nvPr/>
        </p:nvCxnSpPr>
        <p:spPr>
          <a:xfrm>
            <a:off x="3027769" y="6370316"/>
            <a:ext cx="85787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11AFFF5-18F7-411F-80BA-3ADC8770EFD3}"/>
              </a:ext>
            </a:extLst>
          </p:cNvPr>
          <p:cNvSpPr>
            <a:spLocks noChangeAspect="1"/>
          </p:cNvSpPr>
          <p:nvPr/>
        </p:nvSpPr>
        <p:spPr>
          <a:xfrm>
            <a:off x="3027769" y="1537391"/>
            <a:ext cx="527076" cy="5270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DF4E0B-B160-4F66-A782-587D63C3D362}"/>
              </a:ext>
            </a:extLst>
          </p:cNvPr>
          <p:cNvSpPr>
            <a:spLocks noChangeAspect="1"/>
          </p:cNvSpPr>
          <p:nvPr/>
        </p:nvSpPr>
        <p:spPr>
          <a:xfrm>
            <a:off x="3027769" y="2552810"/>
            <a:ext cx="527076" cy="5270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C6C1A-0E5D-4071-B2DB-55B5D498B4FA}"/>
              </a:ext>
            </a:extLst>
          </p:cNvPr>
          <p:cNvSpPr>
            <a:spLocks noChangeAspect="1"/>
          </p:cNvSpPr>
          <p:nvPr/>
        </p:nvSpPr>
        <p:spPr>
          <a:xfrm>
            <a:off x="3027769" y="3568229"/>
            <a:ext cx="527076" cy="5270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A72E7-0FA7-40F1-9F16-3E459D3C666D}"/>
              </a:ext>
            </a:extLst>
          </p:cNvPr>
          <p:cNvSpPr>
            <a:spLocks noChangeAspect="1"/>
          </p:cNvSpPr>
          <p:nvPr/>
        </p:nvSpPr>
        <p:spPr>
          <a:xfrm>
            <a:off x="3027769" y="4583648"/>
            <a:ext cx="527076" cy="5270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7C0117-009D-432A-B1AE-3BEA54D653C8}"/>
              </a:ext>
            </a:extLst>
          </p:cNvPr>
          <p:cNvSpPr>
            <a:spLocks noChangeAspect="1"/>
          </p:cNvSpPr>
          <p:nvPr/>
        </p:nvSpPr>
        <p:spPr>
          <a:xfrm>
            <a:off x="3027769" y="5599067"/>
            <a:ext cx="527076" cy="5270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E421DD-7F73-48C5-BDA3-451A3E2EF995}"/>
              </a:ext>
            </a:extLst>
          </p:cNvPr>
          <p:cNvSpPr/>
          <p:nvPr/>
        </p:nvSpPr>
        <p:spPr>
          <a:xfrm>
            <a:off x="3696788" y="1293219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of Neural Networks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classification &amp; topic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A28A2-3B7A-4F81-8E2F-726011B03030}"/>
              </a:ext>
            </a:extLst>
          </p:cNvPr>
          <p:cNvSpPr/>
          <p:nvPr/>
        </p:nvSpPr>
        <p:spPr>
          <a:xfrm>
            <a:off x="3696788" y="2311587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Presentation of the business goal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E2407D-97B3-4CF4-8F03-F12333D4588D}"/>
              </a:ext>
            </a:extLst>
          </p:cNvPr>
          <p:cNvSpPr/>
          <p:nvPr/>
        </p:nvSpPr>
        <p:spPr>
          <a:xfrm>
            <a:off x="3696788" y="3329955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Annotation process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Final dataset presentation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2CF6D2-EB84-48EA-89DE-6CAD6AE383EC}"/>
              </a:ext>
            </a:extLst>
          </p:cNvPr>
          <p:cNvSpPr/>
          <p:nvPr/>
        </p:nvSpPr>
        <p:spPr>
          <a:xfrm>
            <a:off x="3696788" y="434832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Text classification methods (MLP, CNN, RNN)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A19458-CE65-4D18-A503-7A991346632A}"/>
              </a:ext>
            </a:extLst>
          </p:cNvPr>
          <p:cNvSpPr/>
          <p:nvPr/>
        </p:nvSpPr>
        <p:spPr>
          <a:xfrm>
            <a:off x="3696788" y="5366693"/>
            <a:ext cx="7885611" cy="1015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Neural Network method selection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Evaluation metrics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Conclusion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1 - Τίτλος">
            <a:extLst>
              <a:ext uri="{FF2B5EF4-FFF2-40B4-BE49-F238E27FC236}">
                <a16:creationId xmlns:a16="http://schemas.microsoft.com/office/drawing/2014/main" id="{D4B55F95-0667-4B39-8E98-2B0E3D74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14" y="-217650"/>
            <a:ext cx="4679002" cy="114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Contents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E0DD4-9209-424C-9069-62A9CBDB8A5B}"/>
              </a:ext>
            </a:extLst>
          </p:cNvPr>
          <p:cNvSpPr txBox="1"/>
          <p:nvPr/>
        </p:nvSpPr>
        <p:spPr>
          <a:xfrm>
            <a:off x="209430" y="649191"/>
            <a:ext cx="6501997" cy="1141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Neural Network?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304F6-372A-4C63-871B-4FAEFB8C7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742" y="874925"/>
            <a:ext cx="3980139" cy="2228877"/>
          </a:xfrm>
          <a:prstGeom prst="rect">
            <a:avLst/>
          </a:prstGeom>
          <a:effectLst/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8E24F-AA15-4C66-A02E-13AD38174ACD}"/>
              </a:ext>
            </a:extLst>
          </p:cNvPr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Neural Network: A computational model that works in a similar way to the neurons in the human brain.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It consists of large number of highly interconnected neurons in it to carry information.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 Each neuron takes an input, performs some operations then passes the output to the following neuron.</a:t>
            </a:r>
          </a:p>
          <a:p>
            <a:pPr marL="0" indent="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1C9339B-2AA2-44BB-97A9-E7088D719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588" y="3526971"/>
            <a:ext cx="3412447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061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9D9ADF6A-FE59-4474-AB22-743456E5C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6" r="18618"/>
          <a:stretch/>
        </p:blipFill>
        <p:spPr>
          <a:xfrm>
            <a:off x="808412" y="570702"/>
            <a:ext cx="6251957" cy="55252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FDF1E-1FCF-437D-A613-6097CB21459C}"/>
              </a:ext>
            </a:extLst>
          </p:cNvPr>
          <p:cNvSpPr txBox="1"/>
          <p:nvPr/>
        </p:nvSpPr>
        <p:spPr>
          <a:xfrm>
            <a:off x="7999412" y="2255520"/>
            <a:ext cx="38877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Analyze text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Topic Detection - </a:t>
            </a:r>
            <a:r>
              <a:rPr lang="en-US" sz="2000" b="0" i="0" dirty="0">
                <a:effectLst/>
              </a:rPr>
              <a:t>Identify the theme or topic of a piece of text     </a:t>
            </a:r>
          </a:p>
          <a:p>
            <a:endParaRPr lang="en-US" sz="2000" dirty="0">
              <a:cs typeface="Narkisim" panose="020B0604020202020204" pitchFamily="34" charset="-79"/>
            </a:endParaRP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Assign each document to classifier  </a:t>
            </a:r>
          </a:p>
          <a:p>
            <a:r>
              <a:rPr lang="en-US" sz="2000" b="0" i="0" dirty="0">
                <a:effectLst/>
              </a:rPr>
              <a:t>                      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132E7-150F-40AF-AC77-57F427357EEB}"/>
              </a:ext>
            </a:extLst>
          </p:cNvPr>
          <p:cNvSpPr txBox="1"/>
          <p:nvPr/>
        </p:nvSpPr>
        <p:spPr>
          <a:xfrm>
            <a:off x="7999412" y="1508239"/>
            <a:ext cx="3551083" cy="348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Text Classification - Topic Analysis</a:t>
            </a:r>
          </a:p>
        </p:txBody>
      </p:sp>
    </p:spTree>
    <p:extLst>
      <p:ext uri="{BB962C8B-B14F-4D97-AF65-F5344CB8AC3E}">
        <p14:creationId xmlns:p14="http://schemas.microsoft.com/office/powerpoint/2010/main" val="388047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2057" y="17704"/>
            <a:ext cx="9494838" cy="1700213"/>
          </a:xfrm>
        </p:spPr>
        <p:txBody>
          <a:bodyPr/>
          <a:lstStyle/>
          <a:p>
            <a:r>
              <a:rPr lang="en-US" sz="3900" dirty="0"/>
              <a:t>Assignment</a:t>
            </a:r>
            <a:r>
              <a:rPr lang="en-US" dirty="0"/>
              <a:t> </a:t>
            </a:r>
            <a:r>
              <a:rPr lang="en-US" sz="3900" dirty="0"/>
              <a:t>Goals</a:t>
            </a:r>
            <a:br>
              <a:rPr lang="en-US" dirty="0"/>
            </a:br>
            <a:r>
              <a:rPr lang="en-US" sz="1600" dirty="0"/>
              <a:t>About SDGs: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The Sustainable Development Goals (SDGs), also known as the Global Goals, were adopted by all United Nations Member States in 2015 as a universal call to action to end poverty, protect the planet and ensure that all people enjoy peace and prosperity by 2030.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1445" y="1714500"/>
            <a:ext cx="464924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011148" y="1658955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Implementation of a tool (desktop app) that takes as input a text and returns its SDG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011148" y="3424784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rPr>
              <a:t>Train of a neural network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11148" y="5190613"/>
            <a:ext cx="6616657" cy="90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38100" rIns="88900" bIns="38100" rtlCol="0" anchor="ctr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39639D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itchFamily="34" charset="0"/>
              </a:rPr>
              <a:t>Classification of scientific papers in United Nations online library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DA1F28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POWER_USER_SHAPE_ICON_STYLE_5"/>
          <p:cNvSpPr/>
          <p:nvPr/>
        </p:nvSpPr>
        <p:spPr>
          <a:xfrm>
            <a:off x="864164" y="1685733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08339" y="1860918"/>
            <a:ext cx="670560" cy="586740"/>
            <a:chOff x="1003864" y="1860358"/>
            <a:chExt cx="629752" cy="551033"/>
          </a:xfrm>
          <a:solidFill>
            <a:schemeClr val="accent2"/>
          </a:solidFill>
        </p:grpSpPr>
        <p:sp>
          <p:nvSpPr>
            <p:cNvPr id="17" name="POWER_USER_ID_ICONS_Forklift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401037" y="1959353"/>
              <a:ext cx="56057" cy="56057"/>
            </a:xfrm>
            <a:custGeom>
              <a:avLst/>
              <a:gdLst>
                <a:gd name="T0" fmla="*/ 55 w 111"/>
                <a:gd name="T1" fmla="*/ 112 h 112"/>
                <a:gd name="T2" fmla="*/ 111 w 111"/>
                <a:gd name="T3" fmla="*/ 56 h 112"/>
                <a:gd name="T4" fmla="*/ 55 w 111"/>
                <a:gd name="T5" fmla="*/ 0 h 112"/>
                <a:gd name="T6" fmla="*/ 54 w 111"/>
                <a:gd name="T7" fmla="*/ 0 h 112"/>
                <a:gd name="T8" fmla="*/ 0 w 111"/>
                <a:gd name="T9" fmla="*/ 56 h 112"/>
                <a:gd name="T10" fmla="*/ 55 w 11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2">
                  <a:moveTo>
                    <a:pt x="55" y="112"/>
                  </a:moveTo>
                  <a:cubicBezTo>
                    <a:pt x="86" y="112"/>
                    <a:pt x="111" y="87"/>
                    <a:pt x="111" y="56"/>
                  </a:cubicBezTo>
                  <a:cubicBezTo>
                    <a:pt x="111" y="25"/>
                    <a:pt x="86" y="0"/>
                    <a:pt x="55" y="0"/>
                  </a:cubicBezTo>
                  <a:lnTo>
                    <a:pt x="54" y="0"/>
                  </a:lnTo>
                  <a:cubicBezTo>
                    <a:pt x="24" y="1"/>
                    <a:pt x="0" y="26"/>
                    <a:pt x="0" y="56"/>
                  </a:cubicBezTo>
                  <a:cubicBezTo>
                    <a:pt x="0" y="87"/>
                    <a:pt x="25" y="112"/>
                    <a:pt x="55" y="1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POWER_USER_ID_ICONS_Forklift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1003864" y="1860358"/>
              <a:ext cx="629752" cy="551033"/>
            </a:xfrm>
            <a:custGeom>
              <a:avLst/>
              <a:gdLst>
                <a:gd name="T0" fmla="*/ 1202 w 1250"/>
                <a:gd name="T1" fmla="*/ 585 h 1092"/>
                <a:gd name="T2" fmla="*/ 1034 w 1250"/>
                <a:gd name="T3" fmla="*/ 585 h 1092"/>
                <a:gd name="T4" fmla="*/ 1034 w 1250"/>
                <a:gd name="T5" fmla="*/ 162 h 1092"/>
                <a:gd name="T6" fmla="*/ 604 w 1250"/>
                <a:gd name="T7" fmla="*/ 114 h 1092"/>
                <a:gd name="T8" fmla="*/ 560 w 1250"/>
                <a:gd name="T9" fmla="*/ 149 h 1092"/>
                <a:gd name="T10" fmla="*/ 361 w 1250"/>
                <a:gd name="T11" fmla="*/ 822 h 1092"/>
                <a:gd name="T12" fmla="*/ 545 w 1250"/>
                <a:gd name="T13" fmla="*/ 14 h 1092"/>
                <a:gd name="T14" fmla="*/ 202 w 1250"/>
                <a:gd name="T15" fmla="*/ 1005 h 1092"/>
                <a:gd name="T16" fmla="*/ 0 w 1250"/>
                <a:gd name="T17" fmla="*/ 1005 h 1092"/>
                <a:gd name="T18" fmla="*/ 246 w 1250"/>
                <a:gd name="T19" fmla="*/ 1023 h 1092"/>
                <a:gd name="T20" fmla="*/ 451 w 1250"/>
                <a:gd name="T21" fmla="*/ 1092 h 1092"/>
                <a:gd name="T22" fmla="*/ 841 w 1250"/>
                <a:gd name="T23" fmla="*/ 1023 h 1092"/>
                <a:gd name="T24" fmla="*/ 1080 w 1250"/>
                <a:gd name="T25" fmla="*/ 1023 h 1092"/>
                <a:gd name="T26" fmla="*/ 1250 w 1250"/>
                <a:gd name="T27" fmla="*/ 633 h 1092"/>
                <a:gd name="T28" fmla="*/ 606 w 1250"/>
                <a:gd name="T29" fmla="*/ 162 h 1092"/>
                <a:gd name="T30" fmla="*/ 986 w 1250"/>
                <a:gd name="T31" fmla="*/ 162 h 1092"/>
                <a:gd name="T32" fmla="*/ 910 w 1250"/>
                <a:gd name="T33" fmla="*/ 585 h 1092"/>
                <a:gd name="T34" fmla="*/ 924 w 1250"/>
                <a:gd name="T35" fmla="*/ 324 h 1092"/>
                <a:gd name="T36" fmla="*/ 798 w 1250"/>
                <a:gd name="T37" fmla="*/ 312 h 1092"/>
                <a:gd name="T38" fmla="*/ 629 w 1250"/>
                <a:gd name="T39" fmla="*/ 439 h 1092"/>
                <a:gd name="T40" fmla="*/ 735 w 1250"/>
                <a:gd name="T41" fmla="*/ 470 h 1092"/>
                <a:gd name="T42" fmla="*/ 793 w 1250"/>
                <a:gd name="T43" fmla="*/ 541 h 1092"/>
                <a:gd name="T44" fmla="*/ 659 w 1250"/>
                <a:gd name="T45" fmla="*/ 708 h 1092"/>
                <a:gd name="T46" fmla="*/ 605 w 1250"/>
                <a:gd name="T47" fmla="*/ 162 h 1092"/>
                <a:gd name="T48" fmla="*/ 771 w 1250"/>
                <a:gd name="T49" fmla="*/ 633 h 1092"/>
                <a:gd name="T50" fmla="*/ 711 w 1250"/>
                <a:gd name="T51" fmla="*/ 708 h 1092"/>
                <a:gd name="T52" fmla="*/ 771 w 1250"/>
                <a:gd name="T53" fmla="*/ 593 h 1092"/>
                <a:gd name="T54" fmla="*/ 395 w 1250"/>
                <a:gd name="T55" fmla="*/ 992 h 1092"/>
                <a:gd name="T56" fmla="*/ 506 w 1250"/>
                <a:gd name="T57" fmla="*/ 992 h 1092"/>
                <a:gd name="T58" fmla="*/ 960 w 1250"/>
                <a:gd name="T59" fmla="*/ 1041 h 1092"/>
                <a:gd name="T60" fmla="*/ 960 w 1250"/>
                <a:gd name="T61" fmla="*/ 866 h 1092"/>
                <a:gd name="T62" fmla="*/ 960 w 1250"/>
                <a:gd name="T63" fmla="*/ 1041 h 1092"/>
                <a:gd name="T64" fmla="*/ 1097 w 1250"/>
                <a:gd name="T65" fmla="*/ 975 h 1092"/>
                <a:gd name="T66" fmla="*/ 960 w 1250"/>
                <a:gd name="T67" fmla="*/ 815 h 1092"/>
                <a:gd name="T68" fmla="*/ 824 w 1250"/>
                <a:gd name="T69" fmla="*/ 975 h 1092"/>
                <a:gd name="T70" fmla="*/ 451 w 1250"/>
                <a:gd name="T71" fmla="*/ 892 h 1092"/>
                <a:gd name="T72" fmla="*/ 260 w 1250"/>
                <a:gd name="T73" fmla="*/ 975 h 1092"/>
                <a:gd name="T74" fmla="*/ 396 w 1250"/>
                <a:gd name="T75" fmla="*/ 870 h 1092"/>
                <a:gd name="T76" fmla="*/ 819 w 1250"/>
                <a:gd name="T77" fmla="*/ 755 h 1092"/>
                <a:gd name="T78" fmla="*/ 1202 w 1250"/>
                <a:gd name="T79" fmla="*/ 633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0" h="1092">
                  <a:moveTo>
                    <a:pt x="1250" y="633"/>
                  </a:moveTo>
                  <a:cubicBezTo>
                    <a:pt x="1250" y="606"/>
                    <a:pt x="1229" y="585"/>
                    <a:pt x="1202" y="585"/>
                  </a:cubicBezTo>
                  <a:lnTo>
                    <a:pt x="1202" y="585"/>
                  </a:lnTo>
                  <a:lnTo>
                    <a:pt x="1034" y="585"/>
                  </a:lnTo>
                  <a:lnTo>
                    <a:pt x="1034" y="162"/>
                  </a:lnTo>
                  <a:lnTo>
                    <a:pt x="1034" y="162"/>
                  </a:lnTo>
                  <a:cubicBezTo>
                    <a:pt x="1034" y="136"/>
                    <a:pt x="1013" y="114"/>
                    <a:pt x="986" y="114"/>
                  </a:cubicBezTo>
                  <a:lnTo>
                    <a:pt x="604" y="114"/>
                  </a:lnTo>
                  <a:lnTo>
                    <a:pt x="604" y="115"/>
                  </a:lnTo>
                  <a:cubicBezTo>
                    <a:pt x="583" y="115"/>
                    <a:pt x="566" y="129"/>
                    <a:pt x="560" y="149"/>
                  </a:cubicBezTo>
                  <a:lnTo>
                    <a:pt x="560" y="149"/>
                  </a:lnTo>
                  <a:lnTo>
                    <a:pt x="361" y="822"/>
                  </a:lnTo>
                  <a:lnTo>
                    <a:pt x="306" y="822"/>
                  </a:lnTo>
                  <a:lnTo>
                    <a:pt x="545" y="14"/>
                  </a:lnTo>
                  <a:lnTo>
                    <a:pt x="499" y="0"/>
                  </a:lnTo>
                  <a:lnTo>
                    <a:pt x="202" y="1005"/>
                  </a:lnTo>
                  <a:lnTo>
                    <a:pt x="11" y="959"/>
                  </a:lnTo>
                  <a:lnTo>
                    <a:pt x="0" y="1005"/>
                  </a:lnTo>
                  <a:lnTo>
                    <a:pt x="235" y="1062"/>
                  </a:lnTo>
                  <a:lnTo>
                    <a:pt x="246" y="1023"/>
                  </a:lnTo>
                  <a:lnTo>
                    <a:pt x="355" y="1023"/>
                  </a:lnTo>
                  <a:cubicBezTo>
                    <a:pt x="368" y="1063"/>
                    <a:pt x="406" y="1092"/>
                    <a:pt x="451" y="1092"/>
                  </a:cubicBezTo>
                  <a:cubicBezTo>
                    <a:pt x="495" y="1092"/>
                    <a:pt x="533" y="1063"/>
                    <a:pt x="546" y="1023"/>
                  </a:cubicBezTo>
                  <a:lnTo>
                    <a:pt x="841" y="1023"/>
                  </a:lnTo>
                  <a:cubicBezTo>
                    <a:pt x="864" y="1064"/>
                    <a:pt x="909" y="1092"/>
                    <a:pt x="960" y="1092"/>
                  </a:cubicBezTo>
                  <a:cubicBezTo>
                    <a:pt x="1012" y="1092"/>
                    <a:pt x="1056" y="1064"/>
                    <a:pt x="1080" y="1023"/>
                  </a:cubicBezTo>
                  <a:lnTo>
                    <a:pt x="1250" y="1023"/>
                  </a:lnTo>
                  <a:lnTo>
                    <a:pt x="1250" y="633"/>
                  </a:lnTo>
                  <a:close/>
                  <a:moveTo>
                    <a:pt x="605" y="162"/>
                  </a:moveTo>
                  <a:lnTo>
                    <a:pt x="606" y="162"/>
                  </a:lnTo>
                  <a:lnTo>
                    <a:pt x="606" y="162"/>
                  </a:lnTo>
                  <a:lnTo>
                    <a:pt x="986" y="162"/>
                  </a:lnTo>
                  <a:lnTo>
                    <a:pt x="986" y="585"/>
                  </a:lnTo>
                  <a:lnTo>
                    <a:pt x="910" y="585"/>
                  </a:lnTo>
                  <a:cubicBezTo>
                    <a:pt x="919" y="578"/>
                    <a:pt x="924" y="570"/>
                    <a:pt x="924" y="564"/>
                  </a:cubicBezTo>
                  <a:lnTo>
                    <a:pt x="924" y="324"/>
                  </a:lnTo>
                  <a:cubicBezTo>
                    <a:pt x="921" y="313"/>
                    <a:pt x="911" y="299"/>
                    <a:pt x="906" y="298"/>
                  </a:cubicBezTo>
                  <a:cubicBezTo>
                    <a:pt x="885" y="323"/>
                    <a:pt x="845" y="334"/>
                    <a:pt x="798" y="312"/>
                  </a:cubicBezTo>
                  <a:cubicBezTo>
                    <a:pt x="798" y="312"/>
                    <a:pt x="747" y="382"/>
                    <a:pt x="702" y="420"/>
                  </a:cubicBezTo>
                  <a:cubicBezTo>
                    <a:pt x="693" y="424"/>
                    <a:pt x="629" y="439"/>
                    <a:pt x="629" y="439"/>
                  </a:cubicBezTo>
                  <a:lnTo>
                    <a:pt x="639" y="489"/>
                  </a:lnTo>
                  <a:lnTo>
                    <a:pt x="735" y="470"/>
                  </a:lnTo>
                  <a:lnTo>
                    <a:pt x="793" y="406"/>
                  </a:lnTo>
                  <a:lnTo>
                    <a:pt x="793" y="541"/>
                  </a:lnTo>
                  <a:lnTo>
                    <a:pt x="659" y="541"/>
                  </a:lnTo>
                  <a:lnTo>
                    <a:pt x="659" y="708"/>
                  </a:lnTo>
                  <a:lnTo>
                    <a:pt x="444" y="708"/>
                  </a:lnTo>
                  <a:lnTo>
                    <a:pt x="605" y="162"/>
                  </a:lnTo>
                  <a:close/>
                  <a:moveTo>
                    <a:pt x="771" y="593"/>
                  </a:moveTo>
                  <a:lnTo>
                    <a:pt x="771" y="633"/>
                  </a:lnTo>
                  <a:lnTo>
                    <a:pt x="771" y="708"/>
                  </a:lnTo>
                  <a:lnTo>
                    <a:pt x="711" y="708"/>
                  </a:lnTo>
                  <a:lnTo>
                    <a:pt x="711" y="593"/>
                  </a:lnTo>
                  <a:lnTo>
                    <a:pt x="771" y="593"/>
                  </a:lnTo>
                  <a:close/>
                  <a:moveTo>
                    <a:pt x="451" y="1048"/>
                  </a:moveTo>
                  <a:cubicBezTo>
                    <a:pt x="420" y="1048"/>
                    <a:pt x="395" y="1023"/>
                    <a:pt x="395" y="992"/>
                  </a:cubicBezTo>
                  <a:cubicBezTo>
                    <a:pt x="395" y="961"/>
                    <a:pt x="420" y="936"/>
                    <a:pt x="451" y="936"/>
                  </a:cubicBezTo>
                  <a:cubicBezTo>
                    <a:pt x="481" y="936"/>
                    <a:pt x="506" y="961"/>
                    <a:pt x="506" y="992"/>
                  </a:cubicBezTo>
                  <a:cubicBezTo>
                    <a:pt x="506" y="1023"/>
                    <a:pt x="481" y="1048"/>
                    <a:pt x="451" y="1048"/>
                  </a:cubicBezTo>
                  <a:close/>
                  <a:moveTo>
                    <a:pt x="960" y="1041"/>
                  </a:moveTo>
                  <a:cubicBezTo>
                    <a:pt x="912" y="1041"/>
                    <a:pt x="873" y="1002"/>
                    <a:pt x="873" y="954"/>
                  </a:cubicBezTo>
                  <a:cubicBezTo>
                    <a:pt x="873" y="906"/>
                    <a:pt x="912" y="866"/>
                    <a:pt x="960" y="866"/>
                  </a:cubicBezTo>
                  <a:cubicBezTo>
                    <a:pt x="1009" y="866"/>
                    <a:pt x="1048" y="906"/>
                    <a:pt x="1048" y="954"/>
                  </a:cubicBezTo>
                  <a:cubicBezTo>
                    <a:pt x="1048" y="1002"/>
                    <a:pt x="1009" y="1041"/>
                    <a:pt x="960" y="1041"/>
                  </a:cubicBezTo>
                  <a:close/>
                  <a:moveTo>
                    <a:pt x="1202" y="975"/>
                  </a:moveTo>
                  <a:lnTo>
                    <a:pt x="1097" y="975"/>
                  </a:lnTo>
                  <a:cubicBezTo>
                    <a:pt x="1098" y="968"/>
                    <a:pt x="1099" y="961"/>
                    <a:pt x="1099" y="954"/>
                  </a:cubicBezTo>
                  <a:cubicBezTo>
                    <a:pt x="1099" y="877"/>
                    <a:pt x="1037" y="815"/>
                    <a:pt x="960" y="815"/>
                  </a:cubicBezTo>
                  <a:cubicBezTo>
                    <a:pt x="884" y="815"/>
                    <a:pt x="822" y="877"/>
                    <a:pt x="822" y="954"/>
                  </a:cubicBezTo>
                  <a:cubicBezTo>
                    <a:pt x="822" y="961"/>
                    <a:pt x="823" y="968"/>
                    <a:pt x="824" y="975"/>
                  </a:cubicBezTo>
                  <a:lnTo>
                    <a:pt x="549" y="975"/>
                  </a:lnTo>
                  <a:cubicBezTo>
                    <a:pt x="541" y="928"/>
                    <a:pt x="500" y="892"/>
                    <a:pt x="451" y="892"/>
                  </a:cubicBezTo>
                  <a:cubicBezTo>
                    <a:pt x="401" y="892"/>
                    <a:pt x="360" y="928"/>
                    <a:pt x="352" y="975"/>
                  </a:cubicBezTo>
                  <a:lnTo>
                    <a:pt x="260" y="975"/>
                  </a:lnTo>
                  <a:lnTo>
                    <a:pt x="291" y="870"/>
                  </a:lnTo>
                  <a:lnTo>
                    <a:pt x="396" y="870"/>
                  </a:lnTo>
                  <a:lnTo>
                    <a:pt x="430" y="755"/>
                  </a:lnTo>
                  <a:lnTo>
                    <a:pt x="819" y="755"/>
                  </a:lnTo>
                  <a:lnTo>
                    <a:pt x="819" y="633"/>
                  </a:lnTo>
                  <a:lnTo>
                    <a:pt x="1202" y="633"/>
                  </a:lnTo>
                  <a:lnTo>
                    <a:pt x="1202" y="97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POWER_USER_SHAPE_ICON_STYLE_5"/>
          <p:cNvSpPr/>
          <p:nvPr/>
        </p:nvSpPr>
        <p:spPr>
          <a:xfrm>
            <a:off x="901882" y="3397489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103784" y="3565129"/>
            <a:ext cx="602036" cy="670560"/>
            <a:chOff x="1054838" y="3524489"/>
            <a:chExt cx="644367" cy="717709"/>
          </a:xfrm>
          <a:solidFill>
            <a:schemeClr val="accent3"/>
          </a:solidFill>
        </p:grpSpPr>
        <p:sp>
          <p:nvSpPr>
            <p:cNvPr id="24" name="POWER_USER_ID_ICONS_Atomic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252164" y="3524489"/>
              <a:ext cx="247968" cy="717709"/>
            </a:xfrm>
            <a:custGeom>
              <a:avLst/>
              <a:gdLst>
                <a:gd name="T0" fmla="*/ 154 w 308"/>
                <a:gd name="T1" fmla="*/ 0 h 889"/>
                <a:gd name="T2" fmla="*/ 90 w 308"/>
                <a:gd name="T3" fmla="*/ 39 h 889"/>
                <a:gd name="T4" fmla="*/ 43 w 308"/>
                <a:gd name="T5" fmla="*/ 135 h 889"/>
                <a:gd name="T6" fmla="*/ 0 w 308"/>
                <a:gd name="T7" fmla="*/ 445 h 889"/>
                <a:gd name="T8" fmla="*/ 43 w 308"/>
                <a:gd name="T9" fmla="*/ 755 h 889"/>
                <a:gd name="T10" fmla="*/ 90 w 308"/>
                <a:gd name="T11" fmla="*/ 851 h 889"/>
                <a:gd name="T12" fmla="*/ 154 w 308"/>
                <a:gd name="T13" fmla="*/ 889 h 889"/>
                <a:gd name="T14" fmla="*/ 218 w 308"/>
                <a:gd name="T15" fmla="*/ 851 h 889"/>
                <a:gd name="T16" fmla="*/ 265 w 308"/>
                <a:gd name="T17" fmla="*/ 755 h 889"/>
                <a:gd name="T18" fmla="*/ 308 w 308"/>
                <a:gd name="T19" fmla="*/ 445 h 889"/>
                <a:gd name="T20" fmla="*/ 265 w 308"/>
                <a:gd name="T21" fmla="*/ 135 h 889"/>
                <a:gd name="T22" fmla="*/ 218 w 308"/>
                <a:gd name="T23" fmla="*/ 39 h 889"/>
                <a:gd name="T24" fmla="*/ 154 w 308"/>
                <a:gd name="T25" fmla="*/ 0 h 889"/>
                <a:gd name="T26" fmla="*/ 154 w 308"/>
                <a:gd name="T27" fmla="*/ 20 h 889"/>
                <a:gd name="T28" fmla="*/ 202 w 308"/>
                <a:gd name="T29" fmla="*/ 51 h 889"/>
                <a:gd name="T30" fmla="*/ 247 w 308"/>
                <a:gd name="T31" fmla="*/ 141 h 889"/>
                <a:gd name="T32" fmla="*/ 288 w 308"/>
                <a:gd name="T33" fmla="*/ 445 h 889"/>
                <a:gd name="T34" fmla="*/ 247 w 308"/>
                <a:gd name="T35" fmla="*/ 748 h 889"/>
                <a:gd name="T36" fmla="*/ 202 w 308"/>
                <a:gd name="T37" fmla="*/ 838 h 889"/>
                <a:gd name="T38" fmla="*/ 154 w 308"/>
                <a:gd name="T39" fmla="*/ 869 h 889"/>
                <a:gd name="T40" fmla="*/ 106 w 308"/>
                <a:gd name="T41" fmla="*/ 838 h 889"/>
                <a:gd name="T42" fmla="*/ 62 w 308"/>
                <a:gd name="T43" fmla="*/ 748 h 889"/>
                <a:gd name="T44" fmla="*/ 20 w 308"/>
                <a:gd name="T45" fmla="*/ 445 h 889"/>
                <a:gd name="T46" fmla="*/ 62 w 308"/>
                <a:gd name="T47" fmla="*/ 141 h 889"/>
                <a:gd name="T48" fmla="*/ 106 w 308"/>
                <a:gd name="T49" fmla="*/ 51 h 889"/>
                <a:gd name="T50" fmla="*/ 154 w 308"/>
                <a:gd name="T51" fmla="*/ 20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" h="889">
                  <a:moveTo>
                    <a:pt x="154" y="0"/>
                  </a:moveTo>
                  <a:cubicBezTo>
                    <a:pt x="130" y="0"/>
                    <a:pt x="109" y="15"/>
                    <a:pt x="90" y="39"/>
                  </a:cubicBezTo>
                  <a:cubicBezTo>
                    <a:pt x="72" y="62"/>
                    <a:pt x="56" y="95"/>
                    <a:pt x="43" y="135"/>
                  </a:cubicBezTo>
                  <a:cubicBezTo>
                    <a:pt x="16" y="214"/>
                    <a:pt x="0" y="324"/>
                    <a:pt x="0" y="445"/>
                  </a:cubicBezTo>
                  <a:cubicBezTo>
                    <a:pt x="0" y="565"/>
                    <a:pt x="16" y="675"/>
                    <a:pt x="43" y="755"/>
                  </a:cubicBezTo>
                  <a:cubicBezTo>
                    <a:pt x="56" y="795"/>
                    <a:pt x="72" y="827"/>
                    <a:pt x="90" y="851"/>
                  </a:cubicBezTo>
                  <a:cubicBezTo>
                    <a:pt x="109" y="874"/>
                    <a:pt x="130" y="889"/>
                    <a:pt x="154" y="889"/>
                  </a:cubicBezTo>
                  <a:cubicBezTo>
                    <a:pt x="178" y="889"/>
                    <a:pt x="200" y="874"/>
                    <a:pt x="218" y="851"/>
                  </a:cubicBezTo>
                  <a:cubicBezTo>
                    <a:pt x="237" y="827"/>
                    <a:pt x="252" y="795"/>
                    <a:pt x="265" y="755"/>
                  </a:cubicBezTo>
                  <a:cubicBezTo>
                    <a:pt x="292" y="675"/>
                    <a:pt x="308" y="565"/>
                    <a:pt x="308" y="445"/>
                  </a:cubicBezTo>
                  <a:cubicBezTo>
                    <a:pt x="308" y="324"/>
                    <a:pt x="292" y="214"/>
                    <a:pt x="265" y="135"/>
                  </a:cubicBezTo>
                  <a:cubicBezTo>
                    <a:pt x="252" y="95"/>
                    <a:pt x="237" y="62"/>
                    <a:pt x="218" y="39"/>
                  </a:cubicBezTo>
                  <a:cubicBezTo>
                    <a:pt x="200" y="15"/>
                    <a:pt x="178" y="0"/>
                    <a:pt x="154" y="0"/>
                  </a:cubicBezTo>
                  <a:close/>
                  <a:moveTo>
                    <a:pt x="154" y="20"/>
                  </a:moveTo>
                  <a:cubicBezTo>
                    <a:pt x="170" y="20"/>
                    <a:pt x="186" y="30"/>
                    <a:pt x="202" y="51"/>
                  </a:cubicBezTo>
                  <a:cubicBezTo>
                    <a:pt x="218" y="71"/>
                    <a:pt x="234" y="102"/>
                    <a:pt x="247" y="141"/>
                  </a:cubicBezTo>
                  <a:cubicBezTo>
                    <a:pt x="272" y="218"/>
                    <a:pt x="288" y="326"/>
                    <a:pt x="288" y="445"/>
                  </a:cubicBezTo>
                  <a:cubicBezTo>
                    <a:pt x="288" y="563"/>
                    <a:pt x="272" y="671"/>
                    <a:pt x="247" y="748"/>
                  </a:cubicBezTo>
                  <a:cubicBezTo>
                    <a:pt x="234" y="787"/>
                    <a:pt x="218" y="818"/>
                    <a:pt x="202" y="838"/>
                  </a:cubicBezTo>
                  <a:cubicBezTo>
                    <a:pt x="186" y="859"/>
                    <a:pt x="170" y="869"/>
                    <a:pt x="154" y="869"/>
                  </a:cubicBezTo>
                  <a:cubicBezTo>
                    <a:pt x="138" y="869"/>
                    <a:pt x="122" y="859"/>
                    <a:pt x="106" y="838"/>
                  </a:cubicBezTo>
                  <a:cubicBezTo>
                    <a:pt x="90" y="818"/>
                    <a:pt x="75" y="787"/>
                    <a:pt x="62" y="748"/>
                  </a:cubicBezTo>
                  <a:cubicBezTo>
                    <a:pt x="36" y="671"/>
                    <a:pt x="20" y="563"/>
                    <a:pt x="20" y="445"/>
                  </a:cubicBezTo>
                  <a:cubicBezTo>
                    <a:pt x="20" y="326"/>
                    <a:pt x="36" y="218"/>
                    <a:pt x="62" y="141"/>
                  </a:cubicBezTo>
                  <a:cubicBezTo>
                    <a:pt x="75" y="102"/>
                    <a:pt x="90" y="71"/>
                    <a:pt x="106" y="51"/>
                  </a:cubicBezTo>
                  <a:cubicBezTo>
                    <a:pt x="122" y="30"/>
                    <a:pt x="138" y="20"/>
                    <a:pt x="154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OWER_USER_ID_ICONS_Atomic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100241" y="3618787"/>
              <a:ext cx="553562" cy="529114"/>
            </a:xfrm>
            <a:custGeom>
              <a:avLst/>
              <a:gdLst>
                <a:gd name="T0" fmla="*/ 667 w 688"/>
                <a:gd name="T1" fmla="*/ 23 h 655"/>
                <a:gd name="T2" fmla="*/ 596 w 688"/>
                <a:gd name="T3" fmla="*/ 3 h 655"/>
                <a:gd name="T4" fmla="*/ 494 w 688"/>
                <a:gd name="T5" fmla="*/ 34 h 655"/>
                <a:gd name="T6" fmla="*/ 239 w 688"/>
                <a:gd name="T7" fmla="*/ 216 h 655"/>
                <a:gd name="T8" fmla="*/ 42 w 688"/>
                <a:gd name="T9" fmla="*/ 459 h 655"/>
                <a:gd name="T10" fmla="*/ 5 w 688"/>
                <a:gd name="T11" fmla="*/ 560 h 655"/>
                <a:gd name="T12" fmla="*/ 21 w 688"/>
                <a:gd name="T13" fmla="*/ 632 h 655"/>
                <a:gd name="T14" fmla="*/ 93 w 688"/>
                <a:gd name="T15" fmla="*/ 653 h 655"/>
                <a:gd name="T16" fmla="*/ 195 w 688"/>
                <a:gd name="T17" fmla="*/ 621 h 655"/>
                <a:gd name="T18" fmla="*/ 450 w 688"/>
                <a:gd name="T19" fmla="*/ 440 h 655"/>
                <a:gd name="T20" fmla="*/ 646 w 688"/>
                <a:gd name="T21" fmla="*/ 196 h 655"/>
                <a:gd name="T22" fmla="*/ 684 w 688"/>
                <a:gd name="T23" fmla="*/ 96 h 655"/>
                <a:gd name="T24" fmla="*/ 667 w 688"/>
                <a:gd name="T25" fmla="*/ 23 h 655"/>
                <a:gd name="T26" fmla="*/ 653 w 688"/>
                <a:gd name="T27" fmla="*/ 37 h 655"/>
                <a:gd name="T28" fmla="*/ 664 w 688"/>
                <a:gd name="T29" fmla="*/ 92 h 655"/>
                <a:gd name="T30" fmla="*/ 629 w 688"/>
                <a:gd name="T31" fmla="*/ 186 h 655"/>
                <a:gd name="T32" fmla="*/ 436 w 688"/>
                <a:gd name="T33" fmla="*/ 425 h 655"/>
                <a:gd name="T34" fmla="*/ 187 w 688"/>
                <a:gd name="T35" fmla="*/ 603 h 655"/>
                <a:gd name="T36" fmla="*/ 91 w 688"/>
                <a:gd name="T37" fmla="*/ 633 h 655"/>
                <a:gd name="T38" fmla="*/ 36 w 688"/>
                <a:gd name="T39" fmla="*/ 618 h 655"/>
                <a:gd name="T40" fmla="*/ 25 w 688"/>
                <a:gd name="T41" fmla="*/ 562 h 655"/>
                <a:gd name="T42" fmla="*/ 60 w 688"/>
                <a:gd name="T43" fmla="*/ 469 h 655"/>
                <a:gd name="T44" fmla="*/ 253 w 688"/>
                <a:gd name="T45" fmla="*/ 230 h 655"/>
                <a:gd name="T46" fmla="*/ 502 w 688"/>
                <a:gd name="T47" fmla="*/ 52 h 655"/>
                <a:gd name="T48" fmla="*/ 598 w 688"/>
                <a:gd name="T49" fmla="*/ 22 h 655"/>
                <a:gd name="T50" fmla="*/ 653 w 688"/>
                <a:gd name="T51" fmla="*/ 37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8" h="655">
                  <a:moveTo>
                    <a:pt x="667" y="23"/>
                  </a:moveTo>
                  <a:cubicBezTo>
                    <a:pt x="651" y="6"/>
                    <a:pt x="626" y="0"/>
                    <a:pt x="596" y="3"/>
                  </a:cubicBezTo>
                  <a:cubicBezTo>
                    <a:pt x="566" y="5"/>
                    <a:pt x="532" y="16"/>
                    <a:pt x="494" y="34"/>
                  </a:cubicBezTo>
                  <a:cubicBezTo>
                    <a:pt x="417" y="69"/>
                    <a:pt x="327" y="133"/>
                    <a:pt x="239" y="216"/>
                  </a:cubicBezTo>
                  <a:cubicBezTo>
                    <a:pt x="151" y="298"/>
                    <a:pt x="82" y="385"/>
                    <a:pt x="42" y="459"/>
                  </a:cubicBezTo>
                  <a:cubicBezTo>
                    <a:pt x="22" y="496"/>
                    <a:pt x="9" y="530"/>
                    <a:pt x="5" y="560"/>
                  </a:cubicBezTo>
                  <a:cubicBezTo>
                    <a:pt x="0" y="589"/>
                    <a:pt x="5" y="615"/>
                    <a:pt x="21" y="632"/>
                  </a:cubicBezTo>
                  <a:cubicBezTo>
                    <a:pt x="38" y="649"/>
                    <a:pt x="63" y="655"/>
                    <a:pt x="93" y="653"/>
                  </a:cubicBezTo>
                  <a:cubicBezTo>
                    <a:pt x="122" y="650"/>
                    <a:pt x="157" y="639"/>
                    <a:pt x="195" y="621"/>
                  </a:cubicBezTo>
                  <a:cubicBezTo>
                    <a:pt x="271" y="586"/>
                    <a:pt x="362" y="522"/>
                    <a:pt x="450" y="440"/>
                  </a:cubicBezTo>
                  <a:cubicBezTo>
                    <a:pt x="538" y="357"/>
                    <a:pt x="606" y="270"/>
                    <a:pt x="646" y="196"/>
                  </a:cubicBezTo>
                  <a:cubicBezTo>
                    <a:pt x="666" y="159"/>
                    <a:pt x="679" y="125"/>
                    <a:pt x="684" y="96"/>
                  </a:cubicBezTo>
                  <a:cubicBezTo>
                    <a:pt x="688" y="66"/>
                    <a:pt x="684" y="40"/>
                    <a:pt x="667" y="23"/>
                  </a:cubicBezTo>
                  <a:close/>
                  <a:moveTo>
                    <a:pt x="653" y="37"/>
                  </a:moveTo>
                  <a:cubicBezTo>
                    <a:pt x="664" y="48"/>
                    <a:pt x="668" y="67"/>
                    <a:pt x="664" y="92"/>
                  </a:cubicBezTo>
                  <a:cubicBezTo>
                    <a:pt x="660" y="118"/>
                    <a:pt x="648" y="151"/>
                    <a:pt x="629" y="186"/>
                  </a:cubicBezTo>
                  <a:cubicBezTo>
                    <a:pt x="590" y="258"/>
                    <a:pt x="523" y="343"/>
                    <a:pt x="436" y="425"/>
                  </a:cubicBezTo>
                  <a:cubicBezTo>
                    <a:pt x="350" y="507"/>
                    <a:pt x="260" y="569"/>
                    <a:pt x="187" y="603"/>
                  </a:cubicBezTo>
                  <a:cubicBezTo>
                    <a:pt x="150" y="620"/>
                    <a:pt x="117" y="630"/>
                    <a:pt x="91" y="633"/>
                  </a:cubicBezTo>
                  <a:cubicBezTo>
                    <a:pt x="65" y="635"/>
                    <a:pt x="46" y="630"/>
                    <a:pt x="36" y="618"/>
                  </a:cubicBezTo>
                  <a:cubicBezTo>
                    <a:pt x="25" y="607"/>
                    <a:pt x="21" y="588"/>
                    <a:pt x="25" y="562"/>
                  </a:cubicBezTo>
                  <a:cubicBezTo>
                    <a:pt x="29" y="537"/>
                    <a:pt x="41" y="504"/>
                    <a:pt x="60" y="469"/>
                  </a:cubicBezTo>
                  <a:cubicBezTo>
                    <a:pt x="99" y="397"/>
                    <a:pt x="166" y="312"/>
                    <a:pt x="253" y="230"/>
                  </a:cubicBezTo>
                  <a:cubicBezTo>
                    <a:pt x="339" y="149"/>
                    <a:pt x="428" y="86"/>
                    <a:pt x="502" y="52"/>
                  </a:cubicBezTo>
                  <a:cubicBezTo>
                    <a:pt x="539" y="35"/>
                    <a:pt x="572" y="25"/>
                    <a:pt x="598" y="22"/>
                  </a:cubicBezTo>
                  <a:cubicBezTo>
                    <a:pt x="624" y="20"/>
                    <a:pt x="642" y="25"/>
                    <a:pt x="653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OWER_USER_ID_ICONS_Atomic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054838" y="3674667"/>
              <a:ext cx="644367" cy="417354"/>
            </a:xfrm>
            <a:custGeom>
              <a:avLst/>
              <a:gdLst>
                <a:gd name="T0" fmla="*/ 787 w 799"/>
                <a:gd name="T1" fmla="*/ 475 h 517"/>
                <a:gd name="T2" fmla="*/ 785 w 799"/>
                <a:gd name="T3" fmla="*/ 401 h 517"/>
                <a:gd name="T4" fmla="*/ 724 w 799"/>
                <a:gd name="T5" fmla="*/ 312 h 517"/>
                <a:gd name="T6" fmla="*/ 474 w 799"/>
                <a:gd name="T7" fmla="*/ 124 h 517"/>
                <a:gd name="T8" fmla="*/ 183 w 799"/>
                <a:gd name="T9" fmla="*/ 10 h 517"/>
                <a:gd name="T10" fmla="*/ 76 w 799"/>
                <a:gd name="T11" fmla="*/ 5 h 517"/>
                <a:gd name="T12" fmla="*/ 12 w 799"/>
                <a:gd name="T13" fmla="*/ 42 h 517"/>
                <a:gd name="T14" fmla="*/ 13 w 799"/>
                <a:gd name="T15" fmla="*/ 117 h 517"/>
                <a:gd name="T16" fmla="*/ 74 w 799"/>
                <a:gd name="T17" fmla="*/ 205 h 517"/>
                <a:gd name="T18" fmla="*/ 324 w 799"/>
                <a:gd name="T19" fmla="*/ 393 h 517"/>
                <a:gd name="T20" fmla="*/ 616 w 799"/>
                <a:gd name="T21" fmla="*/ 507 h 517"/>
                <a:gd name="T22" fmla="*/ 723 w 799"/>
                <a:gd name="T23" fmla="*/ 512 h 517"/>
                <a:gd name="T24" fmla="*/ 787 w 799"/>
                <a:gd name="T25" fmla="*/ 475 h 517"/>
                <a:gd name="T26" fmla="*/ 770 w 799"/>
                <a:gd name="T27" fmla="*/ 465 h 517"/>
                <a:gd name="T28" fmla="*/ 720 w 799"/>
                <a:gd name="T29" fmla="*/ 492 h 517"/>
                <a:gd name="T30" fmla="*/ 620 w 799"/>
                <a:gd name="T31" fmla="*/ 487 h 517"/>
                <a:gd name="T32" fmla="*/ 334 w 799"/>
                <a:gd name="T33" fmla="*/ 376 h 517"/>
                <a:gd name="T34" fmla="*/ 89 w 799"/>
                <a:gd name="T35" fmla="*/ 191 h 517"/>
                <a:gd name="T36" fmla="*/ 32 w 799"/>
                <a:gd name="T37" fmla="*/ 109 h 517"/>
                <a:gd name="T38" fmla="*/ 29 w 799"/>
                <a:gd name="T39" fmla="*/ 52 h 517"/>
                <a:gd name="T40" fmla="*/ 79 w 799"/>
                <a:gd name="T41" fmla="*/ 25 h 517"/>
                <a:gd name="T42" fmla="*/ 179 w 799"/>
                <a:gd name="T43" fmla="*/ 30 h 517"/>
                <a:gd name="T44" fmla="*/ 465 w 799"/>
                <a:gd name="T45" fmla="*/ 142 h 517"/>
                <a:gd name="T46" fmla="*/ 710 w 799"/>
                <a:gd name="T47" fmla="*/ 326 h 517"/>
                <a:gd name="T48" fmla="*/ 767 w 799"/>
                <a:gd name="T49" fmla="*/ 408 h 517"/>
                <a:gd name="T50" fmla="*/ 770 w 799"/>
                <a:gd name="T51" fmla="*/ 46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9" h="517">
                  <a:moveTo>
                    <a:pt x="787" y="475"/>
                  </a:moveTo>
                  <a:cubicBezTo>
                    <a:pt x="799" y="454"/>
                    <a:pt x="796" y="428"/>
                    <a:pt x="785" y="401"/>
                  </a:cubicBezTo>
                  <a:cubicBezTo>
                    <a:pt x="774" y="373"/>
                    <a:pt x="753" y="343"/>
                    <a:pt x="724" y="312"/>
                  </a:cubicBezTo>
                  <a:cubicBezTo>
                    <a:pt x="667" y="250"/>
                    <a:pt x="580" y="183"/>
                    <a:pt x="474" y="124"/>
                  </a:cubicBezTo>
                  <a:cubicBezTo>
                    <a:pt x="369" y="65"/>
                    <a:pt x="265" y="26"/>
                    <a:pt x="183" y="10"/>
                  </a:cubicBezTo>
                  <a:cubicBezTo>
                    <a:pt x="141" y="2"/>
                    <a:pt x="105" y="0"/>
                    <a:pt x="76" y="5"/>
                  </a:cubicBezTo>
                  <a:cubicBezTo>
                    <a:pt x="46" y="10"/>
                    <a:pt x="23" y="21"/>
                    <a:pt x="12" y="42"/>
                  </a:cubicBezTo>
                  <a:cubicBezTo>
                    <a:pt x="0" y="63"/>
                    <a:pt x="2" y="89"/>
                    <a:pt x="13" y="117"/>
                  </a:cubicBezTo>
                  <a:cubicBezTo>
                    <a:pt x="25" y="144"/>
                    <a:pt x="46" y="174"/>
                    <a:pt x="74" y="205"/>
                  </a:cubicBezTo>
                  <a:cubicBezTo>
                    <a:pt x="131" y="267"/>
                    <a:pt x="219" y="334"/>
                    <a:pt x="324" y="393"/>
                  </a:cubicBezTo>
                  <a:cubicBezTo>
                    <a:pt x="430" y="452"/>
                    <a:pt x="533" y="491"/>
                    <a:pt x="616" y="507"/>
                  </a:cubicBezTo>
                  <a:cubicBezTo>
                    <a:pt x="657" y="515"/>
                    <a:pt x="693" y="517"/>
                    <a:pt x="723" y="512"/>
                  </a:cubicBezTo>
                  <a:cubicBezTo>
                    <a:pt x="752" y="508"/>
                    <a:pt x="776" y="496"/>
                    <a:pt x="787" y="475"/>
                  </a:cubicBezTo>
                  <a:close/>
                  <a:moveTo>
                    <a:pt x="770" y="465"/>
                  </a:moveTo>
                  <a:cubicBezTo>
                    <a:pt x="762" y="479"/>
                    <a:pt x="746" y="488"/>
                    <a:pt x="720" y="492"/>
                  </a:cubicBezTo>
                  <a:cubicBezTo>
                    <a:pt x="694" y="496"/>
                    <a:pt x="660" y="495"/>
                    <a:pt x="620" y="487"/>
                  </a:cubicBezTo>
                  <a:cubicBezTo>
                    <a:pt x="540" y="472"/>
                    <a:pt x="438" y="434"/>
                    <a:pt x="334" y="376"/>
                  </a:cubicBezTo>
                  <a:cubicBezTo>
                    <a:pt x="230" y="318"/>
                    <a:pt x="144" y="251"/>
                    <a:pt x="89" y="191"/>
                  </a:cubicBezTo>
                  <a:cubicBezTo>
                    <a:pt x="62" y="162"/>
                    <a:pt x="42" y="133"/>
                    <a:pt x="32" y="109"/>
                  </a:cubicBezTo>
                  <a:cubicBezTo>
                    <a:pt x="22" y="85"/>
                    <a:pt x="21" y="66"/>
                    <a:pt x="29" y="52"/>
                  </a:cubicBezTo>
                  <a:cubicBezTo>
                    <a:pt x="37" y="38"/>
                    <a:pt x="53" y="29"/>
                    <a:pt x="79" y="25"/>
                  </a:cubicBezTo>
                  <a:cubicBezTo>
                    <a:pt x="105" y="21"/>
                    <a:pt x="139" y="23"/>
                    <a:pt x="179" y="30"/>
                  </a:cubicBezTo>
                  <a:cubicBezTo>
                    <a:pt x="259" y="45"/>
                    <a:pt x="361" y="84"/>
                    <a:pt x="465" y="142"/>
                  </a:cubicBezTo>
                  <a:cubicBezTo>
                    <a:pt x="568" y="200"/>
                    <a:pt x="655" y="266"/>
                    <a:pt x="710" y="326"/>
                  </a:cubicBezTo>
                  <a:cubicBezTo>
                    <a:pt x="737" y="356"/>
                    <a:pt x="757" y="384"/>
                    <a:pt x="767" y="408"/>
                  </a:cubicBezTo>
                  <a:cubicBezTo>
                    <a:pt x="777" y="432"/>
                    <a:pt x="777" y="451"/>
                    <a:pt x="770" y="4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OWER_USER_ID_ICONS_Atomic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68808" y="3770710"/>
              <a:ext cx="64611" cy="663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OWER_USER_ID_ICONS_Atomic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559505" y="3775949"/>
              <a:ext cx="64611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OWER_USER_ID_ICONS_Atomic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432028" y="4088528"/>
              <a:ext cx="66358" cy="64611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OWER_USER_ID_ICONS_Atomic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311537" y="3826590"/>
              <a:ext cx="73343" cy="64611"/>
            </a:xfrm>
            <a:custGeom>
              <a:avLst/>
              <a:gdLst>
                <a:gd name="T0" fmla="*/ 48 w 91"/>
                <a:gd name="T1" fmla="*/ 0 h 81"/>
                <a:gd name="T2" fmla="*/ 0 w 91"/>
                <a:gd name="T3" fmla="*/ 50 h 81"/>
                <a:gd name="T4" fmla="*/ 11 w 91"/>
                <a:gd name="T5" fmla="*/ 81 h 81"/>
                <a:gd name="T6" fmla="*/ 59 w 91"/>
                <a:gd name="T7" fmla="*/ 59 h 81"/>
                <a:gd name="T8" fmla="*/ 60 w 91"/>
                <a:gd name="T9" fmla="*/ 59 h 81"/>
                <a:gd name="T10" fmla="*/ 91 w 91"/>
                <a:gd name="T11" fmla="*/ 28 h 81"/>
                <a:gd name="T12" fmla="*/ 48 w 91"/>
                <a:gd name="T1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81">
                  <a:moveTo>
                    <a:pt x="48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62"/>
                    <a:pt x="4" y="73"/>
                    <a:pt x="11" y="81"/>
                  </a:cubicBezTo>
                  <a:cubicBezTo>
                    <a:pt x="23" y="68"/>
                    <a:pt x="40" y="59"/>
                    <a:pt x="59" y="59"/>
                  </a:cubicBezTo>
                  <a:cubicBezTo>
                    <a:pt x="59" y="59"/>
                    <a:pt x="60" y="59"/>
                    <a:pt x="60" y="59"/>
                  </a:cubicBezTo>
                  <a:cubicBezTo>
                    <a:pt x="67" y="45"/>
                    <a:pt x="78" y="34"/>
                    <a:pt x="91" y="28"/>
                  </a:cubicBezTo>
                  <a:cubicBezTo>
                    <a:pt x="83" y="12"/>
                    <a:pt x="67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OWER_USER_ID_ICONS_Atomic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316776" y="3882470"/>
              <a:ext cx="69850" cy="80328"/>
            </a:xfrm>
            <a:custGeom>
              <a:avLst/>
              <a:gdLst>
                <a:gd name="T0" fmla="*/ 49 w 87"/>
                <a:gd name="T1" fmla="*/ 0 h 100"/>
                <a:gd name="T2" fmla="*/ 0 w 87"/>
                <a:gd name="T3" fmla="*/ 50 h 100"/>
                <a:gd name="T4" fmla="*/ 49 w 87"/>
                <a:gd name="T5" fmla="*/ 100 h 100"/>
                <a:gd name="T6" fmla="*/ 87 w 87"/>
                <a:gd name="T7" fmla="*/ 81 h 100"/>
                <a:gd name="T8" fmla="*/ 51 w 87"/>
                <a:gd name="T9" fmla="*/ 20 h 100"/>
                <a:gd name="T10" fmla="*/ 54 w 87"/>
                <a:gd name="T11" fmla="*/ 0 h 100"/>
                <a:gd name="T12" fmla="*/ 49 w 87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00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78"/>
                    <a:pt x="22" y="100"/>
                    <a:pt x="49" y="100"/>
                  </a:cubicBezTo>
                  <a:cubicBezTo>
                    <a:pt x="64" y="100"/>
                    <a:pt x="78" y="93"/>
                    <a:pt x="87" y="81"/>
                  </a:cubicBezTo>
                  <a:cubicBezTo>
                    <a:pt x="66" y="69"/>
                    <a:pt x="51" y="46"/>
                    <a:pt x="51" y="20"/>
                  </a:cubicBezTo>
                  <a:cubicBezTo>
                    <a:pt x="51" y="13"/>
                    <a:pt x="52" y="7"/>
                    <a:pt x="54" y="0"/>
                  </a:cubicBezTo>
                  <a:cubicBezTo>
                    <a:pt x="52" y="0"/>
                    <a:pt x="51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POWER_USER_ID_ICONS_Atomic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63925" y="3833575"/>
              <a:ext cx="90805" cy="110014"/>
            </a:xfrm>
            <a:custGeom>
              <a:avLst/>
              <a:gdLst>
                <a:gd name="T0" fmla="*/ 112 w 112"/>
                <a:gd name="T1" fmla="*/ 77 h 135"/>
                <a:gd name="T2" fmla="*/ 56 w 112"/>
                <a:gd name="T3" fmla="*/ 135 h 135"/>
                <a:gd name="T4" fmla="*/ 0 w 112"/>
                <a:gd name="T5" fmla="*/ 77 h 135"/>
                <a:gd name="T6" fmla="*/ 112 w 112"/>
                <a:gd name="T7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135">
                  <a:moveTo>
                    <a:pt x="112" y="77"/>
                  </a:moveTo>
                  <a:cubicBezTo>
                    <a:pt x="112" y="109"/>
                    <a:pt x="87" y="135"/>
                    <a:pt x="56" y="135"/>
                  </a:cubicBezTo>
                  <a:cubicBezTo>
                    <a:pt x="25" y="135"/>
                    <a:pt x="0" y="109"/>
                    <a:pt x="0" y="77"/>
                  </a:cubicBezTo>
                  <a:cubicBezTo>
                    <a:pt x="0" y="0"/>
                    <a:pt x="112" y="0"/>
                    <a:pt x="112" y="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POWER_USER_SHAPE_ICON_STYLE_5"/>
          <p:cNvSpPr/>
          <p:nvPr/>
        </p:nvSpPr>
        <p:spPr>
          <a:xfrm>
            <a:off x="904540" y="5125196"/>
            <a:ext cx="1005840" cy="10058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ys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86416" y="5292836"/>
            <a:ext cx="642086" cy="670560"/>
            <a:chOff x="1042325" y="5252196"/>
            <a:chExt cx="650875" cy="679739"/>
          </a:xfrm>
          <a:solidFill>
            <a:schemeClr val="accent4"/>
          </a:solidFill>
        </p:grpSpPr>
        <p:sp>
          <p:nvSpPr>
            <p:cNvPr id="34" name="POWER_USER_ID_ICONS_Crowdsourcing2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71189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OWER_USER_ID_ICONS_Crowdsourcing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042325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OWER_USER_ID_ICONS_Crowdsourcing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240041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OWER_USER_ID_ICONS_Crowdsourcing2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212620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OWER_USER_ID_ICONS_Crowdsourcing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336" y="5732776"/>
              <a:ext cx="83705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POWER_USER_ID_ICONS_Crowdsourcing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381473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POWER_USER_ID_ICONS_Crowdsourcing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79189" y="5732776"/>
              <a:ext cx="85148" cy="8514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OWER_USER_ID_ICONS_Crowdsourcing2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51768" y="5832355"/>
              <a:ext cx="141432" cy="99580"/>
            </a:xfrm>
            <a:custGeom>
              <a:avLst/>
              <a:gdLst>
                <a:gd name="T0" fmla="*/ 130 w 260"/>
                <a:gd name="T1" fmla="*/ 0 h 182"/>
                <a:gd name="T2" fmla="*/ 0 w 260"/>
                <a:gd name="T3" fmla="*/ 130 h 182"/>
                <a:gd name="T4" fmla="*/ 0 w 260"/>
                <a:gd name="T5" fmla="*/ 182 h 182"/>
                <a:gd name="T6" fmla="*/ 260 w 260"/>
                <a:gd name="T7" fmla="*/ 182 h 182"/>
                <a:gd name="T8" fmla="*/ 260 w 260"/>
                <a:gd name="T9" fmla="*/ 130 h 182"/>
                <a:gd name="T10" fmla="*/ 130 w 26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182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lnTo>
                    <a:pt x="0" y="182"/>
                  </a:lnTo>
                  <a:lnTo>
                    <a:pt x="260" y="182"/>
                  </a:lnTo>
                  <a:lnTo>
                    <a:pt x="260" y="130"/>
                  </a:lnTo>
                  <a:cubicBezTo>
                    <a:pt x="260" y="58"/>
                    <a:pt x="202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POWER_USER_ID_ICONS_Crowdsourcing2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325189" y="5605776"/>
              <a:ext cx="85148" cy="2886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POWER_USER_ID_ICONS_Crowdsourcing2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54052" y="5252196"/>
              <a:ext cx="27420" cy="85148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OWER_USER_ID_ICONS_Crowdsourcing2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169325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OWER_USER_ID_ICONS_Crowdsourcing2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19836" y="5302707"/>
              <a:ext cx="70716" cy="69273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OWER_USER_ID_ICONS_Crowdsourcing2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443530" y="5302707"/>
              <a:ext cx="70716" cy="69273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OWER_USER_ID_ICONS_Crowdsourcing2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481052" y="5436923"/>
              <a:ext cx="85148" cy="27420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POWER_USER_ID_ICONS_Crowdsourcing2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325189" y="5647628"/>
              <a:ext cx="85148" cy="43295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OWER_USER_ID_ICONS_Crowdsourcing2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268905" y="5351776"/>
              <a:ext cx="197716" cy="239568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82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BD50805-22CB-4456-9A58-099D5D75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11" y="652188"/>
            <a:ext cx="8047223" cy="4023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95D36-73D9-4257-BC4E-AB7867DC81BB}"/>
              </a:ext>
            </a:extLst>
          </p:cNvPr>
          <p:cNvSpPr txBox="1"/>
          <p:nvPr/>
        </p:nvSpPr>
        <p:spPr>
          <a:xfrm>
            <a:off x="6096000" y="5444197"/>
            <a:ext cx="397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 Process</a:t>
            </a:r>
          </a:p>
        </p:txBody>
      </p:sp>
    </p:spTree>
    <p:extLst>
      <p:ext uri="{BB962C8B-B14F-4D97-AF65-F5344CB8AC3E}">
        <p14:creationId xmlns:p14="http://schemas.microsoft.com/office/powerpoint/2010/main" val="32877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A1A57-65DB-4A0B-9153-D12037C78E8F}"/>
              </a:ext>
            </a:extLst>
          </p:cNvPr>
          <p:cNvSpPr txBox="1"/>
          <p:nvPr/>
        </p:nvSpPr>
        <p:spPr>
          <a:xfrm>
            <a:off x="648930" y="629266"/>
            <a:ext cx="9252154" cy="122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Annotation Process – Data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5092B-8DDE-47B3-A60E-63C7470E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2" b="-2"/>
          <a:stretch/>
        </p:blipFill>
        <p:spPr>
          <a:xfrm>
            <a:off x="644373" y="1777049"/>
            <a:ext cx="5451627" cy="4196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72618-7AA6-45D2-8B35-7CCD903352BF}"/>
              </a:ext>
            </a:extLst>
          </p:cNvPr>
          <p:cNvSpPr txBox="1"/>
          <p:nvPr/>
        </p:nvSpPr>
        <p:spPr>
          <a:xfrm>
            <a:off x="6750751" y="2052215"/>
            <a:ext cx="5164583" cy="419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Gather almost 150 documents related to SDG13 via a scientific site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Annotate main components: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       -Topic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-Research theme Annotation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	-Argument Annotation(Evidence-Claim)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49268-1C41-4398-8B46-99FC6F9D8B83}"/>
              </a:ext>
            </a:extLst>
          </p:cNvPr>
          <p:cNvSpPr txBox="1"/>
          <p:nvPr/>
        </p:nvSpPr>
        <p:spPr>
          <a:xfrm>
            <a:off x="6749487" y="5018782"/>
            <a:ext cx="539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Dataset  creation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Contains texts of six different SDGs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 cstate="print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>
            <a:spLocks noGrp="1"/>
          </p:cNvSpPr>
          <p:nvPr>
            <p:ph type="title" idx="4294967295"/>
          </p:nvPr>
        </p:nvSpPr>
        <p:spPr>
          <a:xfrm>
            <a:off x="286989" y="325794"/>
            <a:ext cx="9404350" cy="56515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900" dirty="0">
                <a:solidFill>
                  <a:schemeClr val="bg1"/>
                </a:solidFill>
                <a:latin typeface="Century Gothic" panose="020B0502020202020204"/>
                <a:ea typeface="+mn-ea"/>
                <a:cs typeface="+mn-cs"/>
              </a:rPr>
              <a:t>Data Preprocessing </a:t>
            </a:r>
            <a:endParaRPr lang="en-US" sz="4400" kern="0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 flipH="1" flipV="1">
            <a:off x="2605497" y="2310329"/>
            <a:ext cx="882019" cy="1193800"/>
          </a:xfrm>
          <a:prstGeom prst="curvedConnector2">
            <a:avLst/>
          </a:prstGeom>
          <a:ln w="127000"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6"/>
            <a:endCxn id="10" idx="2"/>
          </p:cNvCxnSpPr>
          <p:nvPr/>
        </p:nvCxnSpPr>
        <p:spPr>
          <a:xfrm>
            <a:off x="4584822" y="2489065"/>
            <a:ext cx="3005837" cy="2484496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2"/>
            <a:endCxn id="6" idx="4"/>
          </p:cNvCxnSpPr>
          <p:nvPr/>
        </p:nvCxnSpPr>
        <p:spPr>
          <a:xfrm rot="10800000">
            <a:off x="2420570" y="4018970"/>
            <a:ext cx="1249852" cy="964278"/>
          </a:xfrm>
          <a:prstGeom prst="curvedConnector2">
            <a:avLst/>
          </a:prstGeom>
          <a:ln w="127000"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4510471" y="2521533"/>
            <a:ext cx="2989318" cy="2463802"/>
          </a:xfrm>
          <a:prstGeom prst="curvedConnector3">
            <a:avLst>
              <a:gd name="adj1" fmla="val 50000"/>
            </a:avLst>
          </a:prstGeom>
          <a:ln w="127000"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1963370" y="3319209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670422" y="4633367"/>
            <a:ext cx="914400" cy="69976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590659" y="4623680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670422" y="2139184"/>
            <a:ext cx="914400" cy="69976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590659" y="2159879"/>
            <a:ext cx="914400" cy="699761"/>
          </a:xfrm>
          <a:prstGeom prst="ellipse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104 - TextBox"/>
          <p:cNvSpPr txBox="1"/>
          <p:nvPr/>
        </p:nvSpPr>
        <p:spPr>
          <a:xfrm>
            <a:off x="2975429" y="1494971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dirty="0"/>
          </a:p>
        </p:txBody>
      </p:sp>
      <p:sp>
        <p:nvSpPr>
          <p:cNvPr id="108" name="107 - TextBox"/>
          <p:cNvSpPr txBox="1"/>
          <p:nvPr/>
        </p:nvSpPr>
        <p:spPr>
          <a:xfrm>
            <a:off x="2010229" y="1400628"/>
            <a:ext cx="329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words that are part of stop-words list</a:t>
            </a:r>
          </a:p>
        </p:txBody>
      </p:sp>
      <p:sp>
        <p:nvSpPr>
          <p:cNvPr id="109" name="108 - TextBox"/>
          <p:cNvSpPr txBox="1"/>
          <p:nvPr/>
        </p:nvSpPr>
        <p:spPr>
          <a:xfrm>
            <a:off x="402430" y="2508971"/>
            <a:ext cx="191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Convert all the word letters to lowercase</a:t>
            </a:r>
          </a:p>
        </p:txBody>
      </p:sp>
      <p:sp>
        <p:nvSpPr>
          <p:cNvPr id="120" name="119 - TextBox"/>
          <p:cNvSpPr txBox="1"/>
          <p:nvPr/>
        </p:nvSpPr>
        <p:spPr>
          <a:xfrm>
            <a:off x="6116864" y="1361498"/>
            <a:ext cx="242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all the special characters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1" name="120 - TextBox"/>
          <p:cNvSpPr txBox="1"/>
          <p:nvPr/>
        </p:nvSpPr>
        <p:spPr>
          <a:xfrm>
            <a:off x="4933950" y="4961220"/>
            <a:ext cx="2365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Remove frequently-used words that are not stop-words (e.g. ‘Title:’, ’using’)</a:t>
            </a:r>
          </a:p>
          <a:p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2" name="121 - Ορθογώνιο"/>
          <p:cNvSpPr/>
          <p:nvPr/>
        </p:nvSpPr>
        <p:spPr>
          <a:xfrm>
            <a:off x="7266465" y="5666993"/>
            <a:ext cx="174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Tokenization</a:t>
            </a:r>
          </a:p>
        </p:txBody>
      </p:sp>
      <p:sp>
        <p:nvSpPr>
          <p:cNvPr id="126" name="125 - TextBox"/>
          <p:cNvSpPr txBox="1"/>
          <p:nvPr/>
        </p:nvSpPr>
        <p:spPr>
          <a:xfrm>
            <a:off x="8752114" y="1190172"/>
            <a:ext cx="31641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Our final dataset contains information about 889 documents from different SDG’s.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We split the dataset into train and validation and we use the blind dataset for testing.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Input variables: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extracted_title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extracted_abstract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initial_text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output: SDG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sp>
        <p:nvSpPr>
          <p:cNvPr id="67" name="66 - TextBox"/>
          <p:cNvSpPr txBox="1"/>
          <p:nvPr/>
        </p:nvSpPr>
        <p:spPr>
          <a:xfrm>
            <a:off x="626891" y="4956703"/>
            <a:ext cx="309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One Hot Encoding and Count Vectorizer to convert the data to numerical</a:t>
            </a:r>
            <a:endParaRPr lang="el-GR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9" name="Algorythm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980457" y="2219472"/>
            <a:ext cx="357310" cy="542925"/>
            <a:chOff x="89" y="9"/>
            <a:chExt cx="308" cy="468"/>
          </a:xfrm>
          <a:solidFill>
            <a:schemeClr val="accent1"/>
          </a:solidFill>
        </p:grpSpPr>
        <p:sp>
          <p:nvSpPr>
            <p:cNvPr id="70" name="Algorythm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54" y="135"/>
              <a:ext cx="36" cy="49"/>
            </a:xfrm>
            <a:custGeom>
              <a:avLst/>
              <a:gdLst>
                <a:gd name="T0" fmla="*/ 68 w 94"/>
                <a:gd name="T1" fmla="*/ 126 h 130"/>
                <a:gd name="T2" fmla="*/ 47 w 94"/>
                <a:gd name="T3" fmla="*/ 130 h 130"/>
                <a:gd name="T4" fmla="*/ 28 w 94"/>
                <a:gd name="T5" fmla="*/ 126 h 130"/>
                <a:gd name="T6" fmla="*/ 0 w 94"/>
                <a:gd name="T7" fmla="*/ 82 h 130"/>
                <a:gd name="T8" fmla="*/ 0 w 94"/>
                <a:gd name="T9" fmla="*/ 47 h 130"/>
                <a:gd name="T10" fmla="*/ 28 w 94"/>
                <a:gd name="T11" fmla="*/ 4 h 130"/>
                <a:gd name="T12" fmla="*/ 47 w 94"/>
                <a:gd name="T13" fmla="*/ 0 h 130"/>
                <a:gd name="T14" fmla="*/ 66 w 94"/>
                <a:gd name="T15" fmla="*/ 4 h 130"/>
                <a:gd name="T16" fmla="*/ 94 w 94"/>
                <a:gd name="T17" fmla="*/ 47 h 130"/>
                <a:gd name="T18" fmla="*/ 94 w 94"/>
                <a:gd name="T19" fmla="*/ 82 h 130"/>
                <a:gd name="T20" fmla="*/ 68 w 94"/>
                <a:gd name="T21" fmla="*/ 126 h 130"/>
                <a:gd name="T22" fmla="*/ 61 w 94"/>
                <a:gd name="T23" fmla="*/ 47 h 130"/>
                <a:gd name="T24" fmla="*/ 47 w 94"/>
                <a:gd name="T25" fmla="*/ 28 h 130"/>
                <a:gd name="T26" fmla="*/ 32 w 94"/>
                <a:gd name="T27" fmla="*/ 47 h 130"/>
                <a:gd name="T28" fmla="*/ 32 w 94"/>
                <a:gd name="T29" fmla="*/ 83 h 130"/>
                <a:gd name="T30" fmla="*/ 47 w 94"/>
                <a:gd name="T31" fmla="*/ 102 h 130"/>
                <a:gd name="T32" fmla="*/ 61 w 94"/>
                <a:gd name="T33" fmla="*/ 83 h 130"/>
                <a:gd name="T34" fmla="*/ 61 w 94"/>
                <a:gd name="T35" fmla="*/ 4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130">
                  <a:moveTo>
                    <a:pt x="68" y="126"/>
                  </a:moveTo>
                  <a:cubicBezTo>
                    <a:pt x="61" y="129"/>
                    <a:pt x="54" y="130"/>
                    <a:pt x="47" y="130"/>
                  </a:cubicBezTo>
                  <a:cubicBezTo>
                    <a:pt x="41" y="130"/>
                    <a:pt x="34" y="129"/>
                    <a:pt x="28" y="126"/>
                  </a:cubicBezTo>
                  <a:cubicBezTo>
                    <a:pt x="9" y="118"/>
                    <a:pt x="0" y="102"/>
                    <a:pt x="0" y="82"/>
                  </a:cubicBezTo>
                  <a:lnTo>
                    <a:pt x="0" y="47"/>
                  </a:lnTo>
                  <a:cubicBezTo>
                    <a:pt x="0" y="27"/>
                    <a:pt x="9" y="11"/>
                    <a:pt x="28" y="4"/>
                  </a:cubicBezTo>
                  <a:cubicBezTo>
                    <a:pt x="34" y="1"/>
                    <a:pt x="41" y="0"/>
                    <a:pt x="47" y="0"/>
                  </a:cubicBezTo>
                  <a:cubicBezTo>
                    <a:pt x="54" y="0"/>
                    <a:pt x="60" y="1"/>
                    <a:pt x="66" y="4"/>
                  </a:cubicBezTo>
                  <a:cubicBezTo>
                    <a:pt x="85" y="12"/>
                    <a:pt x="94" y="28"/>
                    <a:pt x="94" y="47"/>
                  </a:cubicBezTo>
                  <a:lnTo>
                    <a:pt x="94" y="82"/>
                  </a:lnTo>
                  <a:cubicBezTo>
                    <a:pt x="94" y="101"/>
                    <a:pt x="86" y="117"/>
                    <a:pt x="68" y="126"/>
                  </a:cubicBezTo>
                  <a:close/>
                  <a:moveTo>
                    <a:pt x="61" y="47"/>
                  </a:moveTo>
                  <a:cubicBezTo>
                    <a:pt x="61" y="37"/>
                    <a:pt x="58" y="28"/>
                    <a:pt x="47" y="28"/>
                  </a:cubicBezTo>
                  <a:cubicBezTo>
                    <a:pt x="36" y="28"/>
                    <a:pt x="32" y="37"/>
                    <a:pt x="32" y="47"/>
                  </a:cubicBezTo>
                  <a:lnTo>
                    <a:pt x="32" y="83"/>
                  </a:lnTo>
                  <a:cubicBezTo>
                    <a:pt x="32" y="93"/>
                    <a:pt x="36" y="102"/>
                    <a:pt x="47" y="102"/>
                  </a:cubicBezTo>
                  <a:cubicBezTo>
                    <a:pt x="58" y="102"/>
                    <a:pt x="61" y="93"/>
                    <a:pt x="61" y="83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lgorythm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22" y="54"/>
              <a:ext cx="41" cy="49"/>
            </a:xfrm>
            <a:custGeom>
              <a:avLst/>
              <a:gdLst>
                <a:gd name="T0" fmla="*/ 61 w 110"/>
                <a:gd name="T1" fmla="*/ 129 h 131"/>
                <a:gd name="T2" fmla="*/ 39 w 110"/>
                <a:gd name="T3" fmla="*/ 129 h 131"/>
                <a:gd name="T4" fmla="*/ 22 w 110"/>
                <a:gd name="T5" fmla="*/ 120 h 131"/>
                <a:gd name="T6" fmla="*/ 5 w 110"/>
                <a:gd name="T7" fmla="*/ 71 h 131"/>
                <a:gd name="T8" fmla="*/ 14 w 110"/>
                <a:gd name="T9" fmla="*/ 37 h 131"/>
                <a:gd name="T10" fmla="*/ 52 w 110"/>
                <a:gd name="T11" fmla="*/ 1 h 131"/>
                <a:gd name="T12" fmla="*/ 72 w 110"/>
                <a:gd name="T13" fmla="*/ 2 h 131"/>
                <a:gd name="T14" fmla="*/ 89 w 110"/>
                <a:gd name="T15" fmla="*/ 11 h 131"/>
                <a:gd name="T16" fmla="*/ 105 w 110"/>
                <a:gd name="T17" fmla="*/ 60 h 131"/>
                <a:gd name="T18" fmla="*/ 96 w 110"/>
                <a:gd name="T19" fmla="*/ 94 h 131"/>
                <a:gd name="T20" fmla="*/ 61 w 110"/>
                <a:gd name="T21" fmla="*/ 129 h 131"/>
                <a:gd name="T22" fmla="*/ 74 w 110"/>
                <a:gd name="T23" fmla="*/ 51 h 131"/>
                <a:gd name="T24" fmla="*/ 64 w 110"/>
                <a:gd name="T25" fmla="*/ 30 h 131"/>
                <a:gd name="T26" fmla="*/ 45 w 110"/>
                <a:gd name="T27" fmla="*/ 44 h 131"/>
                <a:gd name="T28" fmla="*/ 36 w 110"/>
                <a:gd name="T29" fmla="*/ 79 h 131"/>
                <a:gd name="T30" fmla="*/ 46 w 110"/>
                <a:gd name="T31" fmla="*/ 101 h 131"/>
                <a:gd name="T32" fmla="*/ 65 w 110"/>
                <a:gd name="T33" fmla="*/ 87 h 131"/>
                <a:gd name="T34" fmla="*/ 74 w 110"/>
                <a:gd name="T35" fmla="*/ 5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31">
                  <a:moveTo>
                    <a:pt x="61" y="129"/>
                  </a:moveTo>
                  <a:cubicBezTo>
                    <a:pt x="54" y="131"/>
                    <a:pt x="46" y="130"/>
                    <a:pt x="39" y="129"/>
                  </a:cubicBezTo>
                  <a:cubicBezTo>
                    <a:pt x="33" y="127"/>
                    <a:pt x="27" y="124"/>
                    <a:pt x="22" y="120"/>
                  </a:cubicBezTo>
                  <a:cubicBezTo>
                    <a:pt x="6" y="108"/>
                    <a:pt x="0" y="90"/>
                    <a:pt x="5" y="71"/>
                  </a:cubicBezTo>
                  <a:lnTo>
                    <a:pt x="14" y="37"/>
                  </a:lnTo>
                  <a:cubicBezTo>
                    <a:pt x="19" y="17"/>
                    <a:pt x="32" y="4"/>
                    <a:pt x="52" y="1"/>
                  </a:cubicBezTo>
                  <a:cubicBezTo>
                    <a:pt x="59" y="0"/>
                    <a:pt x="65" y="1"/>
                    <a:pt x="72" y="2"/>
                  </a:cubicBezTo>
                  <a:cubicBezTo>
                    <a:pt x="78" y="4"/>
                    <a:pt x="84" y="7"/>
                    <a:pt x="89" y="11"/>
                  </a:cubicBezTo>
                  <a:cubicBezTo>
                    <a:pt x="105" y="23"/>
                    <a:pt x="110" y="41"/>
                    <a:pt x="105" y="60"/>
                  </a:cubicBezTo>
                  <a:lnTo>
                    <a:pt x="96" y="94"/>
                  </a:lnTo>
                  <a:cubicBezTo>
                    <a:pt x="91" y="112"/>
                    <a:pt x="80" y="126"/>
                    <a:pt x="61" y="129"/>
                  </a:cubicBezTo>
                  <a:close/>
                  <a:moveTo>
                    <a:pt x="74" y="51"/>
                  </a:moveTo>
                  <a:cubicBezTo>
                    <a:pt x="76" y="42"/>
                    <a:pt x="75" y="32"/>
                    <a:pt x="64" y="30"/>
                  </a:cubicBezTo>
                  <a:cubicBezTo>
                    <a:pt x="54" y="27"/>
                    <a:pt x="48" y="35"/>
                    <a:pt x="45" y="44"/>
                  </a:cubicBezTo>
                  <a:lnTo>
                    <a:pt x="36" y="79"/>
                  </a:lnTo>
                  <a:cubicBezTo>
                    <a:pt x="34" y="89"/>
                    <a:pt x="35" y="98"/>
                    <a:pt x="46" y="101"/>
                  </a:cubicBezTo>
                  <a:cubicBezTo>
                    <a:pt x="57" y="104"/>
                    <a:pt x="62" y="96"/>
                    <a:pt x="65" y="87"/>
                  </a:cubicBezTo>
                  <a:lnTo>
                    <a:pt x="74" y="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lgorythm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4" y="9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2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2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lgorythm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98" y="133"/>
              <a:ext cx="23" cy="48"/>
            </a:xfrm>
            <a:custGeom>
              <a:avLst/>
              <a:gdLst>
                <a:gd name="T0" fmla="*/ 29 w 61"/>
                <a:gd name="T1" fmla="*/ 127 h 127"/>
                <a:gd name="T2" fmla="*/ 22 w 61"/>
                <a:gd name="T3" fmla="*/ 29 h 127"/>
                <a:gd name="T4" fmla="*/ 2 w 61"/>
                <a:gd name="T5" fmla="*/ 30 h 127"/>
                <a:gd name="T6" fmla="*/ 0 w 61"/>
                <a:gd name="T7" fmla="*/ 3 h 127"/>
                <a:gd name="T8" fmla="*/ 53 w 61"/>
                <a:gd name="T9" fmla="*/ 0 h 127"/>
                <a:gd name="T10" fmla="*/ 61 w 61"/>
                <a:gd name="T11" fmla="*/ 125 h 127"/>
                <a:gd name="T12" fmla="*/ 29 w 6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7">
                  <a:moveTo>
                    <a:pt x="29" y="127"/>
                  </a:moveTo>
                  <a:lnTo>
                    <a:pt x="22" y="29"/>
                  </a:lnTo>
                  <a:lnTo>
                    <a:pt x="2" y="30"/>
                  </a:lnTo>
                  <a:lnTo>
                    <a:pt x="0" y="3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lgorythm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03" y="90"/>
              <a:ext cx="26" cy="51"/>
            </a:xfrm>
            <a:custGeom>
              <a:avLst/>
              <a:gdLst>
                <a:gd name="T0" fmla="*/ 0 w 71"/>
                <a:gd name="T1" fmla="*/ 126 h 136"/>
                <a:gd name="T2" fmla="*/ 32 w 71"/>
                <a:gd name="T3" fmla="*/ 32 h 136"/>
                <a:gd name="T4" fmla="*/ 12 w 71"/>
                <a:gd name="T5" fmla="*/ 26 h 136"/>
                <a:gd name="T6" fmla="*/ 21 w 71"/>
                <a:gd name="T7" fmla="*/ 0 h 136"/>
                <a:gd name="T8" fmla="*/ 71 w 71"/>
                <a:gd name="T9" fmla="*/ 17 h 136"/>
                <a:gd name="T10" fmla="*/ 30 w 71"/>
                <a:gd name="T11" fmla="*/ 136 h 136"/>
                <a:gd name="T12" fmla="*/ 0 w 71"/>
                <a:gd name="T13" fmla="*/ 12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6">
                  <a:moveTo>
                    <a:pt x="0" y="126"/>
                  </a:moveTo>
                  <a:lnTo>
                    <a:pt x="32" y="32"/>
                  </a:lnTo>
                  <a:lnTo>
                    <a:pt x="12" y="26"/>
                  </a:lnTo>
                  <a:lnTo>
                    <a:pt x="21" y="0"/>
                  </a:lnTo>
                  <a:lnTo>
                    <a:pt x="71" y="17"/>
                  </a:lnTo>
                  <a:lnTo>
                    <a:pt x="30" y="136"/>
                  </a:lnTo>
                  <a:lnTo>
                    <a:pt x="0" y="12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lgorythm"/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36" y="100"/>
              <a:ext cx="23" cy="48"/>
            </a:xfrm>
            <a:custGeom>
              <a:avLst/>
              <a:gdLst>
                <a:gd name="T0" fmla="*/ 29 w 61"/>
                <a:gd name="T1" fmla="*/ 128 h 128"/>
                <a:gd name="T2" fmla="*/ 22 w 61"/>
                <a:gd name="T3" fmla="*/ 29 h 128"/>
                <a:gd name="T4" fmla="*/ 2 w 61"/>
                <a:gd name="T5" fmla="*/ 31 h 128"/>
                <a:gd name="T6" fmla="*/ 0 w 61"/>
                <a:gd name="T7" fmla="*/ 4 h 128"/>
                <a:gd name="T8" fmla="*/ 53 w 61"/>
                <a:gd name="T9" fmla="*/ 0 h 128"/>
                <a:gd name="T10" fmla="*/ 61 w 61"/>
                <a:gd name="T11" fmla="*/ 125 h 128"/>
                <a:gd name="T12" fmla="*/ 29 w 61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28">
                  <a:moveTo>
                    <a:pt x="29" y="128"/>
                  </a:moveTo>
                  <a:lnTo>
                    <a:pt x="22" y="29"/>
                  </a:lnTo>
                  <a:lnTo>
                    <a:pt x="2" y="31"/>
                  </a:lnTo>
                  <a:lnTo>
                    <a:pt x="0" y="4"/>
                  </a:lnTo>
                  <a:lnTo>
                    <a:pt x="53" y="0"/>
                  </a:lnTo>
                  <a:lnTo>
                    <a:pt x="61" y="125"/>
                  </a:lnTo>
                  <a:lnTo>
                    <a:pt x="29" y="1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lgorythm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2" y="25"/>
              <a:ext cx="21" cy="50"/>
            </a:xfrm>
            <a:custGeom>
              <a:avLst/>
              <a:gdLst>
                <a:gd name="T0" fmla="*/ 6 w 56"/>
                <a:gd name="T1" fmla="*/ 127 h 132"/>
                <a:gd name="T2" fmla="*/ 20 w 56"/>
                <a:gd name="T3" fmla="*/ 29 h 132"/>
                <a:gd name="T4" fmla="*/ 0 w 56"/>
                <a:gd name="T5" fmla="*/ 26 h 132"/>
                <a:gd name="T6" fmla="*/ 4 w 56"/>
                <a:gd name="T7" fmla="*/ 0 h 132"/>
                <a:gd name="T8" fmla="*/ 56 w 56"/>
                <a:gd name="T9" fmla="*/ 7 h 132"/>
                <a:gd name="T10" fmla="*/ 37 w 56"/>
                <a:gd name="T11" fmla="*/ 132 h 132"/>
                <a:gd name="T12" fmla="*/ 6 w 56"/>
                <a:gd name="T13" fmla="*/ 1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2">
                  <a:moveTo>
                    <a:pt x="6" y="127"/>
                  </a:moveTo>
                  <a:lnTo>
                    <a:pt x="20" y="29"/>
                  </a:lnTo>
                  <a:lnTo>
                    <a:pt x="0" y="26"/>
                  </a:lnTo>
                  <a:lnTo>
                    <a:pt x="4" y="0"/>
                  </a:lnTo>
                  <a:lnTo>
                    <a:pt x="56" y="7"/>
                  </a:lnTo>
                  <a:lnTo>
                    <a:pt x="37" y="132"/>
                  </a:lnTo>
                  <a:lnTo>
                    <a:pt x="6" y="1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lgorythm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15" y="422"/>
              <a:ext cx="55" cy="5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lgorythm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89" y="108"/>
              <a:ext cx="308" cy="300"/>
            </a:xfrm>
            <a:custGeom>
              <a:avLst/>
              <a:gdLst>
                <a:gd name="T0" fmla="*/ 410 w 820"/>
                <a:gd name="T1" fmla="*/ 0 h 797"/>
                <a:gd name="T2" fmla="*/ 1 w 820"/>
                <a:gd name="T3" fmla="*/ 80 h 797"/>
                <a:gd name="T4" fmla="*/ 0 w 820"/>
                <a:gd name="T5" fmla="*/ 80 h 797"/>
                <a:gd name="T6" fmla="*/ 0 w 820"/>
                <a:gd name="T7" fmla="*/ 81 h 797"/>
                <a:gd name="T8" fmla="*/ 0 w 820"/>
                <a:gd name="T9" fmla="*/ 82 h 797"/>
                <a:gd name="T10" fmla="*/ 29 w 820"/>
                <a:gd name="T11" fmla="*/ 112 h 797"/>
                <a:gd name="T12" fmla="*/ 343 w 820"/>
                <a:gd name="T13" fmla="*/ 463 h 797"/>
                <a:gd name="T14" fmla="*/ 343 w 820"/>
                <a:gd name="T15" fmla="*/ 789 h 797"/>
                <a:gd name="T16" fmla="*/ 351 w 820"/>
                <a:gd name="T17" fmla="*/ 797 h 797"/>
                <a:gd name="T18" fmla="*/ 475 w 820"/>
                <a:gd name="T19" fmla="*/ 753 h 797"/>
                <a:gd name="T20" fmla="*/ 476 w 820"/>
                <a:gd name="T21" fmla="*/ 748 h 797"/>
                <a:gd name="T22" fmla="*/ 476 w 820"/>
                <a:gd name="T23" fmla="*/ 463 h 797"/>
                <a:gd name="T24" fmla="*/ 789 w 820"/>
                <a:gd name="T25" fmla="*/ 113 h 797"/>
                <a:gd name="T26" fmla="*/ 820 w 820"/>
                <a:gd name="T27" fmla="*/ 82 h 797"/>
                <a:gd name="T28" fmla="*/ 410 w 820"/>
                <a:gd name="T29" fmla="*/ 0 h 797"/>
                <a:gd name="T30" fmla="*/ 662 w 820"/>
                <a:gd name="T31" fmla="*/ 99 h 797"/>
                <a:gd name="T32" fmla="*/ 410 w 820"/>
                <a:gd name="T33" fmla="*/ 117 h 797"/>
                <a:gd name="T34" fmla="*/ 158 w 820"/>
                <a:gd name="T35" fmla="*/ 99 h 797"/>
                <a:gd name="T36" fmla="*/ 81 w 820"/>
                <a:gd name="T37" fmla="*/ 82 h 797"/>
                <a:gd name="T38" fmla="*/ 158 w 820"/>
                <a:gd name="T39" fmla="*/ 65 h 797"/>
                <a:gd name="T40" fmla="*/ 410 w 820"/>
                <a:gd name="T41" fmla="*/ 47 h 797"/>
                <a:gd name="T42" fmla="*/ 662 w 820"/>
                <a:gd name="T43" fmla="*/ 65 h 797"/>
                <a:gd name="T44" fmla="*/ 739 w 820"/>
                <a:gd name="T45" fmla="*/ 82 h 797"/>
                <a:gd name="T46" fmla="*/ 662 w 820"/>
                <a:gd name="T47" fmla="*/ 99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0" h="797">
                  <a:moveTo>
                    <a:pt x="410" y="0"/>
                  </a:moveTo>
                  <a:cubicBezTo>
                    <a:pt x="187" y="0"/>
                    <a:pt x="6" y="36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lnTo>
                    <a:pt x="0" y="81"/>
                  </a:lnTo>
                  <a:cubicBezTo>
                    <a:pt x="0" y="81"/>
                    <a:pt x="0" y="82"/>
                    <a:pt x="0" y="82"/>
                  </a:cubicBezTo>
                  <a:cubicBezTo>
                    <a:pt x="0" y="93"/>
                    <a:pt x="10" y="103"/>
                    <a:pt x="29" y="112"/>
                  </a:cubicBezTo>
                  <a:lnTo>
                    <a:pt x="343" y="463"/>
                  </a:lnTo>
                  <a:lnTo>
                    <a:pt x="343" y="789"/>
                  </a:lnTo>
                  <a:cubicBezTo>
                    <a:pt x="343" y="794"/>
                    <a:pt x="346" y="797"/>
                    <a:pt x="351" y="797"/>
                  </a:cubicBezTo>
                  <a:cubicBezTo>
                    <a:pt x="439" y="797"/>
                    <a:pt x="473" y="755"/>
                    <a:pt x="475" y="753"/>
                  </a:cubicBezTo>
                  <a:cubicBezTo>
                    <a:pt x="476" y="752"/>
                    <a:pt x="476" y="750"/>
                    <a:pt x="476" y="748"/>
                  </a:cubicBezTo>
                  <a:lnTo>
                    <a:pt x="476" y="463"/>
                  </a:lnTo>
                  <a:lnTo>
                    <a:pt x="789" y="113"/>
                  </a:lnTo>
                  <a:cubicBezTo>
                    <a:pt x="809" y="104"/>
                    <a:pt x="820" y="93"/>
                    <a:pt x="820" y="82"/>
                  </a:cubicBezTo>
                  <a:cubicBezTo>
                    <a:pt x="820" y="37"/>
                    <a:pt x="636" y="0"/>
                    <a:pt x="410" y="0"/>
                  </a:cubicBezTo>
                  <a:close/>
                  <a:moveTo>
                    <a:pt x="662" y="99"/>
                  </a:moveTo>
                  <a:cubicBezTo>
                    <a:pt x="592" y="111"/>
                    <a:pt x="502" y="117"/>
                    <a:pt x="410" y="117"/>
                  </a:cubicBezTo>
                  <a:cubicBezTo>
                    <a:pt x="318" y="117"/>
                    <a:pt x="229" y="111"/>
                    <a:pt x="158" y="99"/>
                  </a:cubicBezTo>
                  <a:cubicBezTo>
                    <a:pt x="124" y="93"/>
                    <a:pt x="99" y="88"/>
                    <a:pt x="81" y="82"/>
                  </a:cubicBezTo>
                  <a:cubicBezTo>
                    <a:pt x="99" y="77"/>
                    <a:pt x="124" y="71"/>
                    <a:pt x="158" y="65"/>
                  </a:cubicBezTo>
                  <a:cubicBezTo>
                    <a:pt x="229" y="54"/>
                    <a:pt x="318" y="47"/>
                    <a:pt x="410" y="47"/>
                  </a:cubicBezTo>
                  <a:cubicBezTo>
                    <a:pt x="502" y="47"/>
                    <a:pt x="592" y="54"/>
                    <a:pt x="662" y="65"/>
                  </a:cubicBezTo>
                  <a:cubicBezTo>
                    <a:pt x="696" y="71"/>
                    <a:pt x="721" y="77"/>
                    <a:pt x="739" y="82"/>
                  </a:cubicBezTo>
                  <a:cubicBezTo>
                    <a:pt x="721" y="88"/>
                    <a:pt x="696" y="93"/>
                    <a:pt x="662" y="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Analytics2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152650" y="3386137"/>
            <a:ext cx="611057" cy="542925"/>
            <a:chOff x="7005638" y="5538789"/>
            <a:chExt cx="911225" cy="809625"/>
          </a:xfrm>
          <a:solidFill>
            <a:schemeClr val="accent1"/>
          </a:solidFill>
        </p:grpSpPr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7005638" y="6299201"/>
              <a:ext cx="741363" cy="49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7524751" y="5842001"/>
              <a:ext cx="153988" cy="114300"/>
            </a:xfrm>
            <a:custGeom>
              <a:avLst/>
              <a:gdLst>
                <a:gd name="T0" fmla="*/ 202 w 202"/>
                <a:gd name="T1" fmla="*/ 64 h 149"/>
                <a:gd name="T2" fmla="*/ 202 w 202"/>
                <a:gd name="T3" fmla="*/ 0 h 149"/>
                <a:gd name="T4" fmla="*/ 0 w 202"/>
                <a:gd name="T5" fmla="*/ 0 h 149"/>
                <a:gd name="T6" fmla="*/ 0 w 202"/>
                <a:gd name="T7" fmla="*/ 147 h 149"/>
                <a:gd name="T8" fmla="*/ 27 w 202"/>
                <a:gd name="T9" fmla="*/ 149 h 149"/>
                <a:gd name="T10" fmla="*/ 202 w 202"/>
                <a:gd name="T11" fmla="*/ 6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49">
                  <a:moveTo>
                    <a:pt x="202" y="64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147"/>
                  </a:lnTo>
                  <a:cubicBezTo>
                    <a:pt x="9" y="148"/>
                    <a:pt x="18" y="149"/>
                    <a:pt x="27" y="149"/>
                  </a:cubicBezTo>
                  <a:cubicBezTo>
                    <a:pt x="98" y="149"/>
                    <a:pt x="161" y="116"/>
                    <a:pt x="202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7524751" y="6021389"/>
              <a:ext cx="153988" cy="231775"/>
            </a:xfrm>
            <a:custGeom>
              <a:avLst/>
              <a:gdLst>
                <a:gd name="T0" fmla="*/ 27 w 202"/>
                <a:gd name="T1" fmla="*/ 46 h 304"/>
                <a:gd name="T2" fmla="*/ 0 w 202"/>
                <a:gd name="T3" fmla="*/ 45 h 304"/>
                <a:gd name="T4" fmla="*/ 0 w 202"/>
                <a:gd name="T5" fmla="*/ 304 h 304"/>
                <a:gd name="T6" fmla="*/ 202 w 202"/>
                <a:gd name="T7" fmla="*/ 304 h 304"/>
                <a:gd name="T8" fmla="*/ 202 w 202"/>
                <a:gd name="T9" fmla="*/ 0 h 304"/>
                <a:gd name="T10" fmla="*/ 27 w 202"/>
                <a:gd name="T11" fmla="*/ 4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304">
                  <a:moveTo>
                    <a:pt x="27" y="46"/>
                  </a:moveTo>
                  <a:cubicBezTo>
                    <a:pt x="18" y="46"/>
                    <a:pt x="9" y="46"/>
                    <a:pt x="0" y="45"/>
                  </a:cubicBezTo>
                  <a:lnTo>
                    <a:pt x="0" y="304"/>
                  </a:lnTo>
                  <a:lnTo>
                    <a:pt x="202" y="304"/>
                  </a:lnTo>
                  <a:lnTo>
                    <a:pt x="202" y="0"/>
                  </a:lnTo>
                  <a:cubicBezTo>
                    <a:pt x="149" y="30"/>
                    <a:pt x="88" y="46"/>
                    <a:pt x="27" y="46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51"/>
            <p:cNvSpPr>
              <a:spLocks noChangeArrowheads="1"/>
            </p:cNvSpPr>
            <p:nvPr/>
          </p:nvSpPr>
          <p:spPr bwMode="auto">
            <a:xfrm>
              <a:off x="7086601" y="6029326"/>
              <a:ext cx="153988" cy="223838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47"/>
            <p:cNvSpPr>
              <a:spLocks/>
            </p:cNvSpPr>
            <p:nvPr/>
          </p:nvSpPr>
          <p:spPr bwMode="auto">
            <a:xfrm>
              <a:off x="7375526" y="5735639"/>
              <a:ext cx="87313" cy="198438"/>
            </a:xfrm>
            <a:custGeom>
              <a:avLst/>
              <a:gdLst>
                <a:gd name="T0" fmla="*/ 11 w 116"/>
                <a:gd name="T1" fmla="*/ 0 h 261"/>
                <a:gd name="T2" fmla="*/ 0 w 116"/>
                <a:gd name="T3" fmla="*/ 66 h 261"/>
                <a:gd name="T4" fmla="*/ 116 w 116"/>
                <a:gd name="T5" fmla="*/ 261 h 261"/>
                <a:gd name="T6" fmla="*/ 116 w 116"/>
                <a:gd name="T7" fmla="*/ 0 h 261"/>
                <a:gd name="T8" fmla="*/ 11 w 116"/>
                <a:gd name="T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61">
                  <a:moveTo>
                    <a:pt x="11" y="0"/>
                  </a:moveTo>
                  <a:cubicBezTo>
                    <a:pt x="4" y="21"/>
                    <a:pt x="0" y="43"/>
                    <a:pt x="0" y="66"/>
                  </a:cubicBezTo>
                  <a:cubicBezTo>
                    <a:pt x="0" y="150"/>
                    <a:pt x="47" y="223"/>
                    <a:pt x="116" y="261"/>
                  </a:cubicBezTo>
                  <a:lnTo>
                    <a:pt x="116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7297738" y="5538789"/>
              <a:ext cx="619125" cy="604838"/>
            </a:xfrm>
            <a:custGeom>
              <a:avLst/>
              <a:gdLst>
                <a:gd name="T0" fmla="*/ 325 w 813"/>
                <a:gd name="T1" fmla="*/ 578 h 794"/>
                <a:gd name="T2" fmla="*/ 72 w 813"/>
                <a:gd name="T3" fmla="*/ 325 h 794"/>
                <a:gd name="T4" fmla="*/ 325 w 813"/>
                <a:gd name="T5" fmla="*/ 72 h 794"/>
                <a:gd name="T6" fmla="*/ 578 w 813"/>
                <a:gd name="T7" fmla="*/ 325 h 794"/>
                <a:gd name="T8" fmla="*/ 325 w 813"/>
                <a:gd name="T9" fmla="*/ 578 h 794"/>
                <a:gd name="T10" fmla="*/ 651 w 813"/>
                <a:gd name="T11" fmla="*/ 544 h 794"/>
                <a:gd name="T12" fmla="*/ 627 w 813"/>
                <a:gd name="T13" fmla="*/ 572 h 794"/>
                <a:gd name="T14" fmla="*/ 579 w 813"/>
                <a:gd name="T15" fmla="*/ 528 h 794"/>
                <a:gd name="T16" fmla="*/ 650 w 813"/>
                <a:gd name="T17" fmla="*/ 325 h 794"/>
                <a:gd name="T18" fmla="*/ 325 w 813"/>
                <a:gd name="T19" fmla="*/ 0 h 794"/>
                <a:gd name="T20" fmla="*/ 0 w 813"/>
                <a:gd name="T21" fmla="*/ 325 h 794"/>
                <a:gd name="T22" fmla="*/ 325 w 813"/>
                <a:gd name="T23" fmla="*/ 650 h 794"/>
                <a:gd name="T24" fmla="*/ 527 w 813"/>
                <a:gd name="T25" fmla="*/ 580 h 794"/>
                <a:gd name="T26" fmla="*/ 579 w 813"/>
                <a:gd name="T27" fmla="*/ 626 h 794"/>
                <a:gd name="T28" fmla="*/ 557 w 813"/>
                <a:gd name="T29" fmla="*/ 650 h 794"/>
                <a:gd name="T30" fmla="*/ 719 w 813"/>
                <a:gd name="T31" fmla="*/ 794 h 794"/>
                <a:gd name="T32" fmla="*/ 813 w 813"/>
                <a:gd name="T33" fmla="*/ 688 h 794"/>
                <a:gd name="T34" fmla="*/ 651 w 813"/>
                <a:gd name="T35" fmla="*/ 54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794">
                  <a:moveTo>
                    <a:pt x="325" y="578"/>
                  </a:moveTo>
                  <a:cubicBezTo>
                    <a:pt x="186" y="578"/>
                    <a:pt x="72" y="464"/>
                    <a:pt x="72" y="325"/>
                  </a:cubicBezTo>
                  <a:cubicBezTo>
                    <a:pt x="72" y="186"/>
                    <a:pt x="186" y="72"/>
                    <a:pt x="325" y="72"/>
                  </a:cubicBezTo>
                  <a:cubicBezTo>
                    <a:pt x="465" y="72"/>
                    <a:pt x="578" y="186"/>
                    <a:pt x="578" y="325"/>
                  </a:cubicBezTo>
                  <a:cubicBezTo>
                    <a:pt x="578" y="464"/>
                    <a:pt x="465" y="578"/>
                    <a:pt x="325" y="578"/>
                  </a:cubicBezTo>
                  <a:close/>
                  <a:moveTo>
                    <a:pt x="651" y="544"/>
                  </a:moveTo>
                  <a:lnTo>
                    <a:pt x="627" y="572"/>
                  </a:lnTo>
                  <a:lnTo>
                    <a:pt x="579" y="528"/>
                  </a:lnTo>
                  <a:cubicBezTo>
                    <a:pt x="624" y="473"/>
                    <a:pt x="650" y="402"/>
                    <a:pt x="650" y="325"/>
                  </a:cubicBezTo>
                  <a:cubicBezTo>
                    <a:pt x="650" y="146"/>
                    <a:pt x="505" y="0"/>
                    <a:pt x="325" y="0"/>
                  </a:cubicBezTo>
                  <a:cubicBezTo>
                    <a:pt x="146" y="0"/>
                    <a:pt x="0" y="146"/>
                    <a:pt x="0" y="325"/>
                  </a:cubicBezTo>
                  <a:cubicBezTo>
                    <a:pt x="0" y="504"/>
                    <a:pt x="146" y="650"/>
                    <a:pt x="325" y="650"/>
                  </a:cubicBezTo>
                  <a:cubicBezTo>
                    <a:pt x="402" y="650"/>
                    <a:pt x="472" y="624"/>
                    <a:pt x="527" y="580"/>
                  </a:cubicBezTo>
                  <a:lnTo>
                    <a:pt x="579" y="626"/>
                  </a:lnTo>
                  <a:lnTo>
                    <a:pt x="557" y="650"/>
                  </a:lnTo>
                  <a:lnTo>
                    <a:pt x="719" y="794"/>
                  </a:lnTo>
                  <a:lnTo>
                    <a:pt x="813" y="688"/>
                  </a:lnTo>
                  <a:lnTo>
                    <a:pt x="651" y="544"/>
                  </a:lnTo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rtification_Intelligence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38AC278-7DE6-4D26-993C-C15C5148339C}"/>
              </a:ext>
            </a:extLst>
          </p:cNvPr>
          <p:cNvGrpSpPr>
            <a:grpSpLocks noChangeAspect="1"/>
          </p:cNvGrpSpPr>
          <p:nvPr/>
        </p:nvGrpSpPr>
        <p:grpSpPr>
          <a:xfrm>
            <a:off x="7772400" y="4738687"/>
            <a:ext cx="575408" cy="542925"/>
            <a:chOff x="2316163" y="3028950"/>
            <a:chExt cx="787400" cy="742950"/>
          </a:xfrm>
          <a:solidFill>
            <a:schemeClr val="accent1"/>
          </a:solidFill>
        </p:grpSpPr>
        <p:sp>
          <p:nvSpPr>
            <p:cNvPr id="127" name="Freeform: Shape 661">
              <a:extLst>
                <a:ext uri="{FF2B5EF4-FFF2-40B4-BE49-F238E27FC236}">
                  <a16:creationId xmlns:a16="http://schemas.microsoft.com/office/drawing/2014/main" id="{95A54160-B716-4A88-A76A-67A61F4E1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163" y="3032125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662">
              <a:extLst>
                <a:ext uri="{FF2B5EF4-FFF2-40B4-BE49-F238E27FC236}">
                  <a16:creationId xmlns:a16="http://schemas.microsoft.com/office/drawing/2014/main" id="{9EC83276-500A-4CE8-ABBF-40DB2B01F2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724150" y="3028950"/>
              <a:ext cx="379413" cy="739775"/>
            </a:xfrm>
            <a:custGeom>
              <a:avLst/>
              <a:gdLst>
                <a:gd name="connsiteX0" fmla="*/ 115094 w 379413"/>
                <a:gd name="connsiteY0" fmla="*/ 403225 h 739775"/>
                <a:gd name="connsiteX1" fmla="*/ 88900 w 379413"/>
                <a:gd name="connsiteY1" fmla="*/ 430213 h 739775"/>
                <a:gd name="connsiteX2" fmla="*/ 115094 w 379413"/>
                <a:gd name="connsiteY2" fmla="*/ 457201 h 739775"/>
                <a:gd name="connsiteX3" fmla="*/ 141288 w 379413"/>
                <a:gd name="connsiteY3" fmla="*/ 430213 h 739775"/>
                <a:gd name="connsiteX4" fmla="*/ 115094 w 379413"/>
                <a:gd name="connsiteY4" fmla="*/ 403225 h 739775"/>
                <a:gd name="connsiteX5" fmla="*/ 256306 w 379413"/>
                <a:gd name="connsiteY5" fmla="*/ 0 h 739775"/>
                <a:gd name="connsiteX6" fmla="*/ 379413 w 379413"/>
                <a:gd name="connsiteY6" fmla="*/ 123634 h 739775"/>
                <a:gd name="connsiteX7" fmla="*/ 379413 w 379413"/>
                <a:gd name="connsiteY7" fmla="*/ 414338 h 739775"/>
                <a:gd name="connsiteX8" fmla="*/ 373460 w 379413"/>
                <a:gd name="connsiteY8" fmla="*/ 414338 h 739775"/>
                <a:gd name="connsiteX9" fmla="*/ 298450 w 379413"/>
                <a:gd name="connsiteY9" fmla="*/ 488678 h 739775"/>
                <a:gd name="connsiteX10" fmla="*/ 229981 w 379413"/>
                <a:gd name="connsiteY10" fmla="*/ 443189 h 739775"/>
                <a:gd name="connsiteX11" fmla="*/ 224253 w 379413"/>
                <a:gd name="connsiteY11" fmla="*/ 415040 h 739775"/>
                <a:gd name="connsiteX12" fmla="*/ 236803 w 379413"/>
                <a:gd name="connsiteY12" fmla="*/ 409841 h 739775"/>
                <a:gd name="connsiteX13" fmla="*/ 244475 w 379413"/>
                <a:gd name="connsiteY13" fmla="*/ 391319 h 739775"/>
                <a:gd name="connsiteX14" fmla="*/ 218281 w 379413"/>
                <a:gd name="connsiteY14" fmla="*/ 365125 h 739775"/>
                <a:gd name="connsiteX15" fmla="*/ 192087 w 379413"/>
                <a:gd name="connsiteY15" fmla="*/ 391319 h 739775"/>
                <a:gd name="connsiteX16" fmla="*/ 199759 w 379413"/>
                <a:gd name="connsiteY16" fmla="*/ 409841 h 739775"/>
                <a:gd name="connsiteX17" fmla="*/ 212919 w 379413"/>
                <a:gd name="connsiteY17" fmla="*/ 415292 h 739775"/>
                <a:gd name="connsiteX18" fmla="*/ 219527 w 379413"/>
                <a:gd name="connsiteY18" fmla="*/ 447793 h 739775"/>
                <a:gd name="connsiteX19" fmla="*/ 298450 w 379413"/>
                <a:gd name="connsiteY19" fmla="*/ 500063 h 739775"/>
                <a:gd name="connsiteX20" fmla="*/ 377467 w 379413"/>
                <a:gd name="connsiteY20" fmla="*/ 447793 h 739775"/>
                <a:gd name="connsiteX21" fmla="*/ 379413 w 379413"/>
                <a:gd name="connsiteY21" fmla="*/ 438089 h 739775"/>
                <a:gd name="connsiteX22" fmla="*/ 379413 w 379413"/>
                <a:gd name="connsiteY22" fmla="*/ 635058 h 739775"/>
                <a:gd name="connsiteX23" fmla="*/ 275142 w 379413"/>
                <a:gd name="connsiteY23" fmla="*/ 739775 h 739775"/>
                <a:gd name="connsiteX24" fmla="*/ 178460 w 379413"/>
                <a:gd name="connsiteY24" fmla="*/ 675647 h 739775"/>
                <a:gd name="connsiteX25" fmla="*/ 171156 w 379413"/>
                <a:gd name="connsiteY25" fmla="*/ 639763 h 739775"/>
                <a:gd name="connsiteX26" fmla="*/ 176553 w 379413"/>
                <a:gd name="connsiteY26" fmla="*/ 639763 h 739775"/>
                <a:gd name="connsiteX27" fmla="*/ 250825 w 379413"/>
                <a:gd name="connsiteY27" fmla="*/ 599818 h 739775"/>
                <a:gd name="connsiteX28" fmla="*/ 247526 w 379413"/>
                <a:gd name="connsiteY28" fmla="*/ 597672 h 739775"/>
                <a:gd name="connsiteX29" fmla="*/ 264319 w 379413"/>
                <a:gd name="connsiteY29" fmla="*/ 604839 h 739775"/>
                <a:gd name="connsiteX30" fmla="*/ 290513 w 379413"/>
                <a:gd name="connsiteY30" fmla="*/ 577851 h 739775"/>
                <a:gd name="connsiteX31" fmla="*/ 264319 w 379413"/>
                <a:gd name="connsiteY31" fmla="*/ 550863 h 739775"/>
                <a:gd name="connsiteX32" fmla="*/ 238125 w 379413"/>
                <a:gd name="connsiteY32" fmla="*/ 577851 h 739775"/>
                <a:gd name="connsiteX33" fmla="*/ 245586 w 379413"/>
                <a:gd name="connsiteY33" fmla="*/ 596411 h 739775"/>
                <a:gd name="connsiteX34" fmla="*/ 241458 w 379413"/>
                <a:gd name="connsiteY34" fmla="*/ 593725 h 739775"/>
                <a:gd name="connsiteX35" fmla="*/ 171869 w 379413"/>
                <a:gd name="connsiteY35" fmla="*/ 628254 h 739775"/>
                <a:gd name="connsiteX36" fmla="*/ 170459 w 379413"/>
                <a:gd name="connsiteY36" fmla="*/ 636340 h 739775"/>
                <a:gd name="connsiteX37" fmla="*/ 170198 w 379413"/>
                <a:gd name="connsiteY37" fmla="*/ 635058 h 739775"/>
                <a:gd name="connsiteX38" fmla="*/ 170871 w 379413"/>
                <a:gd name="connsiteY38" fmla="*/ 633707 h 739775"/>
                <a:gd name="connsiteX39" fmla="*/ 162125 w 379413"/>
                <a:gd name="connsiteY39" fmla="*/ 635058 h 739775"/>
                <a:gd name="connsiteX40" fmla="*/ 57854 w 379413"/>
                <a:gd name="connsiteY40" fmla="*/ 530341 h 739775"/>
                <a:gd name="connsiteX41" fmla="*/ 64581 w 379413"/>
                <a:gd name="connsiteY41" fmla="*/ 495210 h 739775"/>
                <a:gd name="connsiteX42" fmla="*/ 64474 w 379413"/>
                <a:gd name="connsiteY42" fmla="*/ 495101 h 739775"/>
                <a:gd name="connsiteX43" fmla="*/ 69128 w 379413"/>
                <a:gd name="connsiteY43" fmla="*/ 496888 h 739775"/>
                <a:gd name="connsiteX44" fmla="*/ 96837 w 379413"/>
                <a:gd name="connsiteY44" fmla="*/ 454991 h 739775"/>
                <a:gd name="connsiteX45" fmla="*/ 87832 w 379413"/>
                <a:gd name="connsiteY45" fmla="*/ 447675 h 739775"/>
                <a:gd name="connsiteX46" fmla="*/ 66011 w 379413"/>
                <a:gd name="connsiteY46" fmla="*/ 477519 h 739775"/>
                <a:gd name="connsiteX47" fmla="*/ 59905 w 379413"/>
                <a:gd name="connsiteY47" fmla="*/ 490429 h 739775"/>
                <a:gd name="connsiteX48" fmla="*/ 17911 w 379413"/>
                <a:gd name="connsiteY48" fmla="*/ 447496 h 739775"/>
                <a:gd name="connsiteX49" fmla="*/ 0 w 379413"/>
                <a:gd name="connsiteY49" fmla="*/ 381035 h 739775"/>
                <a:gd name="connsiteX50" fmla="*/ 15809 w 379413"/>
                <a:gd name="connsiteY50" fmla="*/ 317530 h 739775"/>
                <a:gd name="connsiteX51" fmla="*/ 54611 w 379413"/>
                <a:gd name="connsiteY51" fmla="*/ 273886 h 739775"/>
                <a:gd name="connsiteX52" fmla="*/ 62300 w 379413"/>
                <a:gd name="connsiteY52" fmla="*/ 284347 h 739775"/>
                <a:gd name="connsiteX53" fmla="*/ 87461 w 379413"/>
                <a:gd name="connsiteY53" fmla="*/ 304155 h 739775"/>
                <a:gd name="connsiteX54" fmla="*/ 84137 w 379413"/>
                <a:gd name="connsiteY54" fmla="*/ 311944 h 739775"/>
                <a:gd name="connsiteX55" fmla="*/ 111125 w 379413"/>
                <a:gd name="connsiteY55" fmla="*/ 338138 h 739775"/>
                <a:gd name="connsiteX56" fmla="*/ 138113 w 379413"/>
                <a:gd name="connsiteY56" fmla="*/ 311944 h 739775"/>
                <a:gd name="connsiteX57" fmla="*/ 111125 w 379413"/>
                <a:gd name="connsiteY57" fmla="*/ 285750 h 739775"/>
                <a:gd name="connsiteX58" fmla="*/ 92042 w 379413"/>
                <a:gd name="connsiteY58" fmla="*/ 293422 h 739775"/>
                <a:gd name="connsiteX59" fmla="*/ 91841 w 379413"/>
                <a:gd name="connsiteY59" fmla="*/ 293893 h 739775"/>
                <a:gd name="connsiteX60" fmla="*/ 70792 w 379413"/>
                <a:gd name="connsiteY60" fmla="*/ 277247 h 739775"/>
                <a:gd name="connsiteX61" fmla="*/ 64065 w 379413"/>
                <a:gd name="connsiteY61" fmla="*/ 268288 h 739775"/>
                <a:gd name="connsiteX62" fmla="*/ 56384 w 379413"/>
                <a:gd name="connsiteY62" fmla="*/ 271891 h 739775"/>
                <a:gd name="connsiteX63" fmla="*/ 57854 w 379413"/>
                <a:gd name="connsiteY63" fmla="*/ 270238 h 739775"/>
                <a:gd name="connsiteX64" fmla="*/ 41036 w 379413"/>
                <a:gd name="connsiteY64" fmla="*/ 216866 h 739775"/>
                <a:gd name="connsiteX65" fmla="*/ 97229 w 379413"/>
                <a:gd name="connsiteY65" fmla="*/ 130981 h 739775"/>
                <a:gd name="connsiteX66" fmla="*/ 128645 w 379413"/>
                <a:gd name="connsiteY66" fmla="*/ 124564 h 739775"/>
                <a:gd name="connsiteX67" fmla="*/ 129534 w 379413"/>
                <a:gd name="connsiteY67" fmla="*/ 135867 h 739775"/>
                <a:gd name="connsiteX68" fmla="*/ 154145 w 379413"/>
                <a:gd name="connsiteY68" fmla="*/ 190146 h 739775"/>
                <a:gd name="connsiteX69" fmla="*/ 186213 w 379413"/>
                <a:gd name="connsiteY69" fmla="*/ 205005 h 739775"/>
                <a:gd name="connsiteX70" fmla="*/ 192055 w 379413"/>
                <a:gd name="connsiteY70" fmla="*/ 219110 h 739775"/>
                <a:gd name="connsiteX71" fmla="*/ 211138 w 379413"/>
                <a:gd name="connsiteY71" fmla="*/ 227014 h 739775"/>
                <a:gd name="connsiteX72" fmla="*/ 238126 w 379413"/>
                <a:gd name="connsiteY72" fmla="*/ 200026 h 739775"/>
                <a:gd name="connsiteX73" fmla="*/ 211138 w 379413"/>
                <a:gd name="connsiteY73" fmla="*/ 173038 h 739775"/>
                <a:gd name="connsiteX74" fmla="*/ 192055 w 379413"/>
                <a:gd name="connsiteY74" fmla="*/ 180943 h 739775"/>
                <a:gd name="connsiteX75" fmla="*/ 186732 w 379413"/>
                <a:gd name="connsiteY75" fmla="*/ 193793 h 739775"/>
                <a:gd name="connsiteX76" fmla="*/ 161146 w 379413"/>
                <a:gd name="connsiteY76" fmla="*/ 181868 h 739775"/>
                <a:gd name="connsiteX77" fmla="*/ 139239 w 379413"/>
                <a:gd name="connsiteY77" fmla="*/ 123825 h 739775"/>
                <a:gd name="connsiteX78" fmla="*/ 132263 w 379413"/>
                <a:gd name="connsiteY78" fmla="*/ 123825 h 739775"/>
                <a:gd name="connsiteX79" fmla="*/ 133198 w 379413"/>
                <a:gd name="connsiteY79" fmla="*/ 123634 h 739775"/>
                <a:gd name="connsiteX80" fmla="*/ 256306 w 379413"/>
                <a:gd name="connsiteY80" fmla="*/ 0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79413" h="739775">
                  <a:moveTo>
                    <a:pt x="115094" y="403225"/>
                  </a:moveTo>
                  <a:cubicBezTo>
                    <a:pt x="100627" y="403225"/>
                    <a:pt x="88900" y="415308"/>
                    <a:pt x="88900" y="430213"/>
                  </a:cubicBezTo>
                  <a:cubicBezTo>
                    <a:pt x="88900" y="445118"/>
                    <a:pt x="100627" y="457201"/>
                    <a:pt x="115094" y="457201"/>
                  </a:cubicBezTo>
                  <a:cubicBezTo>
                    <a:pt x="129561" y="457201"/>
                    <a:pt x="141288" y="445118"/>
                    <a:pt x="141288" y="430213"/>
                  </a:cubicBezTo>
                  <a:cubicBezTo>
                    <a:pt x="141288" y="415308"/>
                    <a:pt x="129561" y="403225"/>
                    <a:pt x="115094" y="403225"/>
                  </a:cubicBezTo>
                  <a:close/>
                  <a:moveTo>
                    <a:pt x="256306" y="0"/>
                  </a:moveTo>
                  <a:cubicBezTo>
                    <a:pt x="324250" y="0"/>
                    <a:pt x="379413" y="55399"/>
                    <a:pt x="379413" y="123634"/>
                  </a:cubicBezTo>
                  <a:lnTo>
                    <a:pt x="379413" y="414338"/>
                  </a:lnTo>
                  <a:lnTo>
                    <a:pt x="373460" y="414338"/>
                  </a:lnTo>
                  <a:cubicBezTo>
                    <a:pt x="373460" y="455191"/>
                    <a:pt x="339973" y="488678"/>
                    <a:pt x="298450" y="488678"/>
                  </a:cubicBezTo>
                  <a:cubicBezTo>
                    <a:pt x="267810" y="488678"/>
                    <a:pt x="241314" y="469842"/>
                    <a:pt x="229981" y="443189"/>
                  </a:cubicBezTo>
                  <a:lnTo>
                    <a:pt x="224253" y="415040"/>
                  </a:lnTo>
                  <a:lnTo>
                    <a:pt x="236803" y="409841"/>
                  </a:lnTo>
                  <a:cubicBezTo>
                    <a:pt x="241543" y="405101"/>
                    <a:pt x="244475" y="398553"/>
                    <a:pt x="244475" y="391319"/>
                  </a:cubicBezTo>
                  <a:cubicBezTo>
                    <a:pt x="244475" y="376852"/>
                    <a:pt x="232748" y="365125"/>
                    <a:pt x="218281" y="365125"/>
                  </a:cubicBezTo>
                  <a:cubicBezTo>
                    <a:pt x="203814" y="365125"/>
                    <a:pt x="192087" y="376852"/>
                    <a:pt x="192087" y="391319"/>
                  </a:cubicBezTo>
                  <a:cubicBezTo>
                    <a:pt x="192087" y="398553"/>
                    <a:pt x="195019" y="405101"/>
                    <a:pt x="199759" y="409841"/>
                  </a:cubicBezTo>
                  <a:lnTo>
                    <a:pt x="212919" y="415292"/>
                  </a:lnTo>
                  <a:lnTo>
                    <a:pt x="219527" y="447793"/>
                  </a:lnTo>
                  <a:cubicBezTo>
                    <a:pt x="232650" y="478590"/>
                    <a:pt x="263290" y="500063"/>
                    <a:pt x="298450" y="500063"/>
                  </a:cubicBezTo>
                  <a:cubicBezTo>
                    <a:pt x="334113" y="500063"/>
                    <a:pt x="364502" y="478590"/>
                    <a:pt x="377467" y="447793"/>
                  </a:cubicBezTo>
                  <a:lnTo>
                    <a:pt x="379413" y="438089"/>
                  </a:lnTo>
                  <a:lnTo>
                    <a:pt x="379413" y="635058"/>
                  </a:lnTo>
                  <a:cubicBezTo>
                    <a:pt x="379413" y="692484"/>
                    <a:pt x="332323" y="739775"/>
                    <a:pt x="275142" y="739775"/>
                  </a:cubicBezTo>
                  <a:cubicBezTo>
                    <a:pt x="231752" y="739775"/>
                    <a:pt x="194416" y="713174"/>
                    <a:pt x="178460" y="675647"/>
                  </a:cubicBezTo>
                  <a:lnTo>
                    <a:pt x="171156" y="639763"/>
                  </a:lnTo>
                  <a:lnTo>
                    <a:pt x="176553" y="639763"/>
                  </a:lnTo>
                  <a:cubicBezTo>
                    <a:pt x="191274" y="639763"/>
                    <a:pt x="225399" y="635701"/>
                    <a:pt x="250825" y="599818"/>
                  </a:cubicBezTo>
                  <a:lnTo>
                    <a:pt x="247526" y="597672"/>
                  </a:lnTo>
                  <a:lnTo>
                    <a:pt x="264319" y="604839"/>
                  </a:lnTo>
                  <a:cubicBezTo>
                    <a:pt x="278786" y="604839"/>
                    <a:pt x="290513" y="592756"/>
                    <a:pt x="290513" y="577851"/>
                  </a:cubicBezTo>
                  <a:cubicBezTo>
                    <a:pt x="290513" y="562946"/>
                    <a:pt x="278786" y="550863"/>
                    <a:pt x="264319" y="550863"/>
                  </a:cubicBezTo>
                  <a:cubicBezTo>
                    <a:pt x="249852" y="550863"/>
                    <a:pt x="238125" y="562946"/>
                    <a:pt x="238125" y="577851"/>
                  </a:cubicBezTo>
                  <a:lnTo>
                    <a:pt x="245586" y="596411"/>
                  </a:lnTo>
                  <a:lnTo>
                    <a:pt x="241458" y="593725"/>
                  </a:lnTo>
                  <a:cubicBezTo>
                    <a:pt x="213355" y="632993"/>
                    <a:pt x="173208" y="628931"/>
                    <a:pt x="171869" y="628254"/>
                  </a:cubicBezTo>
                  <a:lnTo>
                    <a:pt x="170459" y="636340"/>
                  </a:lnTo>
                  <a:lnTo>
                    <a:pt x="170198" y="635058"/>
                  </a:lnTo>
                  <a:cubicBezTo>
                    <a:pt x="170198" y="634383"/>
                    <a:pt x="170871" y="634383"/>
                    <a:pt x="170871" y="633707"/>
                  </a:cubicBezTo>
                  <a:cubicBezTo>
                    <a:pt x="167507" y="634383"/>
                    <a:pt x="164816" y="635058"/>
                    <a:pt x="162125" y="635058"/>
                  </a:cubicBezTo>
                  <a:cubicBezTo>
                    <a:pt x="104944" y="635058"/>
                    <a:pt x="57854" y="587767"/>
                    <a:pt x="57854" y="530341"/>
                  </a:cubicBezTo>
                  <a:cubicBezTo>
                    <a:pt x="57854" y="517505"/>
                    <a:pt x="60545" y="506020"/>
                    <a:pt x="64581" y="495210"/>
                  </a:cubicBezTo>
                  <a:lnTo>
                    <a:pt x="64474" y="495101"/>
                  </a:lnTo>
                  <a:lnTo>
                    <a:pt x="69128" y="496888"/>
                  </a:lnTo>
                  <a:cubicBezTo>
                    <a:pt x="69821" y="496223"/>
                    <a:pt x="78133" y="474277"/>
                    <a:pt x="96837" y="454991"/>
                  </a:cubicBezTo>
                  <a:lnTo>
                    <a:pt x="87832" y="447675"/>
                  </a:lnTo>
                  <a:cubicBezTo>
                    <a:pt x="78134" y="457983"/>
                    <a:pt x="70860" y="468956"/>
                    <a:pt x="66011" y="477519"/>
                  </a:cubicBezTo>
                  <a:lnTo>
                    <a:pt x="59905" y="490429"/>
                  </a:lnTo>
                  <a:lnTo>
                    <a:pt x="17911" y="447496"/>
                  </a:lnTo>
                  <a:cubicBezTo>
                    <a:pt x="6559" y="427989"/>
                    <a:pt x="0" y="405357"/>
                    <a:pt x="0" y="381035"/>
                  </a:cubicBezTo>
                  <a:cubicBezTo>
                    <a:pt x="0" y="358065"/>
                    <a:pt x="5718" y="336446"/>
                    <a:pt x="15809" y="317530"/>
                  </a:cubicBezTo>
                  <a:lnTo>
                    <a:pt x="54611" y="273886"/>
                  </a:lnTo>
                  <a:lnTo>
                    <a:pt x="62300" y="284347"/>
                  </a:lnTo>
                  <a:lnTo>
                    <a:pt x="87461" y="304155"/>
                  </a:lnTo>
                  <a:lnTo>
                    <a:pt x="84137" y="311944"/>
                  </a:lnTo>
                  <a:cubicBezTo>
                    <a:pt x="84137" y="326411"/>
                    <a:pt x="96220" y="338138"/>
                    <a:pt x="111125" y="338138"/>
                  </a:cubicBezTo>
                  <a:cubicBezTo>
                    <a:pt x="126030" y="338138"/>
                    <a:pt x="138113" y="326411"/>
                    <a:pt x="138113" y="311944"/>
                  </a:cubicBezTo>
                  <a:cubicBezTo>
                    <a:pt x="138113" y="297477"/>
                    <a:pt x="126030" y="285750"/>
                    <a:pt x="111125" y="285750"/>
                  </a:cubicBezTo>
                  <a:cubicBezTo>
                    <a:pt x="103673" y="285750"/>
                    <a:pt x="96926" y="288682"/>
                    <a:pt x="92042" y="293422"/>
                  </a:cubicBezTo>
                  <a:lnTo>
                    <a:pt x="91841" y="293893"/>
                  </a:lnTo>
                  <a:lnTo>
                    <a:pt x="70792" y="277247"/>
                  </a:lnTo>
                  <a:cubicBezTo>
                    <a:pt x="66083" y="272007"/>
                    <a:pt x="64065" y="268288"/>
                    <a:pt x="64065" y="268288"/>
                  </a:cubicBezTo>
                  <a:lnTo>
                    <a:pt x="56384" y="271891"/>
                  </a:lnTo>
                  <a:lnTo>
                    <a:pt x="57854" y="270238"/>
                  </a:lnTo>
                  <a:cubicBezTo>
                    <a:pt x="47090" y="255375"/>
                    <a:pt x="41036" y="237133"/>
                    <a:pt x="41036" y="216866"/>
                  </a:cubicBezTo>
                  <a:cubicBezTo>
                    <a:pt x="41036" y="178357"/>
                    <a:pt x="64119" y="145169"/>
                    <a:pt x="97229" y="130981"/>
                  </a:cubicBezTo>
                  <a:lnTo>
                    <a:pt x="128645" y="124564"/>
                  </a:lnTo>
                  <a:lnTo>
                    <a:pt x="129534" y="135867"/>
                  </a:lnTo>
                  <a:cubicBezTo>
                    <a:pt x="131427" y="150140"/>
                    <a:pt x="137106" y="174013"/>
                    <a:pt x="154145" y="190146"/>
                  </a:cubicBezTo>
                  <a:lnTo>
                    <a:pt x="186213" y="205005"/>
                  </a:lnTo>
                  <a:lnTo>
                    <a:pt x="192055" y="219110"/>
                  </a:lnTo>
                  <a:cubicBezTo>
                    <a:pt x="196939" y="223993"/>
                    <a:pt x="203686" y="227014"/>
                    <a:pt x="211138" y="227014"/>
                  </a:cubicBezTo>
                  <a:cubicBezTo>
                    <a:pt x="226043" y="227014"/>
                    <a:pt x="238126" y="214931"/>
                    <a:pt x="238126" y="200026"/>
                  </a:cubicBezTo>
                  <a:cubicBezTo>
                    <a:pt x="238126" y="185121"/>
                    <a:pt x="226043" y="173038"/>
                    <a:pt x="211138" y="173038"/>
                  </a:cubicBezTo>
                  <a:cubicBezTo>
                    <a:pt x="203686" y="173038"/>
                    <a:pt x="196939" y="176059"/>
                    <a:pt x="192055" y="180943"/>
                  </a:cubicBezTo>
                  <a:lnTo>
                    <a:pt x="186732" y="193793"/>
                  </a:lnTo>
                  <a:lnTo>
                    <a:pt x="161146" y="181868"/>
                  </a:lnTo>
                  <a:cubicBezTo>
                    <a:pt x="139613" y="161379"/>
                    <a:pt x="139239" y="125855"/>
                    <a:pt x="139239" y="123825"/>
                  </a:cubicBezTo>
                  <a:lnTo>
                    <a:pt x="132263" y="123825"/>
                  </a:lnTo>
                  <a:lnTo>
                    <a:pt x="133198" y="123634"/>
                  </a:lnTo>
                  <a:cubicBezTo>
                    <a:pt x="133198" y="55399"/>
                    <a:pt x="188361" y="0"/>
                    <a:pt x="25630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9" name="Big_data" descr="{&quot;Key&quot;:&quot;POWER_USER_SHAPE_ICON&quot;,&quot;Value&quot;:&quot;POWER_USER_SHAPE_ICON_STYLE_1&quot;}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677150" y="2262187"/>
            <a:ext cx="641127" cy="542925"/>
            <a:chOff x="2879725" y="4430713"/>
            <a:chExt cx="901701" cy="763587"/>
          </a:xfrm>
          <a:solidFill>
            <a:schemeClr val="bg2"/>
          </a:solidFill>
        </p:grpSpPr>
        <p:sp>
          <p:nvSpPr>
            <p:cNvPr id="130" name="Freeform 192"/>
            <p:cNvSpPr>
              <a:spLocks/>
            </p:cNvSpPr>
            <p:nvPr/>
          </p:nvSpPr>
          <p:spPr bwMode="auto">
            <a:xfrm>
              <a:off x="3532188" y="4525963"/>
              <a:ext cx="79375" cy="136525"/>
            </a:xfrm>
            <a:custGeom>
              <a:avLst/>
              <a:gdLst>
                <a:gd name="T0" fmla="*/ 79 w 113"/>
                <a:gd name="T1" fmla="*/ 192 h 192"/>
                <a:gd name="T2" fmla="*/ 79 w 113"/>
                <a:gd name="T3" fmla="*/ 108 h 192"/>
                <a:gd name="T4" fmla="*/ 113 w 113"/>
                <a:gd name="T5" fmla="*/ 57 h 192"/>
                <a:gd name="T6" fmla="*/ 57 w 113"/>
                <a:gd name="T7" fmla="*/ 0 h 192"/>
                <a:gd name="T8" fmla="*/ 0 w 113"/>
                <a:gd name="T9" fmla="*/ 57 h 192"/>
                <a:gd name="T10" fmla="*/ 34 w 113"/>
                <a:gd name="T11" fmla="*/ 108 h 192"/>
                <a:gd name="T12" fmla="*/ 34 w 113"/>
                <a:gd name="T13" fmla="*/ 169 h 192"/>
                <a:gd name="T14" fmla="*/ 79 w 113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192">
                  <a:moveTo>
                    <a:pt x="79" y="192"/>
                  </a:moveTo>
                  <a:lnTo>
                    <a:pt x="79" y="108"/>
                  </a:lnTo>
                  <a:cubicBezTo>
                    <a:pt x="100" y="100"/>
                    <a:pt x="113" y="79"/>
                    <a:pt x="113" y="57"/>
                  </a:cubicBezTo>
                  <a:cubicBezTo>
                    <a:pt x="113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79"/>
                    <a:pt x="14" y="100"/>
                    <a:pt x="34" y="108"/>
                  </a:cubicBezTo>
                  <a:lnTo>
                    <a:pt x="34" y="169"/>
                  </a:lnTo>
                  <a:cubicBezTo>
                    <a:pt x="51" y="176"/>
                    <a:pt x="66" y="184"/>
                    <a:pt x="79" y="1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93"/>
            <p:cNvSpPr>
              <a:spLocks noEditPoints="1"/>
            </p:cNvSpPr>
            <p:nvPr/>
          </p:nvSpPr>
          <p:spPr bwMode="auto">
            <a:xfrm>
              <a:off x="3235325" y="4430713"/>
              <a:ext cx="517525" cy="319088"/>
            </a:xfrm>
            <a:custGeom>
              <a:avLst/>
              <a:gdLst>
                <a:gd name="T0" fmla="*/ 655 w 728"/>
                <a:gd name="T1" fmla="*/ 407 h 449"/>
                <a:gd name="T2" fmla="*/ 624 w 728"/>
                <a:gd name="T3" fmla="*/ 376 h 449"/>
                <a:gd name="T4" fmla="*/ 655 w 728"/>
                <a:gd name="T5" fmla="*/ 345 h 449"/>
                <a:gd name="T6" fmla="*/ 685 w 728"/>
                <a:gd name="T7" fmla="*/ 376 h 449"/>
                <a:gd name="T8" fmla="*/ 655 w 728"/>
                <a:gd name="T9" fmla="*/ 407 h 449"/>
                <a:gd name="T10" fmla="*/ 74 w 728"/>
                <a:gd name="T11" fmla="*/ 42 h 449"/>
                <a:gd name="T12" fmla="*/ 105 w 728"/>
                <a:gd name="T13" fmla="*/ 73 h 449"/>
                <a:gd name="T14" fmla="*/ 74 w 728"/>
                <a:gd name="T15" fmla="*/ 104 h 449"/>
                <a:gd name="T16" fmla="*/ 43 w 728"/>
                <a:gd name="T17" fmla="*/ 73 h 449"/>
                <a:gd name="T18" fmla="*/ 74 w 728"/>
                <a:gd name="T19" fmla="*/ 42 h 449"/>
                <a:gd name="T20" fmla="*/ 74 w 728"/>
                <a:gd name="T21" fmla="*/ 147 h 449"/>
                <a:gd name="T22" fmla="*/ 143 w 728"/>
                <a:gd name="T23" fmla="*/ 98 h 449"/>
                <a:gd name="T24" fmla="*/ 632 w 728"/>
                <a:gd name="T25" fmla="*/ 98 h 449"/>
                <a:gd name="T26" fmla="*/ 632 w 728"/>
                <a:gd name="T27" fmla="*/ 306 h 449"/>
                <a:gd name="T28" fmla="*/ 581 w 728"/>
                <a:gd name="T29" fmla="*/ 376 h 449"/>
                <a:gd name="T30" fmla="*/ 655 w 728"/>
                <a:gd name="T31" fmla="*/ 449 h 449"/>
                <a:gd name="T32" fmla="*/ 728 w 728"/>
                <a:gd name="T33" fmla="*/ 376 h 449"/>
                <a:gd name="T34" fmla="*/ 677 w 728"/>
                <a:gd name="T35" fmla="*/ 306 h 449"/>
                <a:gd name="T36" fmla="*/ 677 w 728"/>
                <a:gd name="T37" fmla="*/ 75 h 449"/>
                <a:gd name="T38" fmla="*/ 655 w 728"/>
                <a:gd name="T39" fmla="*/ 53 h 449"/>
                <a:gd name="T40" fmla="*/ 145 w 728"/>
                <a:gd name="T41" fmla="*/ 53 h 449"/>
                <a:gd name="T42" fmla="*/ 74 w 728"/>
                <a:gd name="T43" fmla="*/ 0 h 449"/>
                <a:gd name="T44" fmla="*/ 0 w 728"/>
                <a:gd name="T45" fmla="*/ 73 h 449"/>
                <a:gd name="T46" fmla="*/ 74 w 728"/>
                <a:gd name="T47" fmla="*/ 14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449">
                  <a:moveTo>
                    <a:pt x="655" y="407"/>
                  </a:moveTo>
                  <a:cubicBezTo>
                    <a:pt x="637" y="407"/>
                    <a:pt x="624" y="393"/>
                    <a:pt x="624" y="376"/>
                  </a:cubicBezTo>
                  <a:cubicBezTo>
                    <a:pt x="624" y="359"/>
                    <a:pt x="637" y="345"/>
                    <a:pt x="655" y="345"/>
                  </a:cubicBezTo>
                  <a:cubicBezTo>
                    <a:pt x="672" y="345"/>
                    <a:pt x="685" y="359"/>
                    <a:pt x="685" y="376"/>
                  </a:cubicBezTo>
                  <a:cubicBezTo>
                    <a:pt x="685" y="393"/>
                    <a:pt x="672" y="407"/>
                    <a:pt x="655" y="407"/>
                  </a:cubicBezTo>
                  <a:close/>
                  <a:moveTo>
                    <a:pt x="74" y="42"/>
                  </a:moveTo>
                  <a:cubicBezTo>
                    <a:pt x="91" y="42"/>
                    <a:pt x="105" y="56"/>
                    <a:pt x="105" y="73"/>
                  </a:cubicBezTo>
                  <a:cubicBezTo>
                    <a:pt x="105" y="90"/>
                    <a:pt x="91" y="104"/>
                    <a:pt x="74" y="104"/>
                  </a:cubicBezTo>
                  <a:cubicBezTo>
                    <a:pt x="57" y="104"/>
                    <a:pt x="43" y="90"/>
                    <a:pt x="43" y="73"/>
                  </a:cubicBezTo>
                  <a:cubicBezTo>
                    <a:pt x="43" y="56"/>
                    <a:pt x="57" y="42"/>
                    <a:pt x="74" y="42"/>
                  </a:cubicBezTo>
                  <a:close/>
                  <a:moveTo>
                    <a:pt x="74" y="147"/>
                  </a:moveTo>
                  <a:cubicBezTo>
                    <a:pt x="105" y="147"/>
                    <a:pt x="133" y="127"/>
                    <a:pt x="143" y="98"/>
                  </a:cubicBezTo>
                  <a:lnTo>
                    <a:pt x="632" y="98"/>
                  </a:lnTo>
                  <a:lnTo>
                    <a:pt x="632" y="306"/>
                  </a:lnTo>
                  <a:cubicBezTo>
                    <a:pt x="602" y="315"/>
                    <a:pt x="581" y="344"/>
                    <a:pt x="581" y="376"/>
                  </a:cubicBezTo>
                  <a:cubicBezTo>
                    <a:pt x="581" y="416"/>
                    <a:pt x="614" y="449"/>
                    <a:pt x="655" y="449"/>
                  </a:cubicBezTo>
                  <a:cubicBezTo>
                    <a:pt x="695" y="449"/>
                    <a:pt x="728" y="416"/>
                    <a:pt x="728" y="376"/>
                  </a:cubicBezTo>
                  <a:cubicBezTo>
                    <a:pt x="728" y="344"/>
                    <a:pt x="707" y="315"/>
                    <a:pt x="677" y="306"/>
                  </a:cubicBezTo>
                  <a:lnTo>
                    <a:pt x="677" y="75"/>
                  </a:lnTo>
                  <a:cubicBezTo>
                    <a:pt x="677" y="63"/>
                    <a:pt x="667" y="53"/>
                    <a:pt x="655" y="53"/>
                  </a:cubicBezTo>
                  <a:lnTo>
                    <a:pt x="145" y="53"/>
                  </a:lnTo>
                  <a:cubicBezTo>
                    <a:pt x="135" y="21"/>
                    <a:pt x="107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94"/>
            <p:cNvSpPr>
              <a:spLocks noEditPoints="1"/>
            </p:cNvSpPr>
            <p:nvPr/>
          </p:nvSpPr>
          <p:spPr bwMode="auto">
            <a:xfrm>
              <a:off x="3284538" y="4525963"/>
              <a:ext cx="190500" cy="106363"/>
            </a:xfrm>
            <a:custGeom>
              <a:avLst/>
              <a:gdLst>
                <a:gd name="T0" fmla="*/ 194 w 268"/>
                <a:gd name="T1" fmla="*/ 43 h 148"/>
                <a:gd name="T2" fmla="*/ 225 w 268"/>
                <a:gd name="T3" fmla="*/ 74 h 148"/>
                <a:gd name="T4" fmla="*/ 194 w 268"/>
                <a:gd name="T5" fmla="*/ 105 h 148"/>
                <a:gd name="T6" fmla="*/ 163 w 268"/>
                <a:gd name="T7" fmla="*/ 74 h 148"/>
                <a:gd name="T8" fmla="*/ 194 w 268"/>
                <a:gd name="T9" fmla="*/ 43 h 148"/>
                <a:gd name="T10" fmla="*/ 45 w 268"/>
                <a:gd name="T11" fmla="*/ 140 h 148"/>
                <a:gd name="T12" fmla="*/ 45 w 268"/>
                <a:gd name="T13" fmla="*/ 97 h 148"/>
                <a:gd name="T14" fmla="*/ 124 w 268"/>
                <a:gd name="T15" fmla="*/ 97 h 148"/>
                <a:gd name="T16" fmla="*/ 194 w 268"/>
                <a:gd name="T17" fmla="*/ 148 h 148"/>
                <a:gd name="T18" fmla="*/ 268 w 268"/>
                <a:gd name="T19" fmla="*/ 74 h 148"/>
                <a:gd name="T20" fmla="*/ 194 w 268"/>
                <a:gd name="T21" fmla="*/ 0 h 148"/>
                <a:gd name="T22" fmla="*/ 124 w 268"/>
                <a:gd name="T23" fmla="*/ 52 h 148"/>
                <a:gd name="T24" fmla="*/ 23 w 268"/>
                <a:gd name="T25" fmla="*/ 52 h 148"/>
                <a:gd name="T26" fmla="*/ 0 w 268"/>
                <a:gd name="T27" fmla="*/ 74 h 148"/>
                <a:gd name="T28" fmla="*/ 0 w 268"/>
                <a:gd name="T29" fmla="*/ 126 h 148"/>
                <a:gd name="T30" fmla="*/ 45 w 268"/>
                <a:gd name="T31" fmla="*/ 14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8" h="148">
                  <a:moveTo>
                    <a:pt x="194" y="43"/>
                  </a:moveTo>
                  <a:cubicBezTo>
                    <a:pt x="211" y="43"/>
                    <a:pt x="225" y="57"/>
                    <a:pt x="225" y="74"/>
                  </a:cubicBezTo>
                  <a:cubicBezTo>
                    <a:pt x="225" y="91"/>
                    <a:pt x="211" y="105"/>
                    <a:pt x="194" y="105"/>
                  </a:cubicBezTo>
                  <a:cubicBezTo>
                    <a:pt x="177" y="105"/>
                    <a:pt x="163" y="91"/>
                    <a:pt x="163" y="74"/>
                  </a:cubicBezTo>
                  <a:cubicBezTo>
                    <a:pt x="163" y="57"/>
                    <a:pt x="177" y="43"/>
                    <a:pt x="194" y="43"/>
                  </a:cubicBezTo>
                  <a:close/>
                  <a:moveTo>
                    <a:pt x="45" y="140"/>
                  </a:moveTo>
                  <a:lnTo>
                    <a:pt x="45" y="97"/>
                  </a:lnTo>
                  <a:lnTo>
                    <a:pt x="124" y="97"/>
                  </a:lnTo>
                  <a:cubicBezTo>
                    <a:pt x="134" y="127"/>
                    <a:pt x="162" y="148"/>
                    <a:pt x="194" y="148"/>
                  </a:cubicBezTo>
                  <a:cubicBezTo>
                    <a:pt x="235" y="148"/>
                    <a:pt x="268" y="115"/>
                    <a:pt x="268" y="74"/>
                  </a:cubicBezTo>
                  <a:cubicBezTo>
                    <a:pt x="268" y="34"/>
                    <a:pt x="235" y="0"/>
                    <a:pt x="194" y="0"/>
                  </a:cubicBezTo>
                  <a:cubicBezTo>
                    <a:pt x="162" y="0"/>
                    <a:pt x="134" y="21"/>
                    <a:pt x="124" y="52"/>
                  </a:cubicBezTo>
                  <a:lnTo>
                    <a:pt x="23" y="52"/>
                  </a:lnTo>
                  <a:cubicBezTo>
                    <a:pt x="10" y="52"/>
                    <a:pt x="0" y="62"/>
                    <a:pt x="0" y="74"/>
                  </a:cubicBezTo>
                  <a:lnTo>
                    <a:pt x="0" y="126"/>
                  </a:lnTo>
                  <a:cubicBezTo>
                    <a:pt x="16" y="130"/>
                    <a:pt x="31" y="134"/>
                    <a:pt x="4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95"/>
            <p:cNvSpPr>
              <a:spLocks/>
            </p:cNvSpPr>
            <p:nvPr/>
          </p:nvSpPr>
          <p:spPr bwMode="auto">
            <a:xfrm>
              <a:off x="3162300" y="4754563"/>
              <a:ext cx="179388" cy="225425"/>
            </a:xfrm>
            <a:custGeom>
              <a:avLst/>
              <a:gdLst>
                <a:gd name="T0" fmla="*/ 0 w 252"/>
                <a:gd name="T1" fmla="*/ 214 h 317"/>
                <a:gd name="T2" fmla="*/ 18 w 252"/>
                <a:gd name="T3" fmla="*/ 300 h 317"/>
                <a:gd name="T4" fmla="*/ 98 w 252"/>
                <a:gd name="T5" fmla="*/ 315 h 317"/>
                <a:gd name="T6" fmla="*/ 61 w 252"/>
                <a:gd name="T7" fmla="*/ 214 h 317"/>
                <a:gd name="T8" fmla="*/ 215 w 252"/>
                <a:gd name="T9" fmla="*/ 60 h 317"/>
                <a:gd name="T10" fmla="*/ 252 w 252"/>
                <a:gd name="T11" fmla="*/ 64 h 317"/>
                <a:gd name="T12" fmla="*/ 202 w 252"/>
                <a:gd name="T13" fmla="*/ 0 h 317"/>
                <a:gd name="T14" fmla="*/ 0 w 252"/>
                <a:gd name="T15" fmla="*/ 21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317">
                  <a:moveTo>
                    <a:pt x="0" y="214"/>
                  </a:moveTo>
                  <a:cubicBezTo>
                    <a:pt x="0" y="245"/>
                    <a:pt x="7" y="273"/>
                    <a:pt x="18" y="300"/>
                  </a:cubicBezTo>
                  <a:cubicBezTo>
                    <a:pt x="44" y="313"/>
                    <a:pt x="81" y="317"/>
                    <a:pt x="98" y="315"/>
                  </a:cubicBezTo>
                  <a:cubicBezTo>
                    <a:pt x="75" y="288"/>
                    <a:pt x="61" y="253"/>
                    <a:pt x="61" y="214"/>
                  </a:cubicBezTo>
                  <a:cubicBezTo>
                    <a:pt x="61" y="129"/>
                    <a:pt x="130" y="60"/>
                    <a:pt x="215" y="60"/>
                  </a:cubicBezTo>
                  <a:cubicBezTo>
                    <a:pt x="231" y="60"/>
                    <a:pt x="244" y="62"/>
                    <a:pt x="252" y="64"/>
                  </a:cubicBezTo>
                  <a:cubicBezTo>
                    <a:pt x="245" y="46"/>
                    <a:pt x="217" y="9"/>
                    <a:pt x="202" y="0"/>
                  </a:cubicBezTo>
                  <a:cubicBezTo>
                    <a:pt x="90" y="7"/>
                    <a:pt x="0" y="100"/>
                    <a:pt x="0" y="2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96"/>
            <p:cNvSpPr>
              <a:spLocks/>
            </p:cNvSpPr>
            <p:nvPr/>
          </p:nvSpPr>
          <p:spPr bwMode="auto">
            <a:xfrm>
              <a:off x="3370263" y="4660900"/>
              <a:ext cx="411163" cy="398463"/>
            </a:xfrm>
            <a:custGeom>
              <a:avLst/>
              <a:gdLst>
                <a:gd name="T0" fmla="*/ 577 w 577"/>
                <a:gd name="T1" fmla="*/ 363 h 561"/>
                <a:gd name="T2" fmla="*/ 370 w 577"/>
                <a:gd name="T3" fmla="*/ 166 h 561"/>
                <a:gd name="T4" fmla="*/ 268 w 577"/>
                <a:gd name="T5" fmla="*/ 44 h 561"/>
                <a:gd name="T6" fmla="*/ 58 w 577"/>
                <a:gd name="T7" fmla="*/ 30 h 561"/>
                <a:gd name="T8" fmla="*/ 96 w 577"/>
                <a:gd name="T9" fmla="*/ 80 h 561"/>
                <a:gd name="T10" fmla="*/ 241 w 577"/>
                <a:gd name="T11" fmla="*/ 98 h 561"/>
                <a:gd name="T12" fmla="*/ 321 w 577"/>
                <a:gd name="T13" fmla="*/ 214 h 561"/>
                <a:gd name="T14" fmla="*/ 350 w 577"/>
                <a:gd name="T15" fmla="*/ 229 h 561"/>
                <a:gd name="T16" fmla="*/ 380 w 577"/>
                <a:gd name="T17" fmla="*/ 226 h 561"/>
                <a:gd name="T18" fmla="*/ 517 w 577"/>
                <a:gd name="T19" fmla="*/ 363 h 561"/>
                <a:gd name="T20" fmla="*/ 380 w 577"/>
                <a:gd name="T21" fmla="*/ 501 h 561"/>
                <a:gd name="T22" fmla="*/ 66 w 577"/>
                <a:gd name="T23" fmla="*/ 501 h 561"/>
                <a:gd name="T24" fmla="*/ 0 w 577"/>
                <a:gd name="T25" fmla="*/ 561 h 561"/>
                <a:gd name="T26" fmla="*/ 380 w 577"/>
                <a:gd name="T27" fmla="*/ 561 h 561"/>
                <a:gd name="T28" fmla="*/ 577 w 577"/>
                <a:gd name="T29" fmla="*/ 36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7" h="561">
                  <a:moveTo>
                    <a:pt x="577" y="363"/>
                  </a:moveTo>
                  <a:cubicBezTo>
                    <a:pt x="577" y="251"/>
                    <a:pt x="484" y="160"/>
                    <a:pt x="370" y="166"/>
                  </a:cubicBezTo>
                  <a:cubicBezTo>
                    <a:pt x="351" y="114"/>
                    <a:pt x="320" y="76"/>
                    <a:pt x="268" y="44"/>
                  </a:cubicBezTo>
                  <a:cubicBezTo>
                    <a:pt x="212" y="8"/>
                    <a:pt x="123" y="0"/>
                    <a:pt x="58" y="30"/>
                  </a:cubicBezTo>
                  <a:cubicBezTo>
                    <a:pt x="72" y="46"/>
                    <a:pt x="85" y="62"/>
                    <a:pt x="96" y="80"/>
                  </a:cubicBezTo>
                  <a:cubicBezTo>
                    <a:pt x="133" y="69"/>
                    <a:pt x="191" y="64"/>
                    <a:pt x="241" y="98"/>
                  </a:cubicBezTo>
                  <a:cubicBezTo>
                    <a:pt x="298" y="136"/>
                    <a:pt x="312" y="179"/>
                    <a:pt x="321" y="214"/>
                  </a:cubicBezTo>
                  <a:cubicBezTo>
                    <a:pt x="323" y="224"/>
                    <a:pt x="335" y="231"/>
                    <a:pt x="350" y="229"/>
                  </a:cubicBezTo>
                  <a:cubicBezTo>
                    <a:pt x="362" y="227"/>
                    <a:pt x="372" y="226"/>
                    <a:pt x="380" y="226"/>
                  </a:cubicBezTo>
                  <a:cubicBezTo>
                    <a:pt x="456" y="226"/>
                    <a:pt x="517" y="288"/>
                    <a:pt x="517" y="363"/>
                  </a:cubicBezTo>
                  <a:cubicBezTo>
                    <a:pt x="517" y="439"/>
                    <a:pt x="456" y="501"/>
                    <a:pt x="380" y="501"/>
                  </a:cubicBezTo>
                  <a:lnTo>
                    <a:pt x="66" y="501"/>
                  </a:lnTo>
                  <a:cubicBezTo>
                    <a:pt x="47" y="523"/>
                    <a:pt x="25" y="543"/>
                    <a:pt x="0" y="561"/>
                  </a:cubicBezTo>
                  <a:lnTo>
                    <a:pt x="380" y="561"/>
                  </a:lnTo>
                  <a:cubicBezTo>
                    <a:pt x="489" y="561"/>
                    <a:pt x="577" y="472"/>
                    <a:pt x="577" y="3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97"/>
            <p:cNvSpPr>
              <a:spLocks noEditPoints="1"/>
            </p:cNvSpPr>
            <p:nvPr/>
          </p:nvSpPr>
          <p:spPr bwMode="auto">
            <a:xfrm>
              <a:off x="2879725" y="4638675"/>
              <a:ext cx="592138" cy="555625"/>
            </a:xfrm>
            <a:custGeom>
              <a:avLst/>
              <a:gdLst>
                <a:gd name="T0" fmla="*/ 284 w 830"/>
                <a:gd name="T1" fmla="*/ 411 h 781"/>
                <a:gd name="T2" fmla="*/ 376 w 830"/>
                <a:gd name="T3" fmla="*/ 98 h 781"/>
                <a:gd name="T4" fmla="*/ 487 w 830"/>
                <a:gd name="T5" fmla="*/ 70 h 781"/>
                <a:gd name="T6" fmla="*/ 689 w 830"/>
                <a:gd name="T7" fmla="*/ 189 h 781"/>
                <a:gd name="T8" fmla="*/ 598 w 830"/>
                <a:gd name="T9" fmla="*/ 503 h 781"/>
                <a:gd name="T10" fmla="*/ 487 w 830"/>
                <a:gd name="T11" fmla="*/ 531 h 781"/>
                <a:gd name="T12" fmla="*/ 284 w 830"/>
                <a:gd name="T13" fmla="*/ 411 h 781"/>
                <a:gd name="T14" fmla="*/ 488 w 830"/>
                <a:gd name="T15" fmla="*/ 601 h 781"/>
                <a:gd name="T16" fmla="*/ 631 w 830"/>
                <a:gd name="T17" fmla="*/ 564 h 781"/>
                <a:gd name="T18" fmla="*/ 750 w 830"/>
                <a:gd name="T19" fmla="*/ 156 h 781"/>
                <a:gd name="T20" fmla="*/ 487 w 830"/>
                <a:gd name="T21" fmla="*/ 0 h 781"/>
                <a:gd name="T22" fmla="*/ 343 w 830"/>
                <a:gd name="T23" fmla="*/ 37 h 781"/>
                <a:gd name="T24" fmla="*/ 222 w 830"/>
                <a:gd name="T25" fmla="*/ 441 h 781"/>
                <a:gd name="T26" fmla="*/ 53 w 830"/>
                <a:gd name="T27" fmla="*/ 585 h 781"/>
                <a:gd name="T28" fmla="*/ 48 w 830"/>
                <a:gd name="T29" fmla="*/ 747 h 781"/>
                <a:gd name="T30" fmla="*/ 128 w 830"/>
                <a:gd name="T31" fmla="*/ 781 h 781"/>
                <a:gd name="T32" fmla="*/ 210 w 830"/>
                <a:gd name="T33" fmla="*/ 741 h 781"/>
                <a:gd name="T34" fmla="*/ 353 w 830"/>
                <a:gd name="T35" fmla="*/ 569 h 781"/>
                <a:gd name="T36" fmla="*/ 488 w 830"/>
                <a:gd name="T37" fmla="*/ 601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0" h="781">
                  <a:moveTo>
                    <a:pt x="284" y="411"/>
                  </a:moveTo>
                  <a:cubicBezTo>
                    <a:pt x="224" y="299"/>
                    <a:pt x="264" y="159"/>
                    <a:pt x="376" y="98"/>
                  </a:cubicBezTo>
                  <a:cubicBezTo>
                    <a:pt x="411" y="79"/>
                    <a:pt x="449" y="70"/>
                    <a:pt x="487" y="70"/>
                  </a:cubicBezTo>
                  <a:cubicBezTo>
                    <a:pt x="568" y="70"/>
                    <a:pt x="647" y="113"/>
                    <a:pt x="689" y="189"/>
                  </a:cubicBezTo>
                  <a:cubicBezTo>
                    <a:pt x="750" y="301"/>
                    <a:pt x="709" y="441"/>
                    <a:pt x="598" y="503"/>
                  </a:cubicBezTo>
                  <a:cubicBezTo>
                    <a:pt x="562" y="522"/>
                    <a:pt x="525" y="531"/>
                    <a:pt x="487" y="531"/>
                  </a:cubicBezTo>
                  <a:cubicBezTo>
                    <a:pt x="406" y="531"/>
                    <a:pt x="327" y="487"/>
                    <a:pt x="284" y="411"/>
                  </a:cubicBezTo>
                  <a:close/>
                  <a:moveTo>
                    <a:pt x="488" y="601"/>
                  </a:moveTo>
                  <a:cubicBezTo>
                    <a:pt x="536" y="601"/>
                    <a:pt x="585" y="589"/>
                    <a:pt x="631" y="564"/>
                  </a:cubicBezTo>
                  <a:cubicBezTo>
                    <a:pt x="777" y="484"/>
                    <a:pt x="830" y="302"/>
                    <a:pt x="750" y="156"/>
                  </a:cubicBezTo>
                  <a:cubicBezTo>
                    <a:pt x="696" y="56"/>
                    <a:pt x="593" y="0"/>
                    <a:pt x="487" y="0"/>
                  </a:cubicBezTo>
                  <a:cubicBezTo>
                    <a:pt x="438" y="0"/>
                    <a:pt x="388" y="12"/>
                    <a:pt x="343" y="37"/>
                  </a:cubicBezTo>
                  <a:cubicBezTo>
                    <a:pt x="198" y="116"/>
                    <a:pt x="145" y="296"/>
                    <a:pt x="222" y="441"/>
                  </a:cubicBezTo>
                  <a:lnTo>
                    <a:pt x="53" y="585"/>
                  </a:lnTo>
                  <a:cubicBezTo>
                    <a:pt x="4" y="626"/>
                    <a:pt x="0" y="701"/>
                    <a:pt x="48" y="747"/>
                  </a:cubicBezTo>
                  <a:cubicBezTo>
                    <a:pt x="71" y="769"/>
                    <a:pt x="99" y="781"/>
                    <a:pt x="128" y="781"/>
                  </a:cubicBezTo>
                  <a:cubicBezTo>
                    <a:pt x="158" y="781"/>
                    <a:pt x="188" y="768"/>
                    <a:pt x="210" y="741"/>
                  </a:cubicBezTo>
                  <a:lnTo>
                    <a:pt x="353" y="569"/>
                  </a:lnTo>
                  <a:cubicBezTo>
                    <a:pt x="395" y="590"/>
                    <a:pt x="441" y="601"/>
                    <a:pt x="488" y="60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6" name="Boiling_flask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CE6122F-99F3-4D17-9F95-3E594459563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991295" y="4711784"/>
            <a:ext cx="319164" cy="542925"/>
            <a:chOff x="5000323" y="3030031"/>
            <a:chExt cx="1217066" cy="2070332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47" name="Freeform: Shape 1298">
              <a:extLst>
                <a:ext uri="{FF2B5EF4-FFF2-40B4-BE49-F238E27FC236}">
                  <a16:creationId xmlns:a16="http://schemas.microsoft.com/office/drawing/2014/main" id="{E673C4CF-E53E-45C1-AF98-647B7B653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0323" y="3030031"/>
              <a:ext cx="1217066" cy="2070332"/>
            </a:xfrm>
            <a:custGeom>
              <a:avLst/>
              <a:gdLst>
                <a:gd name="connsiteX0" fmla="*/ 318423 w 1217066"/>
                <a:gd name="connsiteY0" fmla="*/ 58276 h 2070332"/>
                <a:gd name="connsiteX1" fmla="*/ 404106 w 1217066"/>
                <a:gd name="connsiteY1" fmla="*/ 237029 h 2070332"/>
                <a:gd name="connsiteX2" fmla="*/ 404106 w 1217066"/>
                <a:gd name="connsiteY2" fmla="*/ 992128 h 2070332"/>
                <a:gd name="connsiteX3" fmla="*/ 393198 w 1217066"/>
                <a:gd name="connsiteY3" fmla="*/ 995514 h 2070332"/>
                <a:gd name="connsiteX4" fmla="*/ 55321 w 1217066"/>
                <a:gd name="connsiteY4" fmla="*/ 1505252 h 2070332"/>
                <a:gd name="connsiteX5" fmla="*/ 299227 w 1217066"/>
                <a:gd name="connsiteY5" fmla="*/ 1963984 h 2070332"/>
                <a:gd name="connsiteX6" fmla="*/ 389009 w 1217066"/>
                <a:gd name="connsiteY6" fmla="*/ 2012716 h 2070332"/>
                <a:gd name="connsiteX7" fmla="*/ 828058 w 1217066"/>
                <a:gd name="connsiteY7" fmla="*/ 2012716 h 2070332"/>
                <a:gd name="connsiteX8" fmla="*/ 917840 w 1217066"/>
                <a:gd name="connsiteY8" fmla="*/ 1963984 h 2070332"/>
                <a:gd name="connsiteX9" fmla="*/ 1161745 w 1217066"/>
                <a:gd name="connsiteY9" fmla="*/ 1505252 h 2070332"/>
                <a:gd name="connsiteX10" fmla="*/ 823869 w 1217066"/>
                <a:gd name="connsiteY10" fmla="*/ 995514 h 2070332"/>
                <a:gd name="connsiteX11" fmla="*/ 777051 w 1217066"/>
                <a:gd name="connsiteY11" fmla="*/ 980981 h 2070332"/>
                <a:gd name="connsiteX12" fmla="*/ 777051 w 1217066"/>
                <a:gd name="connsiteY12" fmla="*/ 237025 h 2070332"/>
                <a:gd name="connsiteX13" fmla="*/ 862732 w 1217066"/>
                <a:gd name="connsiteY13" fmla="*/ 58276 h 2070332"/>
                <a:gd name="connsiteX14" fmla="*/ 228341 w 1217066"/>
                <a:gd name="connsiteY14" fmla="*/ 0 h 2070332"/>
                <a:gd name="connsiteX15" fmla="*/ 952816 w 1217066"/>
                <a:gd name="connsiteY15" fmla="*/ 0 h 2070332"/>
                <a:gd name="connsiteX16" fmla="*/ 838774 w 1217066"/>
                <a:gd name="connsiteY16" fmla="*/ 196624 h 2070332"/>
                <a:gd name="connsiteX17" fmla="*/ 838774 w 1217066"/>
                <a:gd name="connsiteY17" fmla="*/ 942484 h 2070332"/>
                <a:gd name="connsiteX18" fmla="*/ 845402 w 1217066"/>
                <a:gd name="connsiteY18" fmla="*/ 944541 h 2070332"/>
                <a:gd name="connsiteX19" fmla="*/ 1217066 w 1217066"/>
                <a:gd name="connsiteY19" fmla="*/ 1505252 h 2070332"/>
                <a:gd name="connsiteX20" fmla="*/ 845402 w 1217066"/>
                <a:gd name="connsiteY20" fmla="*/ 2065964 h 2070332"/>
                <a:gd name="connsiteX21" fmla="*/ 831328 w 1217066"/>
                <a:gd name="connsiteY21" fmla="*/ 2070332 h 2070332"/>
                <a:gd name="connsiteX22" fmla="*/ 385738 w 1217066"/>
                <a:gd name="connsiteY22" fmla="*/ 2070332 h 2070332"/>
                <a:gd name="connsiteX23" fmla="*/ 371665 w 1217066"/>
                <a:gd name="connsiteY23" fmla="*/ 2065964 h 2070332"/>
                <a:gd name="connsiteX24" fmla="*/ 0 w 1217066"/>
                <a:gd name="connsiteY24" fmla="*/ 1505252 h 2070332"/>
                <a:gd name="connsiteX25" fmla="*/ 268297 w 1217066"/>
                <a:gd name="connsiteY25" fmla="*/ 1000647 h 2070332"/>
                <a:gd name="connsiteX26" fmla="*/ 342385 w 1217066"/>
                <a:gd name="connsiteY26" fmla="*/ 960433 h 2070332"/>
                <a:gd name="connsiteX27" fmla="*/ 342385 w 1217066"/>
                <a:gd name="connsiteY27" fmla="*/ 196628 h 207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17066" h="2070332">
                  <a:moveTo>
                    <a:pt x="318423" y="58276"/>
                  </a:moveTo>
                  <a:lnTo>
                    <a:pt x="404106" y="237029"/>
                  </a:lnTo>
                  <a:lnTo>
                    <a:pt x="404106" y="992128"/>
                  </a:lnTo>
                  <a:lnTo>
                    <a:pt x="393198" y="995514"/>
                  </a:lnTo>
                  <a:cubicBezTo>
                    <a:pt x="194642" y="1079496"/>
                    <a:pt x="55321" y="1276104"/>
                    <a:pt x="55321" y="1505252"/>
                  </a:cubicBezTo>
                  <a:cubicBezTo>
                    <a:pt x="55321" y="1696209"/>
                    <a:pt x="152072" y="1864568"/>
                    <a:pt x="299227" y="1963984"/>
                  </a:cubicBezTo>
                  <a:lnTo>
                    <a:pt x="389009" y="2012716"/>
                  </a:lnTo>
                  <a:lnTo>
                    <a:pt x="828058" y="2012716"/>
                  </a:lnTo>
                  <a:lnTo>
                    <a:pt x="917840" y="1963984"/>
                  </a:lnTo>
                  <a:cubicBezTo>
                    <a:pt x="1064995" y="1864568"/>
                    <a:pt x="1161745" y="1696209"/>
                    <a:pt x="1161745" y="1505252"/>
                  </a:cubicBezTo>
                  <a:cubicBezTo>
                    <a:pt x="1161745" y="1276104"/>
                    <a:pt x="1022425" y="1079496"/>
                    <a:pt x="823869" y="995514"/>
                  </a:cubicBezTo>
                  <a:lnTo>
                    <a:pt x="777051" y="980981"/>
                  </a:lnTo>
                  <a:lnTo>
                    <a:pt x="777051" y="237025"/>
                  </a:lnTo>
                  <a:lnTo>
                    <a:pt x="862732" y="58276"/>
                  </a:lnTo>
                  <a:close/>
                  <a:moveTo>
                    <a:pt x="228341" y="0"/>
                  </a:moveTo>
                  <a:lnTo>
                    <a:pt x="952816" y="0"/>
                  </a:lnTo>
                  <a:lnTo>
                    <a:pt x="838774" y="196624"/>
                  </a:lnTo>
                  <a:lnTo>
                    <a:pt x="838774" y="942484"/>
                  </a:lnTo>
                  <a:lnTo>
                    <a:pt x="845402" y="944541"/>
                  </a:lnTo>
                  <a:cubicBezTo>
                    <a:pt x="1063813" y="1036921"/>
                    <a:pt x="1217066" y="1253190"/>
                    <a:pt x="1217066" y="1505252"/>
                  </a:cubicBezTo>
                  <a:cubicBezTo>
                    <a:pt x="1217066" y="1757315"/>
                    <a:pt x="1063813" y="1973583"/>
                    <a:pt x="845402" y="2065964"/>
                  </a:cubicBezTo>
                  <a:lnTo>
                    <a:pt x="831328" y="2070332"/>
                  </a:lnTo>
                  <a:lnTo>
                    <a:pt x="385738" y="2070332"/>
                  </a:lnTo>
                  <a:lnTo>
                    <a:pt x="371665" y="2065964"/>
                  </a:lnTo>
                  <a:cubicBezTo>
                    <a:pt x="153253" y="1973583"/>
                    <a:pt x="0" y="1757315"/>
                    <a:pt x="0" y="1505252"/>
                  </a:cubicBezTo>
                  <a:cubicBezTo>
                    <a:pt x="0" y="1295200"/>
                    <a:pt x="106426" y="1110005"/>
                    <a:pt x="268297" y="1000647"/>
                  </a:cubicBezTo>
                  <a:lnTo>
                    <a:pt x="342385" y="960433"/>
                  </a:lnTo>
                  <a:lnTo>
                    <a:pt x="342385" y="19662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299">
              <a:extLst>
                <a:ext uri="{FF2B5EF4-FFF2-40B4-BE49-F238E27FC236}">
                  <a16:creationId xmlns:a16="http://schemas.microsoft.com/office/drawing/2014/main" id="{0E25F946-2DD9-4A24-9E4D-1044366F9589}"/>
                </a:ext>
              </a:extLst>
            </p:cNvPr>
            <p:cNvSpPr/>
            <p:nvPr/>
          </p:nvSpPr>
          <p:spPr>
            <a:xfrm>
              <a:off x="5105936" y="4512259"/>
              <a:ext cx="1005840" cy="492782"/>
            </a:xfrm>
            <a:custGeom>
              <a:avLst/>
              <a:gdLst>
                <a:gd name="connsiteX0" fmla="*/ 351469 w 1005840"/>
                <a:gd name="connsiteY0" fmla="*/ 294327 h 492782"/>
                <a:gd name="connsiteX1" fmla="*/ 314576 w 1005840"/>
                <a:gd name="connsiteY1" fmla="*/ 331220 h 492782"/>
                <a:gd name="connsiteX2" fmla="*/ 351469 w 1005840"/>
                <a:gd name="connsiteY2" fmla="*/ 368113 h 492782"/>
                <a:gd name="connsiteX3" fmla="*/ 388362 w 1005840"/>
                <a:gd name="connsiteY3" fmla="*/ 331220 h 492782"/>
                <a:gd name="connsiteX4" fmla="*/ 351469 w 1005840"/>
                <a:gd name="connsiteY4" fmla="*/ 294327 h 492782"/>
                <a:gd name="connsiteX5" fmla="*/ 594361 w 1005840"/>
                <a:gd name="connsiteY5" fmla="*/ 137275 h 492782"/>
                <a:gd name="connsiteX6" fmla="*/ 478576 w 1005840"/>
                <a:gd name="connsiteY6" fmla="*/ 253060 h 492782"/>
                <a:gd name="connsiteX7" fmla="*/ 594361 w 1005840"/>
                <a:gd name="connsiteY7" fmla="*/ 368845 h 492782"/>
                <a:gd name="connsiteX8" fmla="*/ 710146 w 1005840"/>
                <a:gd name="connsiteY8" fmla="*/ 253060 h 492782"/>
                <a:gd name="connsiteX9" fmla="*/ 594361 w 1005840"/>
                <a:gd name="connsiteY9" fmla="*/ 137275 h 492782"/>
                <a:gd name="connsiteX10" fmla="*/ 336666 w 1005840"/>
                <a:gd name="connsiteY10" fmla="*/ 77470 h 492782"/>
                <a:gd name="connsiteX11" fmla="*/ 271308 w 1005840"/>
                <a:gd name="connsiteY11" fmla="*/ 142828 h 492782"/>
                <a:gd name="connsiteX12" fmla="*/ 336666 w 1005840"/>
                <a:gd name="connsiteY12" fmla="*/ 208186 h 492782"/>
                <a:gd name="connsiteX13" fmla="*/ 402024 w 1005840"/>
                <a:gd name="connsiteY13" fmla="*/ 142828 h 492782"/>
                <a:gd name="connsiteX14" fmla="*/ 336666 w 1005840"/>
                <a:gd name="connsiteY14" fmla="*/ 77470 h 492782"/>
                <a:gd name="connsiteX15" fmla="*/ 1022 w 1005840"/>
                <a:gd name="connsiteY15" fmla="*/ 0 h 492782"/>
                <a:gd name="connsiteX16" fmla="*/ 1004818 w 1005840"/>
                <a:gd name="connsiteY16" fmla="*/ 0 h 492782"/>
                <a:gd name="connsiteX17" fmla="*/ 1005840 w 1005840"/>
                <a:gd name="connsiteY17" fmla="*/ 10139 h 492782"/>
                <a:gd name="connsiteX18" fmla="*/ 698679 w 1005840"/>
                <a:gd name="connsiteY18" fmla="*/ 473537 h 492782"/>
                <a:gd name="connsiteX19" fmla="*/ 636682 w 1005840"/>
                <a:gd name="connsiteY19" fmla="*/ 492782 h 492782"/>
                <a:gd name="connsiteX20" fmla="*/ 369158 w 1005840"/>
                <a:gd name="connsiteY20" fmla="*/ 492782 h 492782"/>
                <a:gd name="connsiteX21" fmla="*/ 307161 w 1005840"/>
                <a:gd name="connsiteY21" fmla="*/ 473537 h 492782"/>
                <a:gd name="connsiteX22" fmla="*/ 0 w 1005840"/>
                <a:gd name="connsiteY22" fmla="*/ 10139 h 492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5840" h="492782">
                  <a:moveTo>
                    <a:pt x="351469" y="294327"/>
                  </a:moveTo>
                  <a:cubicBezTo>
                    <a:pt x="331094" y="294327"/>
                    <a:pt x="314576" y="310845"/>
                    <a:pt x="314576" y="331220"/>
                  </a:cubicBezTo>
                  <a:cubicBezTo>
                    <a:pt x="314576" y="351595"/>
                    <a:pt x="331094" y="368113"/>
                    <a:pt x="351469" y="368113"/>
                  </a:cubicBezTo>
                  <a:cubicBezTo>
                    <a:pt x="371844" y="368113"/>
                    <a:pt x="388362" y="351595"/>
                    <a:pt x="388362" y="331220"/>
                  </a:cubicBezTo>
                  <a:cubicBezTo>
                    <a:pt x="388362" y="310845"/>
                    <a:pt x="371844" y="294327"/>
                    <a:pt x="351469" y="294327"/>
                  </a:cubicBezTo>
                  <a:close/>
                  <a:moveTo>
                    <a:pt x="594361" y="137275"/>
                  </a:moveTo>
                  <a:cubicBezTo>
                    <a:pt x="530415" y="137275"/>
                    <a:pt x="478576" y="189114"/>
                    <a:pt x="478576" y="253060"/>
                  </a:cubicBezTo>
                  <a:cubicBezTo>
                    <a:pt x="478576" y="317006"/>
                    <a:pt x="530415" y="368845"/>
                    <a:pt x="594361" y="368845"/>
                  </a:cubicBezTo>
                  <a:cubicBezTo>
                    <a:pt x="658307" y="368845"/>
                    <a:pt x="710146" y="317006"/>
                    <a:pt x="710146" y="253060"/>
                  </a:cubicBezTo>
                  <a:cubicBezTo>
                    <a:pt x="710146" y="189114"/>
                    <a:pt x="658307" y="137275"/>
                    <a:pt x="594361" y="137275"/>
                  </a:cubicBezTo>
                  <a:close/>
                  <a:moveTo>
                    <a:pt x="336666" y="77470"/>
                  </a:moveTo>
                  <a:cubicBezTo>
                    <a:pt x="300570" y="77470"/>
                    <a:pt x="271308" y="106732"/>
                    <a:pt x="271308" y="142828"/>
                  </a:cubicBezTo>
                  <a:cubicBezTo>
                    <a:pt x="271308" y="178924"/>
                    <a:pt x="300570" y="208186"/>
                    <a:pt x="336666" y="208186"/>
                  </a:cubicBezTo>
                  <a:cubicBezTo>
                    <a:pt x="372762" y="208186"/>
                    <a:pt x="402024" y="178924"/>
                    <a:pt x="402024" y="142828"/>
                  </a:cubicBezTo>
                  <a:cubicBezTo>
                    <a:pt x="402024" y="106732"/>
                    <a:pt x="372762" y="77470"/>
                    <a:pt x="336666" y="77470"/>
                  </a:cubicBezTo>
                  <a:close/>
                  <a:moveTo>
                    <a:pt x="1022" y="0"/>
                  </a:moveTo>
                  <a:lnTo>
                    <a:pt x="1004818" y="0"/>
                  </a:lnTo>
                  <a:lnTo>
                    <a:pt x="1005840" y="10139"/>
                  </a:lnTo>
                  <a:cubicBezTo>
                    <a:pt x="1005840" y="218456"/>
                    <a:pt x="879185" y="397190"/>
                    <a:pt x="698679" y="473537"/>
                  </a:cubicBezTo>
                  <a:lnTo>
                    <a:pt x="636682" y="492782"/>
                  </a:lnTo>
                  <a:lnTo>
                    <a:pt x="369158" y="492782"/>
                  </a:lnTo>
                  <a:lnTo>
                    <a:pt x="307161" y="473537"/>
                  </a:lnTo>
                  <a:cubicBezTo>
                    <a:pt x="126656" y="397190"/>
                    <a:pt x="0" y="218456"/>
                    <a:pt x="0" y="101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89566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Arrow_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Goal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tomic_POWER_USER_SEPARATOR_ICONS_matter_POWER_USER_SEPARATOR_ICONS_particles_POWER_USER_SEPARATOR_ICONS_scien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forklift_POWER_USER_SEPARATOR_ICONS_factory_POWER_USER_SEPARATOR_ICONS_industry_POWER_USER_SEPARATOR_ICONS_machine_POWER_USER_SEPARATOR_ICONS_wo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ycle_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ar chart*graph*statistics*data*figures*numbers*analytics*analysis*dashboard*column char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ig data*analytics*analysis*cloud*AI*artificial intelligence*machine learn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iling flask*chemistry*science*experi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algorythm_POWER_USER_SEPARATOR_ICONS_data_POWER_USER_SEPARATOR_ICONS_math_POWER_USER_SEPARATOR_ICONS_numbers_POWER_USER_SEPARATOR_ICONS_open-dat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ook-shelf_POWER_USER_SEPARATOR_ICONS_littérature_POWER_USER_SEPARATOR_ICONS_library_POWER_USER_SEPARATOR_ICONS_write_POWER_USER_SEPARATOR_ICONS_rea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  targetting*targetting*people*goal*technology*big dat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1362</Words>
  <Application>Microsoft Office PowerPoint</Application>
  <PresentationFormat>Ευρεία οθόνη</PresentationFormat>
  <Paragraphs>165</Paragraphs>
  <Slides>17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23" baseType="lpstr">
      <vt:lpstr>Wingdings 3</vt:lpstr>
      <vt:lpstr>Arial</vt:lpstr>
      <vt:lpstr>Calibri</vt:lpstr>
      <vt:lpstr>Century Gothic</vt:lpstr>
      <vt:lpstr>Wingdings</vt:lpstr>
      <vt:lpstr>Ion</vt:lpstr>
      <vt:lpstr>Παρουσίαση του PowerPoint</vt:lpstr>
      <vt:lpstr>Παρουσίαση του PowerPoint</vt:lpstr>
      <vt:lpstr>Contents</vt:lpstr>
      <vt:lpstr>Παρουσίαση του PowerPoint</vt:lpstr>
      <vt:lpstr>Παρουσίαση του PowerPoint</vt:lpstr>
      <vt:lpstr>Assignment Goals About SDGs: The Sustainable Development Goals (SDGs), also known as the Global Goals, were adopted by all United Nations Member States in 2015 as a universal call to action to end poverty, protect the planet and ensure that all people enjoy peace and prosperity by 2030. </vt:lpstr>
      <vt:lpstr>Παρουσίαση του PowerPoint</vt:lpstr>
      <vt:lpstr>Παρουσίαση του PowerPoint</vt:lpstr>
      <vt:lpstr>Data Preprocessing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ELENI KAKAGIANNI</dc:creator>
  <cp:lastModifiedBy>Aris Petrou</cp:lastModifiedBy>
  <cp:revision>26</cp:revision>
  <dcterms:created xsi:type="dcterms:W3CDTF">2020-10-21T21:18:01Z</dcterms:created>
  <dcterms:modified xsi:type="dcterms:W3CDTF">2020-11-18T22:53:35Z</dcterms:modified>
</cp:coreProperties>
</file>