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70" r:id="rId3"/>
    <p:sldId id="267" r:id="rId4"/>
    <p:sldId id="261" r:id="rId5"/>
    <p:sldId id="268" r:id="rId6"/>
    <p:sldId id="258" r:id="rId7"/>
    <p:sldId id="277" r:id="rId8"/>
    <p:sldId id="272" r:id="rId9"/>
    <p:sldId id="273" r:id="rId10"/>
    <p:sldId id="274" r:id="rId11"/>
    <p:sldId id="271" r:id="rId12"/>
    <p:sldId id="276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89455"/>
  </p:normalViewPr>
  <p:slideViewPr>
    <p:cSldViewPr>
      <p:cViewPr varScale="1">
        <p:scale>
          <a:sx n="135" d="100"/>
          <a:sy n="135" d="100"/>
        </p:scale>
        <p:origin x="29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09264-2FA2-714B-B176-2C80EEA25CF7}" type="datetimeFigureOut">
              <a:rPr lang="en-BG" smtClean="0"/>
              <a:t>28.08.22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63353-5E9A-1F4C-BEB3-E34D20C60F5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6208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63353-5E9A-1F4C-BEB3-E34D20C60F5A}" type="slidenum">
              <a:rPr lang="en-BG" smtClean="0"/>
              <a:t>1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9889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28.08.22 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75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28.08.22 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171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28.08.22 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33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28.08.22 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4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28.08.22 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5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28.08.22 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88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28.08.22 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42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28.08.22 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714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28.08.22 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182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CC536-4F3D-4E22-A9F1-A3C6D40310AC}" type="datetimeFigureOut">
              <a:rPr lang="bg-BG" smtClean="0"/>
              <a:t>28.08.22 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7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273CC536-4F3D-4E22-A9F1-A3C6D40310AC}" type="datetimeFigureOut">
              <a:rPr lang="bg-BG" smtClean="0"/>
              <a:t>28.08.22 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CC536-4F3D-4E22-A9F1-A3C6D40310AC}" type="datetimeFigureOut">
              <a:rPr lang="bg-BG" smtClean="0"/>
              <a:t>28.08.22 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3F3F3C-A60D-426C-8F94-912700854F7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231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blog/data-science-in-banking#calculating-fraud-in-the-dataset" TargetMode="External"/><Relationship Id="rId3" Type="http://schemas.openxmlformats.org/officeDocument/2006/relationships/hyperlink" Target="https://machinelearningmastery.com/model-based-outlier-detection-and-removal-in-python/" TargetMode="External"/><Relationship Id="rId7" Type="http://schemas.openxmlformats.org/officeDocument/2006/relationships/hyperlink" Target="https://pub.towardsai.net/local-outlier-factor-lof-for-anomaly-detection-b4fdaebc98fe" TargetMode="External"/><Relationship Id="rId2" Type="http://schemas.openxmlformats.org/officeDocument/2006/relationships/hyperlink" Target="https://www.kaggle.com/datasets/ealaxi/paysim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shren.medium.com/anomaly-detection-using-local-outlier-factor-4e52f16894f" TargetMode="External"/><Relationship Id="rId5" Type="http://schemas.openxmlformats.org/officeDocument/2006/relationships/hyperlink" Target="https://towardsdatascience.com/anomaly-detection-with-local-outlier-factor-lof-d91e41df10f2" TargetMode="External"/><Relationship Id="rId4" Type="http://schemas.openxmlformats.org/officeDocument/2006/relationships/hyperlink" Target="https://towardsdatascience.com/outlier-detection-with-isolation-forest-3d190448d45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3855176" y="1027937"/>
            <a:ext cx="4562781" cy="3711894"/>
          </a:xfrm>
        </p:spPr>
        <p:txBody>
          <a:bodyPr anchor="ctr">
            <a:normAutofit/>
          </a:bodyPr>
          <a:lstStyle/>
          <a:p>
            <a:r>
              <a:rPr lang="bg-BG" sz="4700" dirty="0"/>
              <a:t>Откриване на финансови измами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726042" y="1027937"/>
            <a:ext cx="2441175" cy="3711894"/>
          </a:xfrm>
        </p:spPr>
        <p:txBody>
          <a:bodyPr anchor="ctr">
            <a:normAutofit/>
          </a:bodyPr>
          <a:lstStyle/>
          <a:p>
            <a:pPr algn="r"/>
            <a:r>
              <a:rPr lang="bg-BG" dirty="0"/>
              <a:t>Петър Петров</a:t>
            </a:r>
          </a:p>
          <a:p>
            <a:pPr algn="r"/>
            <a:r>
              <a:rPr lang="bg-BG" dirty="0"/>
              <a:t>ФН 2</a:t>
            </a:r>
            <a:r>
              <a:rPr lang="en-US" dirty="0"/>
              <a:t>MI3400168</a:t>
            </a:r>
            <a:endParaRPr lang="bg-BG" dirty="0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3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73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1A79-2A6A-2504-C6E9-6992DEB1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Isolation</a:t>
            </a:r>
            <a:r>
              <a:rPr lang="bg-BG" dirty="0"/>
              <a:t> </a:t>
            </a:r>
            <a:r>
              <a:rPr lang="en-GB" dirty="0"/>
              <a:t>Forest</a:t>
            </a:r>
            <a:br>
              <a:rPr lang="en-GB" dirty="0"/>
            </a:b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D65FA-E288-26EF-EC64-459EF801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Използват се произволно избрани характеристики от данните.</a:t>
            </a:r>
          </a:p>
          <a:p>
            <a:r>
              <a:rPr lang="bg-BG" dirty="0"/>
              <a:t>Наблюдава разпределението между максималните и минималните граници на дадената характеристика.</a:t>
            </a:r>
          </a:p>
          <a:p>
            <a:r>
              <a:rPr lang="bg-BG" dirty="0"/>
              <a:t>Изгражда се дървовидна структура от която се взима дължината на пътя до класификацията.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63005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D43B-D075-0A90-F806-39995873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Откриване на аномалии</a:t>
            </a:r>
            <a:endParaRPr lang="en-BG" dirty="0"/>
          </a:p>
        </p:txBody>
      </p:sp>
      <p:pic>
        <p:nvPicPr>
          <p:cNvPr id="4" name="Picture 2" descr="nominal">
            <a:extLst>
              <a:ext uri="{FF2B5EF4-FFF2-40B4-BE49-F238E27FC236}">
                <a16:creationId xmlns:a16="http://schemas.microsoft.com/office/drawing/2014/main" id="{110FE293-A798-3E98-9723-B2B2718847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37" y="2016125"/>
            <a:ext cx="6382452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34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E56D-46D2-9CFD-723E-D301ECB7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Резултати </a:t>
            </a:r>
            <a:endParaRPr lang="en-BG" dirty="0"/>
          </a:p>
        </p:txBody>
      </p:sp>
      <p:pic>
        <p:nvPicPr>
          <p:cNvPr id="4" name="Content Placeholder 3" descr="Text&#10;&#10;Description automatically generated with medium confidence">
            <a:extLst>
              <a:ext uri="{FF2B5EF4-FFF2-40B4-BE49-F238E27FC236}">
                <a16:creationId xmlns:a16="http://schemas.microsoft.com/office/drawing/2014/main" id="{58BE3053-9788-AEE9-459C-B8D005E57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2060847"/>
            <a:ext cx="4248472" cy="122483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A8B394E-DEEE-692A-2B14-6206DBBD7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734" y="2060848"/>
            <a:ext cx="4248472" cy="122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76A17-DD45-2DBB-C60D-627A3B208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841332"/>
            <a:ext cx="5274310" cy="494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5166C-F15E-30C7-5A64-38D10DC0B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445515"/>
            <a:ext cx="527431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6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637C-CB33-37AB-443B-A6AB9CDC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Източници 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5E96-EE90-219D-3778-08D6DE6C3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060848"/>
            <a:ext cx="7016941" cy="4845658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bg-BG" b="1" dirty="0" err="1"/>
              <a:t>Synthetic</a:t>
            </a:r>
            <a:r>
              <a:rPr lang="bg-BG" b="1" dirty="0"/>
              <a:t> </a:t>
            </a:r>
            <a:r>
              <a:rPr lang="bg-BG" b="1" dirty="0" err="1"/>
              <a:t>Financial</a:t>
            </a:r>
            <a:r>
              <a:rPr lang="bg-BG" b="1" dirty="0"/>
              <a:t> </a:t>
            </a:r>
            <a:r>
              <a:rPr lang="bg-BG" b="1" dirty="0" err="1"/>
              <a:t>Datasets</a:t>
            </a:r>
            <a:r>
              <a:rPr lang="bg-BG" b="1" dirty="0"/>
              <a:t> </a:t>
            </a:r>
            <a:r>
              <a:rPr lang="bg-BG" b="1" dirty="0" err="1"/>
              <a:t>For</a:t>
            </a:r>
            <a:r>
              <a:rPr lang="bg-BG" b="1" dirty="0"/>
              <a:t> </a:t>
            </a:r>
            <a:r>
              <a:rPr lang="bg-BG" b="1" dirty="0" err="1"/>
              <a:t>Fraud</a:t>
            </a:r>
            <a:r>
              <a:rPr lang="bg-BG" b="1" dirty="0"/>
              <a:t> </a:t>
            </a:r>
            <a:r>
              <a:rPr lang="bg-BG" b="1" dirty="0" err="1"/>
              <a:t>Detection</a:t>
            </a:r>
            <a:endParaRPr lang="en-BG" b="1" dirty="0"/>
          </a:p>
          <a:p>
            <a:r>
              <a:rPr lang="bg-BG" b="1" u="sng" dirty="0">
                <a:hlinkClick r:id="rId2"/>
              </a:rPr>
              <a:t>https://www.kaggle.com/datasets/ealaxi/paysim1</a:t>
            </a:r>
            <a:endParaRPr lang="en-BG" b="1" dirty="0"/>
          </a:p>
          <a:p>
            <a:pPr lvl="0"/>
            <a:r>
              <a:rPr lang="bg-BG" b="1" dirty="0"/>
              <a:t>4 </a:t>
            </a:r>
            <a:r>
              <a:rPr lang="bg-BG" b="1" dirty="0" err="1"/>
              <a:t>Automatic</a:t>
            </a:r>
            <a:r>
              <a:rPr lang="bg-BG" b="1" dirty="0"/>
              <a:t> </a:t>
            </a:r>
            <a:r>
              <a:rPr lang="bg-BG" b="1" dirty="0" err="1"/>
              <a:t>Outlier</a:t>
            </a:r>
            <a:r>
              <a:rPr lang="bg-BG" b="1" dirty="0"/>
              <a:t> </a:t>
            </a:r>
            <a:r>
              <a:rPr lang="bg-BG" b="1" dirty="0" err="1"/>
              <a:t>Detection</a:t>
            </a:r>
            <a:r>
              <a:rPr lang="bg-BG" b="1" dirty="0"/>
              <a:t> </a:t>
            </a:r>
            <a:r>
              <a:rPr lang="bg-BG" b="1" dirty="0" err="1"/>
              <a:t>Algorithms</a:t>
            </a:r>
            <a:r>
              <a:rPr lang="bg-BG" b="1" dirty="0"/>
              <a:t> </a:t>
            </a:r>
            <a:r>
              <a:rPr lang="bg-BG" b="1" dirty="0" err="1"/>
              <a:t>in</a:t>
            </a:r>
            <a:r>
              <a:rPr lang="bg-BG" b="1" dirty="0"/>
              <a:t> </a:t>
            </a:r>
            <a:r>
              <a:rPr lang="bg-BG" b="1" dirty="0" err="1"/>
              <a:t>Python</a:t>
            </a:r>
            <a:endParaRPr lang="en-BG" b="1" dirty="0"/>
          </a:p>
          <a:p>
            <a:r>
              <a:rPr lang="bg-BG" b="1" u="sng" dirty="0">
                <a:hlinkClick r:id="rId3"/>
              </a:rPr>
              <a:t>https://machinelearningmastery.com/model-based-outlier-detection-and-removal-in-python/</a:t>
            </a:r>
            <a:endParaRPr lang="en-BG" b="1" dirty="0"/>
          </a:p>
          <a:p>
            <a:pPr lvl="0"/>
            <a:r>
              <a:rPr lang="bg-BG" b="1" dirty="0" err="1"/>
              <a:t>Outlier</a:t>
            </a:r>
            <a:r>
              <a:rPr lang="bg-BG" b="1" dirty="0"/>
              <a:t> </a:t>
            </a:r>
            <a:r>
              <a:rPr lang="bg-BG" b="1" dirty="0" err="1"/>
              <a:t>Detection</a:t>
            </a:r>
            <a:r>
              <a:rPr lang="bg-BG" b="1" dirty="0"/>
              <a:t> </a:t>
            </a:r>
            <a:r>
              <a:rPr lang="bg-BG" b="1" dirty="0" err="1"/>
              <a:t>with</a:t>
            </a:r>
            <a:r>
              <a:rPr lang="bg-BG" b="1" dirty="0"/>
              <a:t> </a:t>
            </a:r>
            <a:r>
              <a:rPr lang="bg-BG" b="1" dirty="0" err="1"/>
              <a:t>Isolation</a:t>
            </a:r>
            <a:r>
              <a:rPr lang="bg-BG" b="1" dirty="0"/>
              <a:t> </a:t>
            </a:r>
            <a:r>
              <a:rPr lang="bg-BG" b="1" dirty="0" err="1"/>
              <a:t>Forest</a:t>
            </a:r>
            <a:endParaRPr lang="en-BG" b="1" dirty="0"/>
          </a:p>
          <a:p>
            <a:r>
              <a:rPr lang="bg-BG" b="1" u="sng" dirty="0">
                <a:hlinkClick r:id="rId4"/>
              </a:rPr>
              <a:t>https://towardsdatascience.com/outlier-detection-with-isolation-forest-3d190448d45e</a:t>
            </a:r>
            <a:endParaRPr lang="en-BG" b="1" dirty="0"/>
          </a:p>
          <a:p>
            <a:pPr lvl="0"/>
            <a:r>
              <a:rPr lang="bg-BG" b="1" dirty="0" err="1"/>
              <a:t>Anomaly</a:t>
            </a:r>
            <a:r>
              <a:rPr lang="bg-BG" b="1" dirty="0"/>
              <a:t> </a:t>
            </a:r>
            <a:r>
              <a:rPr lang="bg-BG" b="1" dirty="0" err="1"/>
              <a:t>detection</a:t>
            </a:r>
            <a:r>
              <a:rPr lang="bg-BG" b="1" dirty="0"/>
              <a:t> </a:t>
            </a:r>
            <a:r>
              <a:rPr lang="bg-BG" b="1" dirty="0" err="1"/>
              <a:t>with</a:t>
            </a:r>
            <a:r>
              <a:rPr lang="bg-BG" b="1" dirty="0"/>
              <a:t> </a:t>
            </a:r>
            <a:r>
              <a:rPr lang="bg-BG" b="1" dirty="0" err="1"/>
              <a:t>Local</a:t>
            </a:r>
            <a:r>
              <a:rPr lang="bg-BG" b="1" dirty="0"/>
              <a:t> </a:t>
            </a:r>
            <a:r>
              <a:rPr lang="bg-BG" b="1" dirty="0" err="1"/>
              <a:t>Outlier</a:t>
            </a:r>
            <a:r>
              <a:rPr lang="bg-BG" b="1" dirty="0"/>
              <a:t> </a:t>
            </a:r>
            <a:r>
              <a:rPr lang="bg-BG" b="1" dirty="0" err="1"/>
              <a:t>Factor</a:t>
            </a:r>
            <a:r>
              <a:rPr lang="bg-BG" b="1" dirty="0"/>
              <a:t> (LOF)</a:t>
            </a:r>
            <a:endParaRPr lang="en-BG" b="1" dirty="0"/>
          </a:p>
          <a:p>
            <a:r>
              <a:rPr lang="bg-BG" b="1" u="sng" dirty="0">
                <a:hlinkClick r:id="rId5"/>
              </a:rPr>
              <a:t>https://towardsdatascience.com/anomaly-detection-with-local-outlier-factor-lof-d91e41df10f2</a:t>
            </a:r>
            <a:endParaRPr lang="en-BG" b="1" dirty="0"/>
          </a:p>
          <a:p>
            <a:pPr lvl="0"/>
            <a:r>
              <a:rPr lang="bg-BG" b="1" dirty="0" err="1"/>
              <a:t>Anomaly</a:t>
            </a:r>
            <a:r>
              <a:rPr lang="bg-BG" b="1" dirty="0"/>
              <a:t> </a:t>
            </a:r>
            <a:r>
              <a:rPr lang="bg-BG" b="1" dirty="0" err="1"/>
              <a:t>Detection</a:t>
            </a:r>
            <a:r>
              <a:rPr lang="bg-BG" b="1" dirty="0"/>
              <a:t> </a:t>
            </a:r>
            <a:r>
              <a:rPr lang="bg-BG" b="1" dirty="0" err="1"/>
              <a:t>using</a:t>
            </a:r>
            <a:r>
              <a:rPr lang="bg-BG" b="1" dirty="0"/>
              <a:t> </a:t>
            </a:r>
            <a:r>
              <a:rPr lang="bg-BG" b="1" dirty="0" err="1"/>
              <a:t>Local</a:t>
            </a:r>
            <a:r>
              <a:rPr lang="bg-BG" b="1" dirty="0"/>
              <a:t> </a:t>
            </a:r>
            <a:r>
              <a:rPr lang="bg-BG" b="1" dirty="0" err="1"/>
              <a:t>Outlier</a:t>
            </a:r>
            <a:r>
              <a:rPr lang="bg-BG" b="1" dirty="0"/>
              <a:t> </a:t>
            </a:r>
            <a:r>
              <a:rPr lang="bg-BG" b="1" dirty="0" err="1"/>
              <a:t>Factor</a:t>
            </a:r>
            <a:endParaRPr lang="en-BG" b="1" dirty="0"/>
          </a:p>
          <a:p>
            <a:r>
              <a:rPr lang="bg-BG" b="1" u="sng" dirty="0">
                <a:hlinkClick r:id="rId6"/>
              </a:rPr>
              <a:t>https://arshren.medium.com/anomaly-detection-using-local-outlier-factor-4e52f16894f</a:t>
            </a:r>
            <a:endParaRPr lang="en-BG" b="1" dirty="0"/>
          </a:p>
          <a:p>
            <a:pPr lvl="0"/>
            <a:r>
              <a:rPr lang="bg-BG" b="1" dirty="0" err="1"/>
              <a:t>Local</a:t>
            </a:r>
            <a:r>
              <a:rPr lang="bg-BG" b="1" dirty="0"/>
              <a:t> </a:t>
            </a:r>
            <a:r>
              <a:rPr lang="bg-BG" b="1" dirty="0" err="1"/>
              <a:t>Outlier</a:t>
            </a:r>
            <a:r>
              <a:rPr lang="bg-BG" b="1" dirty="0"/>
              <a:t> </a:t>
            </a:r>
            <a:r>
              <a:rPr lang="bg-BG" b="1" dirty="0" err="1"/>
              <a:t>Factor</a:t>
            </a:r>
            <a:r>
              <a:rPr lang="bg-BG" b="1" dirty="0"/>
              <a:t> (LOF) </a:t>
            </a:r>
            <a:r>
              <a:rPr lang="bg-BG" b="1" dirty="0" err="1"/>
              <a:t>For</a:t>
            </a:r>
            <a:r>
              <a:rPr lang="bg-BG" b="1" dirty="0"/>
              <a:t> </a:t>
            </a:r>
            <a:r>
              <a:rPr lang="bg-BG" b="1" dirty="0" err="1"/>
              <a:t>Anomaly</a:t>
            </a:r>
            <a:r>
              <a:rPr lang="bg-BG" b="1" dirty="0"/>
              <a:t> </a:t>
            </a:r>
            <a:r>
              <a:rPr lang="bg-BG" b="1" dirty="0" err="1"/>
              <a:t>Detection</a:t>
            </a:r>
            <a:endParaRPr lang="en-BG" b="1" dirty="0"/>
          </a:p>
          <a:p>
            <a:r>
              <a:rPr lang="bg-BG" b="1" u="sng" dirty="0">
                <a:hlinkClick r:id="rId7"/>
              </a:rPr>
              <a:t>https://pub.towardsai.net/local-outlier-factor-lof-for-anomaly-detection-b4fdaebc98fe</a:t>
            </a:r>
            <a:endParaRPr lang="en-BG" b="1" dirty="0"/>
          </a:p>
          <a:p>
            <a:pPr lvl="0"/>
            <a:r>
              <a:rPr lang="bg-BG" b="1" dirty="0"/>
              <a:t>Data Science </a:t>
            </a:r>
            <a:r>
              <a:rPr lang="bg-BG" b="1" dirty="0" err="1"/>
              <a:t>in</a:t>
            </a:r>
            <a:r>
              <a:rPr lang="bg-BG" b="1" dirty="0"/>
              <a:t> </a:t>
            </a:r>
            <a:r>
              <a:rPr lang="bg-BG" b="1" dirty="0" err="1"/>
              <a:t>Banking</a:t>
            </a:r>
            <a:r>
              <a:rPr lang="bg-BG" b="1" dirty="0"/>
              <a:t>: </a:t>
            </a:r>
            <a:r>
              <a:rPr lang="bg-BG" b="1" dirty="0" err="1"/>
              <a:t>Fraud</a:t>
            </a:r>
            <a:r>
              <a:rPr lang="bg-BG" b="1" dirty="0"/>
              <a:t> </a:t>
            </a:r>
            <a:r>
              <a:rPr lang="bg-BG" b="1" dirty="0" err="1"/>
              <a:t>Detection</a:t>
            </a:r>
            <a:endParaRPr lang="en-BG" b="1" dirty="0"/>
          </a:p>
          <a:p>
            <a:r>
              <a:rPr lang="bg-BG" b="1" u="sng" dirty="0">
                <a:hlinkClick r:id="rId8"/>
              </a:rPr>
              <a:t>https://www.datacamp.com/blog/data-science-in-banking#calculating-fraud-in-the-dataset</a:t>
            </a:r>
            <a:endParaRPr lang="en-BG" b="1" dirty="0"/>
          </a:p>
          <a:p>
            <a:pPr lvl="0"/>
            <a:r>
              <a:rPr lang="bg-BG" b="1" dirty="0" err="1"/>
              <a:t>Anomaly</a:t>
            </a:r>
            <a:r>
              <a:rPr lang="bg-BG" b="1" dirty="0"/>
              <a:t> </a:t>
            </a:r>
            <a:r>
              <a:rPr lang="bg-BG" b="1" dirty="0" err="1"/>
              <a:t>Detection</a:t>
            </a:r>
            <a:r>
              <a:rPr lang="bg-BG" b="1" dirty="0"/>
              <a:t> </a:t>
            </a:r>
            <a:r>
              <a:rPr lang="bg-BG" b="1" dirty="0" err="1"/>
              <a:t>with</a:t>
            </a:r>
            <a:r>
              <a:rPr lang="bg-BG" b="1" dirty="0"/>
              <a:t> </a:t>
            </a:r>
            <a:r>
              <a:rPr lang="bg-BG" b="1" dirty="0" err="1"/>
              <a:t>Isolation</a:t>
            </a:r>
            <a:r>
              <a:rPr lang="bg-BG" b="1" dirty="0"/>
              <a:t> </a:t>
            </a:r>
            <a:r>
              <a:rPr lang="bg-BG" b="1" dirty="0" err="1"/>
              <a:t>Forest</a:t>
            </a:r>
            <a:r>
              <a:rPr lang="bg-BG" b="1" dirty="0"/>
              <a:t> &amp; </a:t>
            </a:r>
            <a:r>
              <a:rPr lang="bg-BG" b="1" dirty="0" err="1"/>
              <a:t>Visualization</a:t>
            </a:r>
            <a:endParaRPr lang="en-BG" b="1" dirty="0"/>
          </a:p>
          <a:p>
            <a:r>
              <a:rPr lang="bg-BG" b="1" dirty="0" err="1"/>
              <a:t>https</a:t>
            </a:r>
            <a:r>
              <a:rPr lang="bg-BG" b="1" dirty="0"/>
              <a:t>://</a:t>
            </a:r>
            <a:r>
              <a:rPr lang="bg-BG" b="1" dirty="0" err="1"/>
              <a:t>towardsdatascience.com</a:t>
            </a:r>
            <a:r>
              <a:rPr lang="bg-BG" b="1" dirty="0"/>
              <a:t>/anomaly-detection-with-isolation-forest-visualization-23cd75c281e2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7463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C08E-CD4A-F34D-BD7D-8AEBC6EB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Съдържание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5369-0D66-2147-BE7C-BF544C14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r>
              <a:rPr lang="bg-BG" dirty="0"/>
              <a:t>Мотивация</a:t>
            </a:r>
          </a:p>
          <a:p>
            <a:r>
              <a:rPr lang="bg-BG" dirty="0"/>
              <a:t>Проектиране</a:t>
            </a:r>
          </a:p>
          <a:p>
            <a:r>
              <a:rPr lang="bg-BG" dirty="0"/>
              <a:t>Инструменти за реализация</a:t>
            </a:r>
            <a:endParaRPr lang="en-US" dirty="0"/>
          </a:p>
          <a:p>
            <a:r>
              <a:rPr lang="bg-BG" dirty="0"/>
              <a:t>Реализация</a:t>
            </a:r>
          </a:p>
          <a:p>
            <a:r>
              <a:rPr lang="bg-BG" dirty="0"/>
              <a:t>Резултати</a:t>
            </a:r>
          </a:p>
        </p:txBody>
      </p:sp>
    </p:spTree>
    <p:extLst>
      <p:ext uri="{BB962C8B-B14F-4D97-AF65-F5344CB8AC3E}">
        <p14:creationId xmlns:p14="http://schemas.microsoft.com/office/powerpoint/2010/main" val="50701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7B98-64B3-BF4B-B838-0518977D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Задача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3161-A793-454D-A259-100542F6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Представяне подходи за разпознаване и откриване на финансови злоупотреби</a:t>
            </a:r>
          </a:p>
        </p:txBody>
      </p:sp>
    </p:spTree>
    <p:extLst>
      <p:ext uri="{BB962C8B-B14F-4D97-AF65-F5344CB8AC3E}">
        <p14:creationId xmlns:p14="http://schemas.microsoft.com/office/powerpoint/2010/main" val="166889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Мотивация 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Създаването на много анонимни платформи за борсова търговия</a:t>
            </a:r>
            <a:r>
              <a:rPr lang="en-US" dirty="0"/>
              <a:t>, </a:t>
            </a:r>
            <a:r>
              <a:rPr lang="bg-BG" dirty="0"/>
              <a:t>не посочване на пълния размер на направена покупка</a:t>
            </a:r>
            <a:r>
              <a:rPr lang="en-US" dirty="0"/>
              <a:t>(</a:t>
            </a:r>
            <a:r>
              <a:rPr lang="bg-BG" dirty="0"/>
              <a:t>апартамент, кола</a:t>
            </a:r>
            <a:r>
              <a:rPr lang="en-US" dirty="0"/>
              <a:t>)</a:t>
            </a:r>
            <a:r>
              <a:rPr lang="bg-BG" dirty="0"/>
              <a:t> и спестяването на пълния данък</a:t>
            </a:r>
            <a:r>
              <a:rPr lang="en-US" dirty="0"/>
              <a:t>.</a:t>
            </a:r>
            <a:endParaRPr lang="bg-BG" dirty="0"/>
          </a:p>
          <a:p>
            <a:r>
              <a:rPr lang="bg-BG" dirty="0"/>
              <a:t>Превенция на картови измами</a:t>
            </a:r>
            <a:endParaRPr lang="ru-RU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343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31DD-5781-3340-A22C-F0BC84FD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Проектиране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DE082-FA8F-2B4A-8890-73317AFD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данни от </a:t>
            </a:r>
            <a:r>
              <a:rPr lang="en-US" dirty="0"/>
              <a:t>Kaggle</a:t>
            </a:r>
            <a:endParaRPr lang="bg-BG" dirty="0"/>
          </a:p>
          <a:p>
            <a:r>
              <a:rPr lang="bg-BG" dirty="0"/>
              <a:t>Обработка на данните</a:t>
            </a:r>
            <a:endParaRPr lang="en-US" dirty="0"/>
          </a:p>
          <a:p>
            <a:r>
              <a:rPr lang="bg-BG" dirty="0"/>
              <a:t>Трениране на модели</a:t>
            </a:r>
          </a:p>
          <a:p>
            <a:r>
              <a:rPr lang="bg-BG" dirty="0"/>
              <a:t>Валидиране на резултатите от моделите </a:t>
            </a:r>
          </a:p>
          <a:p>
            <a:endParaRPr lang="bg-BG" dirty="0"/>
          </a:p>
          <a:p>
            <a:pPr marL="365760" lvl="1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209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реализация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99592" y="1980139"/>
            <a:ext cx="6571343" cy="3450613"/>
          </a:xfrm>
        </p:spPr>
        <p:txBody>
          <a:bodyPr>
            <a:normAutofit/>
          </a:bodyPr>
          <a:lstStyle/>
          <a:p>
            <a:r>
              <a:rPr lang="bg-BG" dirty="0"/>
              <a:t>Тренират се три модела използвайки един и същи данни</a:t>
            </a:r>
          </a:p>
          <a:p>
            <a:r>
              <a:rPr lang="bg-BG" dirty="0"/>
              <a:t>Моделите са </a:t>
            </a:r>
            <a:r>
              <a:rPr lang="en-GB" dirty="0"/>
              <a:t>Local Outlier Factor, </a:t>
            </a:r>
            <a:r>
              <a:rPr lang="bg-BG" i="1" dirty="0" err="1"/>
              <a:t>Isolation</a:t>
            </a:r>
            <a:r>
              <a:rPr lang="bg-BG" i="1" dirty="0"/>
              <a:t> </a:t>
            </a:r>
            <a:r>
              <a:rPr lang="bg-BG" i="1" dirty="0" err="1"/>
              <a:t>Fores</a:t>
            </a:r>
            <a:r>
              <a:rPr lang="en-BG" i="1" dirty="0"/>
              <a:t>t</a:t>
            </a:r>
            <a:r>
              <a:rPr lang="en-BG" dirty="0"/>
              <a:t>,</a:t>
            </a:r>
            <a:r>
              <a:rPr lang="en-US" dirty="0"/>
              <a:t>Logistic Regression</a:t>
            </a:r>
            <a:r>
              <a:rPr lang="bg-BG" dirty="0"/>
              <a:t> и </a:t>
            </a:r>
            <a:r>
              <a:rPr lang="en-GB" dirty="0"/>
              <a:t>K-Nearest </a:t>
            </a:r>
            <a:r>
              <a:rPr lang="en-GB" dirty="0" err="1"/>
              <a:t>Neighbors</a:t>
            </a:r>
            <a:r>
              <a:rPr lang="en-GB" dirty="0"/>
              <a:t> </a:t>
            </a:r>
            <a:endParaRPr lang="bg-BG" dirty="0"/>
          </a:p>
          <a:p>
            <a:pPr lvl="0"/>
            <a:r>
              <a:rPr lang="bg-BG" dirty="0"/>
              <a:t>За имплементацията се използват </a:t>
            </a:r>
            <a:r>
              <a:rPr lang="en-US" dirty="0"/>
              <a:t>python </a:t>
            </a:r>
            <a:r>
              <a:rPr lang="bg-BG" dirty="0"/>
              <a:t>библиотеки като – </a:t>
            </a:r>
            <a:r>
              <a:rPr lang="en-GB" dirty="0"/>
              <a:t>pandas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GB" dirty="0"/>
              <a:t>scikit-learn </a:t>
            </a:r>
            <a:r>
              <a:rPr lang="bg-BG" dirty="0"/>
              <a:t>и др.</a:t>
            </a:r>
          </a:p>
          <a:p>
            <a:r>
              <a:rPr lang="bg-BG" dirty="0"/>
              <a:t>Резултатите ще бъдат сравнени чрез –</a:t>
            </a:r>
            <a:r>
              <a:rPr lang="en-US" dirty="0"/>
              <a:t> </a:t>
            </a:r>
            <a:r>
              <a:rPr lang="en-GB" dirty="0"/>
              <a:t>accuracy </a:t>
            </a:r>
            <a:r>
              <a:rPr lang="bg-BG" dirty="0"/>
              <a:t>и </a:t>
            </a:r>
            <a:r>
              <a:rPr lang="en-GB" dirty="0"/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65333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3423-1EAE-EA8A-3D72-75FE34C3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Данни</a:t>
            </a:r>
            <a:endParaRPr lang="en-BG" dirty="0"/>
          </a:p>
        </p:txBody>
      </p:sp>
      <p:pic>
        <p:nvPicPr>
          <p:cNvPr id="4" name="Content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85A4B2-86E4-350B-9F10-E765E4D3C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5" y="2132856"/>
            <a:ext cx="8784976" cy="164154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169AB4F-36C9-D23B-BABE-676DF08A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5" y="3933056"/>
            <a:ext cx="4517390" cy="2395855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255C59F-37D2-E89B-2BF3-59EF795FB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869" y="3838667"/>
            <a:ext cx="4792303" cy="25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0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BA6-BDB5-912E-F70B-40A384F6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Local Outlier Factor</a:t>
            </a:r>
            <a:br>
              <a:rPr lang="en-GB" dirty="0"/>
            </a:b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04F7-132E-5D1B-1151-0A877C7F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132856"/>
            <a:ext cx="6571343" cy="3240360"/>
          </a:xfrm>
        </p:spPr>
        <p:txBody>
          <a:bodyPr/>
          <a:lstStyle/>
          <a:p>
            <a:r>
              <a:rPr lang="bg-BG" dirty="0"/>
              <a:t>Открива аномалиите спрямо локалната гъстота </a:t>
            </a:r>
          </a:p>
          <a:p>
            <a:r>
              <a:rPr lang="bg-BG" dirty="0"/>
              <a:t>Сравнявайки я спрямо други региони като тези с по-малка гъстота се считат за аномалии</a:t>
            </a:r>
            <a:endParaRPr lang="en-US" dirty="0"/>
          </a:p>
          <a:p>
            <a:r>
              <a:rPr lang="bg-BG" dirty="0"/>
              <a:t>Ниската гъстота се измерва спрямо разстоянието необходимо да се достигне до дадена точка от нейните съседи 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22335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9324427-53B1-A26A-F7F0-8AFCB8EAE9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271" y="260648"/>
            <a:ext cx="3290265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C3203D-2F6E-CBD4-2B71-DA3F9D4B1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0728"/>
            <a:ext cx="511446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274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{46B1ADEA-CDAF-C143-BA63-B1C7A4F4DD78}tf10001119_mac</Template>
  <TotalTime>26291</TotalTime>
  <Words>343</Words>
  <Application>Microsoft Macintosh PowerPoint</Application>
  <PresentationFormat>On-screen Show (4:3)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Откриване на финансови измами</vt:lpstr>
      <vt:lpstr>Съдържание</vt:lpstr>
      <vt:lpstr>Задача</vt:lpstr>
      <vt:lpstr>Мотивация </vt:lpstr>
      <vt:lpstr>Проектиране</vt:lpstr>
      <vt:lpstr>Инструменти за реализация</vt:lpstr>
      <vt:lpstr>Данни</vt:lpstr>
      <vt:lpstr>Local Outlier Factor </vt:lpstr>
      <vt:lpstr>PowerPoint Presentation</vt:lpstr>
      <vt:lpstr>Isolation Forest </vt:lpstr>
      <vt:lpstr>Откриване на аномалии</vt:lpstr>
      <vt:lpstr>Резултати </vt:lpstr>
      <vt:lpstr>Източници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</dc:title>
  <dc:creator>Tervel</dc:creator>
  <cp:lastModifiedBy>Petar Petrov</cp:lastModifiedBy>
  <cp:revision>255</cp:revision>
  <dcterms:created xsi:type="dcterms:W3CDTF">2021-12-12T23:08:26Z</dcterms:created>
  <dcterms:modified xsi:type="dcterms:W3CDTF">2022-08-28T08:15:06Z</dcterms:modified>
</cp:coreProperties>
</file>