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68" r:id="rId24"/>
    <p:sldId id="269" r:id="rId25"/>
    <p:sldId id="270" r:id="rId26"/>
    <p:sldId id="271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12" Type="http://schemas.openxmlformats.org/officeDocument/2006/relationships/image" Target="../media/image30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g"/><Relationship Id="rId11" Type="http://schemas.openxmlformats.org/officeDocument/2006/relationships/image" Target="../media/image29.jpg"/><Relationship Id="rId5" Type="http://schemas.openxmlformats.org/officeDocument/2006/relationships/image" Target="../media/image23.jpg"/><Relationship Id="rId10" Type="http://schemas.openxmlformats.org/officeDocument/2006/relationships/image" Target="../media/image28.jpg"/><Relationship Id="rId4" Type="http://schemas.openxmlformats.org/officeDocument/2006/relationships/image" Target="../media/image22.jpg"/><Relationship Id="rId9" Type="http://schemas.openxmlformats.org/officeDocument/2006/relationships/image" Target="../media/image2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00037-7239-B144-3C79-4C3F1D0D4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000" dirty="0"/>
              <a:t>Версия SkyLenta: </a:t>
            </a:r>
            <a:br>
              <a:rPr lang="ru-RU" sz="4000" dirty="0"/>
            </a:br>
            <a:r>
              <a:rPr lang="ru-RU" sz="4000" dirty="0"/>
              <a:t>Эксперимент и калькулятор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9D1109-4C11-2872-3666-73D76B23A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Дипломная работа Петровой Натальи (группа 46.2)</a:t>
            </a:r>
          </a:p>
        </p:txBody>
      </p:sp>
    </p:spTree>
    <p:extLst>
      <p:ext uri="{BB962C8B-B14F-4D97-AF65-F5344CB8AC3E}">
        <p14:creationId xmlns:p14="http://schemas.microsoft.com/office/powerpoint/2010/main" val="131706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74ED-6090-E544-66A0-497E77A6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Сегментация А/Б теста: г. Тольятти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FD4AD64-F351-52FC-BAB1-8325E9554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DFBD4C4-120A-F842-B9D3-A1FA09521340}"/>
              </a:ext>
            </a:extLst>
          </p:cNvPr>
          <p:cNvSpPr txBox="1">
            <a:spLocks/>
          </p:cNvSpPr>
          <p:nvPr/>
        </p:nvSpPr>
        <p:spPr>
          <a:xfrm>
            <a:off x="7661430" y="3093682"/>
            <a:ext cx="4110360" cy="1558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платежи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конверсии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361AB5-286B-C40F-6245-97FDD35CD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064" y="1817785"/>
            <a:ext cx="5285242" cy="44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91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74ED-6090-E544-66A0-497E77A6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Сегментация А/Б теста: г. Владимир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405776F-D5C5-7069-2668-E702BAA886D2}"/>
              </a:ext>
            </a:extLst>
          </p:cNvPr>
          <p:cNvSpPr txBox="1">
            <a:spLocks/>
          </p:cNvSpPr>
          <p:nvPr/>
        </p:nvSpPr>
        <p:spPr>
          <a:xfrm>
            <a:off x="7661430" y="3093682"/>
            <a:ext cx="4110360" cy="1558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не подтверждается: средние платежи не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 -438.60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конверсии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B4CCD7B-BC40-CBFF-B5C4-F63A07EA0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6519"/>
            <a:ext cx="5285242" cy="4416561"/>
          </a:xfrm>
          <a:prstGeom prst="rect">
            <a:avLst/>
          </a:prstGeom>
        </p:spPr>
      </p:pic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72EF173-D05C-5208-831D-E8BBCFA2E9ED}"/>
              </a:ext>
            </a:extLst>
          </p:cNvPr>
          <p:cNvSpPr/>
          <p:nvPr/>
        </p:nvSpPr>
        <p:spPr>
          <a:xfrm flipV="1">
            <a:off x="10340359" y="5334000"/>
            <a:ext cx="470516" cy="121550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55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74ED-6090-E544-66A0-497E77A6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Сегментация А/Б теста: г. Мурманск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48F47F7-DAD4-584A-8811-8D0D5D3A14D7}"/>
              </a:ext>
            </a:extLst>
          </p:cNvPr>
          <p:cNvSpPr txBox="1">
            <a:spLocks/>
          </p:cNvSpPr>
          <p:nvPr/>
        </p:nvSpPr>
        <p:spPr>
          <a:xfrm>
            <a:off x="7661430" y="3093682"/>
            <a:ext cx="4110360" cy="1558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платежи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конверсии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796A2FF-8C16-1F8F-6BDD-BEF8DF247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17785"/>
            <a:ext cx="5285242" cy="44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7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74ED-6090-E544-66A0-497E77A6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Сегментация А/Б теста: г. Красноярск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279A54A-96E9-84BE-1994-DC019761FDCA}"/>
              </a:ext>
            </a:extLst>
          </p:cNvPr>
          <p:cNvSpPr txBox="1">
            <a:spLocks/>
          </p:cNvSpPr>
          <p:nvPr/>
        </p:nvSpPr>
        <p:spPr>
          <a:xfrm>
            <a:off x="7661430" y="3093682"/>
            <a:ext cx="4110360" cy="1558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платежи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конверсии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419EE6-47F7-0741-317A-3F4968689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17785"/>
            <a:ext cx="5285242" cy="44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1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74ED-6090-E544-66A0-497E77A6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Сегментация А/Б теста: г. Казань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279A54A-96E9-84BE-1994-DC019761FDCA}"/>
              </a:ext>
            </a:extLst>
          </p:cNvPr>
          <p:cNvSpPr txBox="1">
            <a:spLocks/>
          </p:cNvSpPr>
          <p:nvPr/>
        </p:nvSpPr>
        <p:spPr>
          <a:xfrm>
            <a:off x="7661430" y="3093682"/>
            <a:ext cx="4110360" cy="1558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платежи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конверсии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4AD271-24E7-FB3D-3C41-BE130D3D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95634"/>
            <a:ext cx="5285242" cy="44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5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74ED-6090-E544-66A0-497E77A6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Сегментация А/Б теста: г. Самара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279A54A-96E9-84BE-1994-DC019761FDCA}"/>
              </a:ext>
            </a:extLst>
          </p:cNvPr>
          <p:cNvSpPr txBox="1">
            <a:spLocks/>
          </p:cNvSpPr>
          <p:nvPr/>
        </p:nvSpPr>
        <p:spPr>
          <a:xfrm>
            <a:off x="7661430" y="3093682"/>
            <a:ext cx="4110360" cy="1558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не подтверждается: средние платежи не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 -1544.37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не подтверждается: средние конверсии не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 -0.27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4EB863-587D-EEBA-023F-A43D8FCED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17785"/>
            <a:ext cx="5285242" cy="4416561"/>
          </a:xfrm>
          <a:prstGeom prst="rect">
            <a:avLst/>
          </a:prstGeom>
        </p:spPr>
      </p:pic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E7AECAEA-08EA-B69E-9588-14857598256D}"/>
              </a:ext>
            </a:extLst>
          </p:cNvPr>
          <p:cNvSpPr/>
          <p:nvPr/>
        </p:nvSpPr>
        <p:spPr>
          <a:xfrm flipV="1">
            <a:off x="10340359" y="5334000"/>
            <a:ext cx="470516" cy="121550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8B96F611-03A4-95DD-D349-0F3CF4311C7A}"/>
              </a:ext>
            </a:extLst>
          </p:cNvPr>
          <p:cNvSpPr/>
          <p:nvPr/>
        </p:nvSpPr>
        <p:spPr>
          <a:xfrm flipV="1">
            <a:off x="10972800" y="5334000"/>
            <a:ext cx="470516" cy="121550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155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74ED-6090-E544-66A0-497E77A6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Сегментация А/Б теста: г. Волгоград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279A54A-96E9-84BE-1994-DC019761FDCA}"/>
              </a:ext>
            </a:extLst>
          </p:cNvPr>
          <p:cNvSpPr txBox="1">
            <a:spLocks/>
          </p:cNvSpPr>
          <p:nvPr/>
        </p:nvSpPr>
        <p:spPr>
          <a:xfrm>
            <a:off x="7661430" y="3093682"/>
            <a:ext cx="4110360" cy="1558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не подтверждается: средние платежи не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 312.89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конверсии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FBF44D-A03B-12DC-2D84-821375D73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95633"/>
            <a:ext cx="5285242" cy="4416561"/>
          </a:xfrm>
          <a:prstGeom prst="rect">
            <a:avLst/>
          </a:prstGeom>
        </p:spPr>
      </p:pic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EEB7AECB-9A77-C07C-F67D-705F33EB0356}"/>
              </a:ext>
            </a:extLst>
          </p:cNvPr>
          <p:cNvSpPr/>
          <p:nvPr/>
        </p:nvSpPr>
        <p:spPr>
          <a:xfrm>
            <a:off x="10207009" y="5334000"/>
            <a:ext cx="470516" cy="124777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93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74ED-6090-E544-66A0-497E77A6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Сегментация А/Б теста: г. Сочи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279A54A-96E9-84BE-1994-DC019761FDCA}"/>
              </a:ext>
            </a:extLst>
          </p:cNvPr>
          <p:cNvSpPr txBox="1">
            <a:spLocks/>
          </p:cNvSpPr>
          <p:nvPr/>
        </p:nvSpPr>
        <p:spPr>
          <a:xfrm>
            <a:off x="7661430" y="3093682"/>
            <a:ext cx="4110360" cy="1558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платежи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не подтверждается: средние конверсии не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 0.049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220CA8-0024-7472-B84C-2B4F1B848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17785"/>
            <a:ext cx="5285242" cy="4416561"/>
          </a:xfrm>
          <a:prstGeom prst="rect">
            <a:avLst/>
          </a:prstGeom>
        </p:spPr>
      </p:pic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A0ECFE9A-4B11-67FB-5740-BB02B2C0A57C}"/>
              </a:ext>
            </a:extLst>
          </p:cNvPr>
          <p:cNvSpPr/>
          <p:nvPr/>
        </p:nvSpPr>
        <p:spPr>
          <a:xfrm>
            <a:off x="10207009" y="5334000"/>
            <a:ext cx="470516" cy="124777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70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74ED-6090-E544-66A0-497E77A6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Сегментация А/Б теста: г. Краснодар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279A54A-96E9-84BE-1994-DC019761FDCA}"/>
              </a:ext>
            </a:extLst>
          </p:cNvPr>
          <p:cNvSpPr txBox="1">
            <a:spLocks/>
          </p:cNvSpPr>
          <p:nvPr/>
        </p:nvSpPr>
        <p:spPr>
          <a:xfrm>
            <a:off x="7661430" y="3093682"/>
            <a:ext cx="4110360" cy="1558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платежи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конверсии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87F3C5-010F-F045-0484-B51899018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17785"/>
            <a:ext cx="5285242" cy="44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92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74ED-6090-E544-66A0-497E77A6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Сегментация А/Б теста: г. Дмитров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279A54A-96E9-84BE-1994-DC019761FDCA}"/>
              </a:ext>
            </a:extLst>
          </p:cNvPr>
          <p:cNvSpPr txBox="1">
            <a:spLocks/>
          </p:cNvSpPr>
          <p:nvPr/>
        </p:nvSpPr>
        <p:spPr>
          <a:xfrm>
            <a:off x="7661430" y="3093682"/>
            <a:ext cx="4110360" cy="1558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платежи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конверсии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07CB45-72D6-8B4F-A4F5-99242FED6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6519"/>
            <a:ext cx="5285242" cy="44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7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C8765-4E2D-2DFC-6DC6-29017386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Распределение торговых точек по городам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ADB4860-2788-B8B7-8C2B-0E51B6EF2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342" y="1267011"/>
            <a:ext cx="6770915" cy="5266267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0D33AC5-90A8-8EAB-E638-7BE0DD894B6B}"/>
              </a:ext>
            </a:extLst>
          </p:cNvPr>
          <p:cNvSpPr txBox="1">
            <a:spLocks/>
          </p:cNvSpPr>
          <p:nvPr/>
        </p:nvSpPr>
        <p:spPr>
          <a:xfrm>
            <a:off x="8381998" y="3093682"/>
            <a:ext cx="2939145" cy="14021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Видим</a:t>
            </a:r>
            <a:r>
              <a:rPr kumimoji="0" lang="en-US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наибольшее количество торговых точек в Москве и Санкт-Петербурге</a:t>
            </a:r>
            <a:endParaRPr lang="ru-RU" altLang="ru-RU" sz="1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11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74ED-6090-E544-66A0-497E77A6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Сегментация А/Б теста: г. Тюмень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279A54A-96E9-84BE-1994-DC019761FDCA}"/>
              </a:ext>
            </a:extLst>
          </p:cNvPr>
          <p:cNvSpPr txBox="1">
            <a:spLocks/>
          </p:cNvSpPr>
          <p:nvPr/>
        </p:nvSpPr>
        <p:spPr>
          <a:xfrm>
            <a:off x="7661430" y="3093682"/>
            <a:ext cx="4110360" cy="1558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платежи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не подтверждается: средние конверсии не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 -0.146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1C9240B-5808-8B02-8572-7A0A286C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17785"/>
            <a:ext cx="5285242" cy="4416561"/>
          </a:xfrm>
          <a:prstGeom prst="rect">
            <a:avLst/>
          </a:prstGeom>
        </p:spPr>
      </p:pic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4DF4C798-61E7-493D-B9A7-2EC09FB053C2}"/>
              </a:ext>
            </a:extLst>
          </p:cNvPr>
          <p:cNvSpPr/>
          <p:nvPr/>
        </p:nvSpPr>
        <p:spPr>
          <a:xfrm flipV="1">
            <a:off x="10340359" y="5334000"/>
            <a:ext cx="470516" cy="121550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57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74ED-6090-E544-66A0-497E77A6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Сегментация А/Б теста: г. Сахалинск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279A54A-96E9-84BE-1994-DC019761FDCA}"/>
              </a:ext>
            </a:extLst>
          </p:cNvPr>
          <p:cNvSpPr txBox="1">
            <a:spLocks/>
          </p:cNvSpPr>
          <p:nvPr/>
        </p:nvSpPr>
        <p:spPr>
          <a:xfrm>
            <a:off x="7661430" y="3093682"/>
            <a:ext cx="4110360" cy="1558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платежи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конверсии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EEE0BD-E763-A4F5-C128-A7D52BE5A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17785"/>
            <a:ext cx="5285242" cy="44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3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74ED-6090-E544-66A0-497E77A6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Сегментация А/Б теста: выводы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F279A54A-96E9-84BE-1994-DC019761FDCA}"/>
              </a:ext>
            </a:extLst>
          </p:cNvPr>
          <p:cNvSpPr txBox="1">
            <a:spLocks/>
          </p:cNvSpPr>
          <p:nvPr/>
        </p:nvSpPr>
        <p:spPr>
          <a:xfrm>
            <a:off x="1228725" y="1317171"/>
            <a:ext cx="8631593" cy="51053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данным сегментации наблюдаем статистически значимую разницу </a:t>
            </a:r>
            <a:r>
              <a:rPr kumimoji="0" lang="ru-RU" altLang="ru-RU" sz="1400" b="0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средних платежей и конверсии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сторону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увеличения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Москве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Санкт-Петербургу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Самаре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Наблюдаем статистически значимую разницу </a:t>
            </a:r>
            <a:r>
              <a:rPr lang="ru-RU" altLang="ru-RU" sz="1400" u="sng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одного из показателей </a:t>
            </a:r>
            <a:r>
              <a:rPr lang="ru-RU" alt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сторону </a:t>
            </a:r>
            <a:r>
              <a:rPr lang="ru-RU" altLang="ru-RU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увеличения</a:t>
            </a:r>
            <a:r>
              <a:rPr lang="ru-RU" alt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Владимиру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Тюмени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Наблюдаем статистически значимую разницу одного из показателей в сторону </a:t>
            </a:r>
            <a:r>
              <a:rPr lang="ru-RU" altLang="ru-RU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уменьшения</a:t>
            </a:r>
            <a:r>
              <a:rPr lang="ru-RU" alt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Волгограду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Сочи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остальных городах </a:t>
            </a:r>
            <a:r>
              <a:rPr lang="ru-RU" altLang="ru-RU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наблюдает 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значимую разницу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средних платежей и конверсии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id="{316CD6A8-9AD5-7CA0-14CC-DB462F250E77}"/>
              </a:ext>
            </a:extLst>
          </p:cNvPr>
          <p:cNvSpPr/>
          <p:nvPr/>
        </p:nvSpPr>
        <p:spPr>
          <a:xfrm flipV="1">
            <a:off x="9860318" y="1587569"/>
            <a:ext cx="373323" cy="84833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CE21F86B-ADBD-6B99-D777-4044D0BA361E}"/>
              </a:ext>
            </a:extLst>
          </p:cNvPr>
          <p:cNvSpPr/>
          <p:nvPr/>
        </p:nvSpPr>
        <p:spPr>
          <a:xfrm flipV="1">
            <a:off x="10329471" y="1587569"/>
            <a:ext cx="373323" cy="84833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1FBA5734-8396-FF86-B085-FE8B9DA68163}"/>
              </a:ext>
            </a:extLst>
          </p:cNvPr>
          <p:cNvSpPr/>
          <p:nvPr/>
        </p:nvSpPr>
        <p:spPr>
          <a:xfrm flipV="1">
            <a:off x="9882381" y="3137910"/>
            <a:ext cx="373323" cy="848333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3D8F404E-AC33-A1B0-528D-7E25FE54F23A}"/>
              </a:ext>
            </a:extLst>
          </p:cNvPr>
          <p:cNvSpPr/>
          <p:nvPr/>
        </p:nvSpPr>
        <p:spPr>
          <a:xfrm>
            <a:off x="9924563" y="4539343"/>
            <a:ext cx="373323" cy="87085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438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E90FC-8EAC-B282-6634-935FDB06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Autofit/>
          </a:bodyPr>
          <a:lstStyle/>
          <a:p>
            <a:r>
              <a:rPr lang="ru-RU" sz="3200" dirty="0"/>
              <a:t>Калькулятор (положительный исход теста): </a:t>
            </a:r>
            <a:br>
              <a:rPr lang="ru-RU" sz="3200" dirty="0"/>
            </a:br>
            <a:r>
              <a:rPr lang="ru-RU" sz="3200" dirty="0"/>
              <a:t>выгода от замены А на В при </a:t>
            </a:r>
            <a:r>
              <a:rPr lang="en-US" sz="3200" dirty="0"/>
              <a:t>N</a:t>
            </a:r>
            <a:r>
              <a:rPr lang="ru-RU" sz="3200" dirty="0"/>
              <a:t>-количестве клиентов</a:t>
            </a:r>
            <a:br>
              <a:rPr lang="ru-RU" sz="3200" dirty="0"/>
            </a:br>
            <a:endParaRPr lang="ru-RU" sz="3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941DA9-FAEC-9CAB-92BA-175EBD0C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36583"/>
            <a:ext cx="9115425" cy="3848100"/>
          </a:xfrm>
          <a:prstGeom prst="rect">
            <a:avLst/>
          </a:prstGeom>
        </p:spPr>
      </p:pic>
      <p:sp>
        <p:nvSpPr>
          <p:cNvPr id="3" name="Правая фигурная скобка 2">
            <a:extLst>
              <a:ext uri="{FF2B5EF4-FFF2-40B4-BE49-F238E27FC236}">
                <a16:creationId xmlns:a16="http://schemas.microsoft.com/office/drawing/2014/main" id="{4CFE3DD0-77CB-90E5-1913-BA5AFC0E564E}"/>
              </a:ext>
            </a:extLst>
          </p:cNvPr>
          <p:cNvSpPr/>
          <p:nvPr/>
        </p:nvSpPr>
        <p:spPr>
          <a:xfrm>
            <a:off x="7155403" y="2423604"/>
            <a:ext cx="541538" cy="337351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A354A38F-A42D-AFE5-437D-E2D1800F8D8E}"/>
              </a:ext>
            </a:extLst>
          </p:cNvPr>
          <p:cNvSpPr/>
          <p:nvPr/>
        </p:nvSpPr>
        <p:spPr>
          <a:xfrm flipH="1">
            <a:off x="10653204" y="2224966"/>
            <a:ext cx="639192" cy="34955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408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E90FC-8EAC-B282-6634-935FDB06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Калькулятор (отрицательный исход теста): потеря от замены механики А на В при </a:t>
            </a:r>
            <a:r>
              <a:rPr lang="en-US" sz="3200" dirty="0"/>
              <a:t>N</a:t>
            </a:r>
            <a:r>
              <a:rPr lang="ru-RU" sz="3200" dirty="0"/>
              <a:t>-количестве клиентов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4932C2-768D-CC28-5FDC-9F4C14460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063240"/>
            <a:ext cx="9296400" cy="952500"/>
          </a:xfrm>
          <a:prstGeom prst="rect">
            <a:avLst/>
          </a:prstGeom>
        </p:spPr>
      </p:pic>
      <p:sp>
        <p:nvSpPr>
          <p:cNvPr id="3" name="Правая фигурная скобка 2">
            <a:extLst>
              <a:ext uri="{FF2B5EF4-FFF2-40B4-BE49-F238E27FC236}">
                <a16:creationId xmlns:a16="http://schemas.microsoft.com/office/drawing/2014/main" id="{65B91B6C-464F-F72C-3FAE-31D9F1BF3C6A}"/>
              </a:ext>
            </a:extLst>
          </p:cNvPr>
          <p:cNvSpPr/>
          <p:nvPr/>
        </p:nvSpPr>
        <p:spPr>
          <a:xfrm>
            <a:off x="7155403" y="3346886"/>
            <a:ext cx="248574" cy="63963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3334C6F0-E08A-C06C-9EAE-C6B860B27AD3}"/>
              </a:ext>
            </a:extLst>
          </p:cNvPr>
          <p:cNvSpPr/>
          <p:nvPr/>
        </p:nvSpPr>
        <p:spPr>
          <a:xfrm flipH="1">
            <a:off x="10866267" y="3100970"/>
            <a:ext cx="621437" cy="34067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303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C05C65D-FC99-2C97-7164-37540C163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65" y="2101653"/>
            <a:ext cx="5899212" cy="463402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E90FC-8EAC-B282-6634-935FDB06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Калькулятор (нейтральный исход теста): расчет количества наблюдений для каждой торговой точки на основе М</a:t>
            </a:r>
            <a:r>
              <a:rPr lang="en-US" sz="3200" dirty="0"/>
              <a:t>DE</a:t>
            </a:r>
            <a:endParaRPr lang="ru-RU" sz="3200" dirty="0"/>
          </a:p>
        </p:txBody>
      </p:sp>
      <p:sp>
        <p:nvSpPr>
          <p:cNvPr id="3" name="Правая фигурная скобка 2">
            <a:extLst>
              <a:ext uri="{FF2B5EF4-FFF2-40B4-BE49-F238E27FC236}">
                <a16:creationId xmlns:a16="http://schemas.microsoft.com/office/drawing/2014/main" id="{1E099049-0D37-EF81-5546-B17A1B9FE254}"/>
              </a:ext>
            </a:extLst>
          </p:cNvPr>
          <p:cNvSpPr/>
          <p:nvPr/>
        </p:nvSpPr>
        <p:spPr>
          <a:xfrm>
            <a:off x="5980588" y="2321509"/>
            <a:ext cx="541538" cy="4352023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BF2D37DC-0E32-627F-57D8-C80DB4EBE5A5}"/>
              </a:ext>
            </a:extLst>
          </p:cNvPr>
          <p:cNvSpPr/>
          <p:nvPr/>
        </p:nvSpPr>
        <p:spPr>
          <a:xfrm flipH="1">
            <a:off x="7676548" y="2071826"/>
            <a:ext cx="639192" cy="349558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241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0984A-2B13-D25B-96C9-E21E421F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8A097-A31B-FDD2-D4E6-A20713E936F4}"/>
              </a:ext>
            </a:extLst>
          </p:cNvPr>
          <p:cNvSpPr txBox="1"/>
          <p:nvPr/>
        </p:nvSpPr>
        <p:spPr>
          <a:xfrm>
            <a:off x="1621971" y="1600200"/>
            <a:ext cx="96012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основании полученных результатов можно сделать следующие общие выводы:</a:t>
            </a:r>
          </a:p>
          <a:p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Положительных исходов, где наблюдается положительная динамика, - около 30% всех наблюдений</a:t>
            </a:r>
          </a:p>
          <a:p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Отрицательных исходов – около 5%</a:t>
            </a:r>
          </a:p>
          <a:p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Нейтральных исходов – около 60%</a:t>
            </a:r>
          </a:p>
          <a:p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 помощью построенных калькуляторов мы можем проанализировать вероятную прибыль, потерю, а также рассчитать необходимо количество наблюдений для нейтральных исходов.</a:t>
            </a:r>
          </a:p>
          <a:p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этих результатов можно предположить, что изменения, предложенные в группе В, могут иметь некоторый положительный эффект, но требуют дальнейшего анализа и тестирования для определения их полной эффективности и статистической значимости. </a:t>
            </a:r>
          </a:p>
          <a:p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Также, требуется уделить внимание отрицательным исходам и понять их причины, чтобы в будущем обеспечить большую успех и минимальные нежелательные эффекты.</a:t>
            </a:r>
          </a:p>
          <a:p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 descr="Голова с шестеренками">
            <a:extLst>
              <a:ext uri="{FF2B5EF4-FFF2-40B4-BE49-F238E27FC236}">
                <a16:creationId xmlns:a16="http://schemas.microsoft.com/office/drawing/2014/main" id="{8D03692B-AD52-EFC7-27A7-B45AC07E1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6357" y="514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3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0984A-2B13-D25B-96C9-E21E421FA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8A097-A31B-FDD2-D4E6-A20713E936F4}"/>
              </a:ext>
            </a:extLst>
          </p:cNvPr>
          <p:cNvSpPr txBox="1"/>
          <p:nvPr/>
        </p:nvSpPr>
        <p:spPr>
          <a:xfrm>
            <a:off x="1621971" y="1600200"/>
            <a:ext cx="9601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основании полученных результатов можно сделать следующие общие выводы:</a:t>
            </a:r>
          </a:p>
          <a:p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некоторых городах есть статистически значимая разница в пользу тестовой группы В по средним платежам и конверсии в покупку. </a:t>
            </a:r>
          </a:p>
          <a:p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Это может говорить о том, что в этих городах примененные изменения привели к увеличению показателей и новая стратегия показывает себя эффективной.</a:t>
            </a:r>
          </a:p>
          <a:p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некоторых городах нет статистически значимой разницы между тестовой и контрольной группами. Это может говорить о том, что изменения, введенные в тестовой группе, не оказали значительного влияния на показатели.</a:t>
            </a:r>
          </a:p>
          <a:p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некоторых городах наблюдается ухудшение только одной метрики в тестовой группе. Это может указывать на то, что в данных городах необходимо прекратить использование нововведенных процессов, так как они оказывают отрицательное влияние на показатели.</a:t>
            </a:r>
          </a:p>
          <a:p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целом, проведенный анализ позволяет сделать вывод о том, что изменения, примененные в тестовой группе, могут положительно или отрицательно влиять на показатели, и не всегда эта разница является статистически значимой. </a:t>
            </a:r>
          </a:p>
          <a:p>
            <a:endParaRPr lang="ru-RU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Однако, для полного понимания результатов, необходимо провести более детальный анализ городов и торговых точек, чтобы выявить причины и механизмы таких изменений.</a:t>
            </a:r>
          </a:p>
        </p:txBody>
      </p:sp>
      <p:pic>
        <p:nvPicPr>
          <p:cNvPr id="4" name="Рисунок 3" descr="Голова с шестеренками">
            <a:extLst>
              <a:ext uri="{FF2B5EF4-FFF2-40B4-BE49-F238E27FC236}">
                <a16:creationId xmlns:a16="http://schemas.microsoft.com/office/drawing/2014/main" id="{A377E26C-7445-64DF-E0F6-D4B9484DA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86357" y="514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46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F08E0-104E-0DE8-3FF2-1401D2AE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Autofit/>
          </a:bodyPr>
          <a:lstStyle/>
          <a:p>
            <a:r>
              <a:rPr lang="ru-RU" sz="3200" dirty="0"/>
              <a:t>Распределение платежей в тестовой и контрольной группах после очистки данных</a:t>
            </a:r>
            <a:br>
              <a:rPr lang="ru-RU" sz="3200" dirty="0"/>
            </a:b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ru-RU" sz="32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05EC86E-A0E1-4D7E-A0A7-97CC8C999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744" y="1828088"/>
            <a:ext cx="5588494" cy="4784670"/>
          </a:xfr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317451C-D104-D52A-ECCD-19387C5BE0CC}"/>
              </a:ext>
            </a:extLst>
          </p:cNvPr>
          <p:cNvSpPr txBox="1">
            <a:spLocks/>
          </p:cNvSpPr>
          <p:nvPr/>
        </p:nvSpPr>
        <p:spPr>
          <a:xfrm>
            <a:off x="7661430" y="3093682"/>
            <a:ext cx="4110360" cy="1558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Видим значительный хвост к максимальному платежу.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 следовало бы провести дополнительную сегментацию и отбросить эти платежи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359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955FA-4B09-FE07-F3FE-B89BDBAD7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Сравнение данных, проверка нулевых гипотез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9A71EC5-CC9B-FD61-E60A-95CA6A333ECB}"/>
              </a:ext>
            </a:extLst>
          </p:cNvPr>
          <p:cNvSpPr txBox="1">
            <a:spLocks/>
          </p:cNvSpPr>
          <p:nvPr/>
        </p:nvSpPr>
        <p:spPr>
          <a:xfrm>
            <a:off x="883835" y="1636898"/>
            <a:ext cx="4612689" cy="1790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u="sng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Сравниваем средние платежи</a:t>
            </a:r>
          </a:p>
          <a:p>
            <a:r>
              <a:rPr 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не подтверждается: средние не равны</a:t>
            </a:r>
          </a:p>
          <a:p>
            <a:r>
              <a:rPr 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 263.08</a:t>
            </a:r>
          </a:p>
          <a:p>
            <a:r>
              <a:rPr 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Следовательно, средний платеж в тестовой группе больше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72BFFBB-7A3B-2C4C-1B68-36BFB1CDC928}"/>
              </a:ext>
            </a:extLst>
          </p:cNvPr>
          <p:cNvSpPr txBox="1">
            <a:spLocks/>
          </p:cNvSpPr>
          <p:nvPr/>
        </p:nvSpPr>
        <p:spPr>
          <a:xfrm>
            <a:off x="4576327" y="2844726"/>
            <a:ext cx="4719735" cy="235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</a:pPr>
            <a:r>
              <a:rPr lang="ru-RU" sz="1400" u="sng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Сравниваем конверсию в платеж</a:t>
            </a:r>
          </a:p>
          <a:p>
            <a:pPr>
              <a:lnSpc>
                <a:spcPct val="110000"/>
              </a:lnSpc>
            </a:pPr>
            <a:r>
              <a:rPr 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не подтверждается: средние не равны</a:t>
            </a:r>
          </a:p>
          <a:p>
            <a:pPr>
              <a:lnSpc>
                <a:spcPct val="110000"/>
              </a:lnSpc>
            </a:pPr>
            <a:r>
              <a:rPr 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 0.043</a:t>
            </a:r>
          </a:p>
          <a:p>
            <a:pPr>
              <a:lnSpc>
                <a:spcPct val="110000"/>
              </a:lnSpc>
            </a:pPr>
            <a:r>
              <a:rPr 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Следовательно, конверсия в платеж в тестовой группе больше</a:t>
            </a:r>
          </a:p>
          <a:p>
            <a:pPr>
              <a:lnSpc>
                <a:spcPct val="110000"/>
              </a:lnSpc>
            </a:pPr>
            <a:endParaRPr lang="ru-RU" sz="1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9694FABF-255E-55A5-8EA8-CF08F9264BCC}"/>
              </a:ext>
            </a:extLst>
          </p:cNvPr>
          <p:cNvSpPr txBox="1">
            <a:spLocks/>
          </p:cNvSpPr>
          <p:nvPr/>
        </p:nvSpPr>
        <p:spPr>
          <a:xfrm>
            <a:off x="7615674" y="4217368"/>
            <a:ext cx="3437025" cy="2356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ru-RU" sz="1400" u="sng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Сравниваем распределения</a:t>
            </a:r>
          </a:p>
          <a:p>
            <a:pPr>
              <a:lnSpc>
                <a:spcPct val="130000"/>
              </a:lnSpc>
            </a:pPr>
            <a:r>
              <a:rPr 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не подтверждается: Распределения не равны</a:t>
            </a:r>
          </a:p>
        </p:txBody>
      </p:sp>
      <p:sp>
        <p:nvSpPr>
          <p:cNvPr id="5" name="Символ &quot;Запрещено&quot; 4">
            <a:extLst>
              <a:ext uri="{FF2B5EF4-FFF2-40B4-BE49-F238E27FC236}">
                <a16:creationId xmlns:a16="http://schemas.microsoft.com/office/drawing/2014/main" id="{39602A37-2A81-34A3-71AA-FBA954EA6F6C}"/>
              </a:ext>
            </a:extLst>
          </p:cNvPr>
          <p:cNvSpPr/>
          <p:nvPr/>
        </p:nvSpPr>
        <p:spPr>
          <a:xfrm>
            <a:off x="10972800" y="5089240"/>
            <a:ext cx="692458" cy="612560"/>
          </a:xfrm>
          <a:prstGeom prst="noSmoking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8" name="Рисунок 7" descr="Доллар">
            <a:extLst>
              <a:ext uri="{FF2B5EF4-FFF2-40B4-BE49-F238E27FC236}">
                <a16:creationId xmlns:a16="http://schemas.microsoft.com/office/drawing/2014/main" id="{83FE5539-6A18-5E2D-1F04-9BB5F71A8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9407" y="2015424"/>
            <a:ext cx="829302" cy="829302"/>
          </a:xfrm>
          <a:prstGeom prst="rect">
            <a:avLst/>
          </a:prstGeom>
        </p:spPr>
      </p:pic>
      <p:pic>
        <p:nvPicPr>
          <p:cNvPr id="10" name="Рисунок 9" descr="Группа людей">
            <a:extLst>
              <a:ext uri="{FF2B5EF4-FFF2-40B4-BE49-F238E27FC236}">
                <a16:creationId xmlns:a16="http://schemas.microsoft.com/office/drawing/2014/main" id="{80ADED5F-AAD3-B335-F20C-EB71A2C6F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6877" y="3306729"/>
            <a:ext cx="995525" cy="995525"/>
          </a:xfrm>
          <a:prstGeom prst="rect">
            <a:avLst/>
          </a:prstGeom>
        </p:spPr>
      </p:pic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6C38F0D1-D499-A6AC-65E3-41CADE46615D}"/>
              </a:ext>
            </a:extLst>
          </p:cNvPr>
          <p:cNvSpPr/>
          <p:nvPr/>
        </p:nvSpPr>
        <p:spPr>
          <a:xfrm flipV="1">
            <a:off x="5496524" y="2028885"/>
            <a:ext cx="417250" cy="76698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3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874B3-3E31-8CED-45F5-50FB57A8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Сегментация А/Б теста: г. Москва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ABC742-68FB-EDD3-48F9-BB3B5908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26260"/>
            <a:ext cx="5340096" cy="45720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9DB52C3-6C73-651D-767A-2F30C76FF90D}"/>
              </a:ext>
            </a:extLst>
          </p:cNvPr>
          <p:cNvSpPr txBox="1">
            <a:spLocks/>
          </p:cNvSpPr>
          <p:nvPr/>
        </p:nvSpPr>
        <p:spPr>
          <a:xfrm>
            <a:off x="7661430" y="3093682"/>
            <a:ext cx="4110360" cy="15587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не подтверждается: средние </a:t>
            </a:r>
            <a:r>
              <a:rPr lang="ru-RU" alt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платежи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равны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-381.77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не подтверждается: средние конверсии не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-0.055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разрезе по всем торговым точкам Москвы видим повышение метрик в тестовой группе по сравнению с контрольной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14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F9272285-3C61-BD25-1BD5-6FABB880015A}"/>
              </a:ext>
            </a:extLst>
          </p:cNvPr>
          <p:cNvSpPr/>
          <p:nvPr/>
        </p:nvSpPr>
        <p:spPr>
          <a:xfrm flipV="1">
            <a:off x="10340359" y="5334000"/>
            <a:ext cx="470516" cy="121550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A1FD1016-AA6E-267D-51C8-0B5884EAECCC}"/>
              </a:ext>
            </a:extLst>
          </p:cNvPr>
          <p:cNvSpPr/>
          <p:nvPr/>
        </p:nvSpPr>
        <p:spPr>
          <a:xfrm flipV="1">
            <a:off x="10972800" y="5334000"/>
            <a:ext cx="470516" cy="121550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00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9F6DD0-31A0-64FE-36D9-944894CDF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614776"/>
            <a:ext cx="10045083" cy="1485900"/>
          </a:xfrm>
        </p:spPr>
        <p:txBody>
          <a:bodyPr>
            <a:normAutofit/>
          </a:bodyPr>
          <a:lstStyle/>
          <a:p>
            <a:r>
              <a:rPr lang="ru-RU" sz="3200" dirty="0"/>
              <a:t>Сегментация А/Б теста: г. Москва по торговым точкам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8A6000B1-5E75-C7BB-7E76-38A81DE31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67" y="1484169"/>
            <a:ext cx="1858678" cy="159133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0F8784B-691E-084E-A52F-7574C5A10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32" y="5266667"/>
            <a:ext cx="1858677" cy="1591333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37DAB94-0738-9091-090A-179656D4E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519" y="1519882"/>
            <a:ext cx="1856670" cy="1589615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E3D2BE5-B5C7-889B-C2F2-7EE2F88A3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1519" y="3389805"/>
            <a:ext cx="1856670" cy="158961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B7F9187-706B-E19D-1B00-38C3A27C1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4690" y="3429000"/>
            <a:ext cx="1856670" cy="1589615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91AB5C3E-2863-0398-870E-C898B6560E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2685" y="1521795"/>
            <a:ext cx="1856670" cy="1589614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5A7771A-F833-2F29-DDB2-12ABEC884A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2614" y="1484169"/>
            <a:ext cx="1856669" cy="158961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E90641CD-BC95-EA4D-AC71-0F773FE698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22613" y="3429000"/>
            <a:ext cx="1856669" cy="158961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463F375-A239-6705-16DD-580FC50617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8778" y="3452656"/>
            <a:ext cx="1858678" cy="1591334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A8F6100-D104-0178-66B6-45E5CDAF91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4432" y="3421232"/>
            <a:ext cx="1858677" cy="1591333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9274688-D8B5-77E4-FC5B-58AEA8D9EF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6835" y="1521795"/>
            <a:ext cx="1858677" cy="1591333"/>
          </a:xfrm>
          <a:prstGeom prst="rect">
            <a:avLst/>
          </a:prstGeom>
        </p:spPr>
      </p:pic>
      <p:sp>
        <p:nvSpPr>
          <p:cNvPr id="47" name="Заголовок 1">
            <a:extLst>
              <a:ext uri="{FF2B5EF4-FFF2-40B4-BE49-F238E27FC236}">
                <a16:creationId xmlns:a16="http://schemas.microsoft.com/office/drawing/2014/main" id="{305B35E7-844E-87A6-0707-C2749944DFF3}"/>
              </a:ext>
            </a:extLst>
          </p:cNvPr>
          <p:cNvSpPr txBox="1">
            <a:spLocks/>
          </p:cNvSpPr>
          <p:nvPr/>
        </p:nvSpPr>
        <p:spPr>
          <a:xfrm>
            <a:off x="4248117" y="5307808"/>
            <a:ext cx="5972699" cy="1276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Видим, что распределения в каждой торговой точке отличается.</a:t>
            </a:r>
          </a:p>
          <a:p>
            <a:pPr>
              <a:lnSpc>
                <a:spcPct val="130000"/>
              </a:lnSpc>
            </a:pPr>
            <a:r>
              <a:rPr 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половине ТТ видим более высокие показатели в тестовой группе.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Также видим значительный хвост к максимальному платежу.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 следовало бы провести дополнительную сегментацию и отбросить эти платежи.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67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B1256-4F46-C98A-FB57-7D473151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Сегментация А/Б теста: г. Санкт-Петербург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811B33-3C22-7797-F40D-DAD9C63AA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20" y="1842845"/>
            <a:ext cx="5340096" cy="4572000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2341D46-93FA-62D7-8014-C4E09EC6582F}"/>
              </a:ext>
            </a:extLst>
          </p:cNvPr>
          <p:cNvSpPr txBox="1">
            <a:spLocks/>
          </p:cNvSpPr>
          <p:nvPr/>
        </p:nvSpPr>
        <p:spPr>
          <a:xfrm>
            <a:off x="7661430" y="3093682"/>
            <a:ext cx="3748250" cy="26060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indent="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lang="ru-RU" altLang="ru-RU" sz="35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не подтверждается: средние платежи не равны </a:t>
            </a:r>
          </a:p>
          <a:p>
            <a:pPr marR="0" lvl="0" indent="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lang="ru-RU" altLang="ru-RU" sz="35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-513.90</a:t>
            </a:r>
          </a:p>
          <a:p>
            <a:pPr marR="0" lvl="0" indent="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endParaRPr lang="ru-RU" altLang="ru-RU" sz="35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R="0" lvl="0" indent="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lang="ru-RU" altLang="ru-RU" sz="35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не подтверждается: средние конверсии не равны </a:t>
            </a:r>
          </a:p>
          <a:p>
            <a:pPr marR="0" lvl="0" indent="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  <a:tabLst/>
            </a:pPr>
            <a:r>
              <a:rPr lang="ru-RU" altLang="ru-RU" sz="35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-0.09</a:t>
            </a: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endParaRPr lang="ru-RU" altLang="ru-RU" sz="35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sz="35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разрезе по всем торговым точкам Санкт-Петербурга видим повышение метрик в тестовой группе по сравнению с контрольной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CF2F2FE9-ED3B-B244-6CC0-985EA893AFF4}"/>
              </a:ext>
            </a:extLst>
          </p:cNvPr>
          <p:cNvSpPr/>
          <p:nvPr/>
        </p:nvSpPr>
        <p:spPr>
          <a:xfrm flipV="1">
            <a:off x="10340359" y="5334000"/>
            <a:ext cx="470516" cy="121550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272F4E22-D892-27A0-885D-469E28714F51}"/>
              </a:ext>
            </a:extLst>
          </p:cNvPr>
          <p:cNvSpPr/>
          <p:nvPr/>
        </p:nvSpPr>
        <p:spPr>
          <a:xfrm flipV="1">
            <a:off x="10972800" y="5334000"/>
            <a:ext cx="470516" cy="1215501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45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5DF79-899B-862E-C139-54FD5B57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299" y="623654"/>
            <a:ext cx="11039475" cy="1485900"/>
          </a:xfrm>
        </p:spPr>
        <p:txBody>
          <a:bodyPr>
            <a:normAutofit/>
          </a:bodyPr>
          <a:lstStyle/>
          <a:p>
            <a:r>
              <a:rPr lang="ru-RU" sz="3100" dirty="0"/>
              <a:t>Сегментация А/Б теста: г. Санкт-Петербург по торговым точкам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3F0ACFA-E913-FE2E-E170-9BE94D890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789" y="1307542"/>
            <a:ext cx="1928368" cy="1651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092F8E1-4D11-2F2D-E1FB-820AD0C5C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09" y="5124366"/>
            <a:ext cx="1928368" cy="1651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261E88-6911-D88D-D7A9-CA3435981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9189" y="1298946"/>
            <a:ext cx="1928368" cy="1651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89B67E-8354-A940-CCAD-8D8D7F65B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756" y="1315455"/>
            <a:ext cx="1928368" cy="16510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B5982E5-C5F2-2D0F-0553-8F74914AF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1539" y="1298946"/>
            <a:ext cx="1928368" cy="1651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3C416C6-8219-1F30-2489-209750A784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1539" y="3227349"/>
            <a:ext cx="1928368" cy="1651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8FC8D4D-CF8A-BE76-46FA-EC1C9EC022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7127" y="3227349"/>
            <a:ext cx="1928368" cy="16510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A890A64-2942-2EB2-39F7-D818962287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3824" y="3227349"/>
            <a:ext cx="1928368" cy="16510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15618B0-0CED-46E4-D64E-96FE404F86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87789" y="3227349"/>
            <a:ext cx="1928368" cy="16510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3A464B8-F83A-0AD4-AB07-FCC509F15D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8570" y="3248662"/>
            <a:ext cx="1928368" cy="16510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B1EBF27-D3F5-DA22-723D-04A0F6EA777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76366" y="1307542"/>
            <a:ext cx="1838391" cy="15739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A18CBA-4242-91CC-A3FA-3A30B756DF21}"/>
              </a:ext>
            </a:extLst>
          </p:cNvPr>
          <p:cNvSpPr txBox="1"/>
          <p:nvPr/>
        </p:nvSpPr>
        <p:spPr>
          <a:xfrm>
            <a:off x="3885557" y="5288275"/>
            <a:ext cx="6145982" cy="129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Видим, что распределения в каждой торговой точке отличается.</a:t>
            </a:r>
          </a:p>
          <a:p>
            <a:pPr>
              <a:lnSpc>
                <a:spcPct val="130000"/>
              </a:lnSpc>
            </a:pPr>
            <a:r>
              <a:rPr lang="ru-RU" sz="14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большинстве ТТ видим более высокие показатели в тестовой группе.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Также видим значительный хвост к максимальному платежу.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 следовало бы провести дополнительную сегментацию и отбросить эти платежи</a:t>
            </a:r>
            <a:endParaRPr kumimoji="0" lang="ru-RU" alt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74ED-6090-E544-66A0-497E77A6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23654"/>
            <a:ext cx="9601200" cy="1485900"/>
          </a:xfrm>
        </p:spPr>
        <p:txBody>
          <a:bodyPr>
            <a:normAutofit/>
          </a:bodyPr>
          <a:lstStyle/>
          <a:p>
            <a:r>
              <a:rPr lang="ru-RU" sz="3200" dirty="0"/>
              <a:t>Сегментация А/Б теста: г. Саратов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FB5D8AF-D56E-D204-55B0-95AEFCB124FD}"/>
              </a:ext>
            </a:extLst>
          </p:cNvPr>
          <p:cNvSpPr txBox="1">
            <a:spLocks/>
          </p:cNvSpPr>
          <p:nvPr/>
        </p:nvSpPr>
        <p:spPr>
          <a:xfrm>
            <a:off x="7661430" y="3093682"/>
            <a:ext cx="4110360" cy="15587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платежи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Гипотеза H0 подтверждается: средние конверсии равны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Разница средних = 0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723D7C-9D7A-C53E-D470-21987E0E0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17785"/>
            <a:ext cx="5285242" cy="441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7100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192</TotalTime>
  <Words>1175</Words>
  <Application>Microsoft Office PowerPoint</Application>
  <PresentationFormat>Широкоэкранный</PresentationFormat>
  <Paragraphs>165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Franklin Gothic Book</vt:lpstr>
      <vt:lpstr>Tahoma</vt:lpstr>
      <vt:lpstr>Уголки</vt:lpstr>
      <vt:lpstr>Версия SkyLenta:  Эксперимент и калькулятор</vt:lpstr>
      <vt:lpstr>Распределение торговых точек по городам</vt:lpstr>
      <vt:lpstr>Распределение платежей в тестовой и контрольной группах после очистки данных  </vt:lpstr>
      <vt:lpstr>Сравнение данных, проверка нулевых гипотез</vt:lpstr>
      <vt:lpstr>Сегментация А/Б теста: г. Москва</vt:lpstr>
      <vt:lpstr>Сегментация А/Б теста: г. Москва по торговым точкам</vt:lpstr>
      <vt:lpstr>Сегментация А/Б теста: г. Санкт-Петербург</vt:lpstr>
      <vt:lpstr>Сегментация А/Б теста: г. Санкт-Петербург по торговым точкам</vt:lpstr>
      <vt:lpstr>Сегментация А/Б теста: г. Саратов</vt:lpstr>
      <vt:lpstr>Сегментация А/Б теста: г. Тольятти</vt:lpstr>
      <vt:lpstr>Сегментация А/Б теста: г. Владимир</vt:lpstr>
      <vt:lpstr>Сегментация А/Б теста: г. Мурманск</vt:lpstr>
      <vt:lpstr>Сегментация А/Б теста: г. Красноярск</vt:lpstr>
      <vt:lpstr>Сегментация А/Б теста: г. Казань</vt:lpstr>
      <vt:lpstr>Сегментация А/Б теста: г. Самара</vt:lpstr>
      <vt:lpstr>Сегментация А/Б теста: г. Волгоград</vt:lpstr>
      <vt:lpstr>Сегментация А/Б теста: г. Сочи</vt:lpstr>
      <vt:lpstr>Сегментация А/Б теста: г. Краснодар</vt:lpstr>
      <vt:lpstr>Сегментация А/Б теста: г. Дмитров</vt:lpstr>
      <vt:lpstr>Сегментация А/Б теста: г. Тюмень</vt:lpstr>
      <vt:lpstr>Сегментация А/Б теста: г. Сахалинск</vt:lpstr>
      <vt:lpstr>Сегментация А/Б теста: выводы</vt:lpstr>
      <vt:lpstr>Калькулятор (положительный исход теста):  выгода от замены А на В при N-количестве клиентов </vt:lpstr>
      <vt:lpstr>Калькулятор (отрицательный исход теста): потеря от замены механики А на В при N-количестве клиентов</vt:lpstr>
      <vt:lpstr>Калькулятор (нейтральный исход теста): расчет количества наблюдений для каждой торговой точки на основе МDE</vt:lpstr>
      <vt:lpstr>выводы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 Windows</cp:lastModifiedBy>
  <cp:revision>10</cp:revision>
  <dcterms:created xsi:type="dcterms:W3CDTF">2023-11-23T14:14:01Z</dcterms:created>
  <dcterms:modified xsi:type="dcterms:W3CDTF">2023-11-24T14:33:32Z</dcterms:modified>
</cp:coreProperties>
</file>