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6"/>
  </p:notesMasterIdLst>
  <p:sldIdLst>
    <p:sldId id="307" r:id="rId6"/>
    <p:sldId id="309" r:id="rId7"/>
    <p:sldId id="312" r:id="rId8"/>
    <p:sldId id="315" r:id="rId9"/>
    <p:sldId id="314" r:id="rId10"/>
    <p:sldId id="318" r:id="rId11"/>
    <p:sldId id="326" r:id="rId12"/>
    <p:sldId id="317" r:id="rId13"/>
    <p:sldId id="257" r:id="rId14"/>
    <p:sldId id="259" r:id="rId15"/>
    <p:sldId id="316" r:id="rId16"/>
    <p:sldId id="275" r:id="rId17"/>
    <p:sldId id="327" r:id="rId18"/>
    <p:sldId id="328" r:id="rId19"/>
    <p:sldId id="305" r:id="rId20"/>
    <p:sldId id="329" r:id="rId21"/>
    <p:sldId id="330" r:id="rId22"/>
    <p:sldId id="320" r:id="rId23"/>
    <p:sldId id="321" r:id="rId24"/>
    <p:sldId id="3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A8ABD6"/>
    <a:srgbClr val="E3C2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05BF6-607E-5058-0FE2-47DFEE927268}" v="1" dt="2021-04-20T10:14:46.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3" autoAdjust="0"/>
    <p:restoredTop sz="92832" autoAdjust="0"/>
  </p:normalViewPr>
  <p:slideViewPr>
    <p:cSldViewPr snapToGrid="0">
      <p:cViewPr varScale="1">
        <p:scale>
          <a:sx n="82" d="100"/>
          <a:sy n="82" d="100"/>
        </p:scale>
        <p:origin x="97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C8B1-BEE0-4F63-BE6F-B8E3CA9DC5E5}"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AC0C01D2-FBC1-4D7C-B97C-0FB1AB640903}" type="asst">
      <dgm:prSet phldrT="[Text]"/>
      <dgm:spPr/>
      <dgm:t>
        <a:bodyPr/>
        <a:lstStyle/>
        <a:p>
          <a:r>
            <a:rPr lang="en-US" dirty="0"/>
            <a:t>Series</a:t>
          </a:r>
          <a:br>
            <a:rPr lang="en-US" dirty="0"/>
          </a:br>
          <a:r>
            <a:rPr lang="en-US" dirty="0" err="1"/>
            <a:t>Series</a:t>
          </a:r>
          <a:r>
            <a:rPr lang="en-US" dirty="0"/>
            <a:t> Instance UID</a:t>
          </a:r>
        </a:p>
      </dgm:t>
    </dgm:pt>
    <dgm:pt modelId="{AA8378B1-FE31-439E-A6EF-0737C52E1F24}" type="parTrans" cxnId="{ACB7B63F-E9FA-4581-8582-082669359A89}">
      <dgm:prSet/>
      <dgm:spPr/>
      <dgm:t>
        <a:bodyPr/>
        <a:lstStyle/>
        <a:p>
          <a:endParaRPr lang="en-US"/>
        </a:p>
      </dgm:t>
    </dgm:pt>
    <dgm:pt modelId="{B6C60344-46B1-4CBA-8A0A-AA092F907BA5}" type="sibTrans" cxnId="{ACB7B63F-E9FA-4581-8582-082669359A89}">
      <dgm:prSet custT="1"/>
      <dgm:spPr/>
      <dgm:t>
        <a:bodyPr/>
        <a:lstStyle/>
        <a:p>
          <a:r>
            <a:rPr lang="en-US" sz="1000" b="0" i="0" dirty="0"/>
            <a:t>e.g., A series without contrast, a series performed 5 minutes after contrast was administered, a series performed 15 minutes after contrast was administered)</a:t>
          </a:r>
          <a:endParaRPr lang="en-US" sz="1000" dirty="0"/>
        </a:p>
      </dgm:t>
    </dgm:pt>
    <dgm:pt modelId="{0B2FB0FC-C5B7-4871-A82C-78A09A074082}">
      <dgm:prSet phldrT="[Text]"/>
      <dgm:spPr/>
      <dgm:t>
        <a:bodyPr/>
        <a:lstStyle/>
        <a:p>
          <a:r>
            <a:rPr lang="en-US" dirty="0"/>
            <a:t>Image</a:t>
          </a:r>
        </a:p>
        <a:p>
          <a:r>
            <a:rPr lang="en-US" dirty="0"/>
            <a:t>SOP Instance UID</a:t>
          </a:r>
        </a:p>
      </dgm:t>
    </dgm:pt>
    <dgm:pt modelId="{04F2C521-9236-4E55-87A3-287CDFB07968}" type="parTrans" cxnId="{E7E6692F-7B59-42E0-B544-F3098DC6B633}">
      <dgm:prSet/>
      <dgm:spPr/>
      <dgm:t>
        <a:bodyPr/>
        <a:lstStyle/>
        <a:p>
          <a:endParaRPr lang="en-US"/>
        </a:p>
      </dgm:t>
    </dgm:pt>
    <dgm:pt modelId="{303FA724-5DF3-424B-BC69-5B8C41B29B02}" type="sibTrans" cxnId="{E7E6692F-7B59-42E0-B544-F3098DC6B633}">
      <dgm:prSet/>
      <dgm:spPr/>
      <dgm:t>
        <a:bodyPr/>
        <a:lstStyle/>
        <a:p>
          <a:endParaRPr lang="en-US"/>
        </a:p>
      </dgm:t>
    </dgm:pt>
    <dgm:pt modelId="{C0915752-34E2-4D81-A4A3-B83E66B305D7}">
      <dgm:prSet phldrT="[Text]"/>
      <dgm:spPr/>
      <dgm:t>
        <a:bodyPr/>
        <a:lstStyle/>
        <a:p>
          <a:r>
            <a:rPr lang="en-US" dirty="0"/>
            <a:t>Image</a:t>
          </a:r>
        </a:p>
      </dgm:t>
    </dgm:pt>
    <dgm:pt modelId="{32A78DEF-757C-49D0-AA74-4ADF7282F620}" type="parTrans" cxnId="{A0A2AA79-7BC2-4144-A546-4766DDF46189}">
      <dgm:prSet/>
      <dgm:spPr/>
      <dgm:t>
        <a:bodyPr/>
        <a:lstStyle/>
        <a:p>
          <a:endParaRPr lang="en-US"/>
        </a:p>
      </dgm:t>
    </dgm:pt>
    <dgm:pt modelId="{9AF5F0ED-239A-4AA4-9169-952A0332D9F7}" type="sibTrans" cxnId="{A0A2AA79-7BC2-4144-A546-4766DDF46189}">
      <dgm:prSet/>
      <dgm:spPr/>
      <dgm:t>
        <a:bodyPr/>
        <a:lstStyle/>
        <a:p>
          <a:r>
            <a:rPr lang="en-US" b="0" i="0" dirty="0"/>
            <a:t>Pixel data can be </a:t>
          </a:r>
          <a:r>
            <a:rPr lang="en-US" b="1" i="0" dirty="0"/>
            <a:t>uncompressed (raw)</a:t>
          </a:r>
          <a:r>
            <a:rPr lang="en-US" b="0" i="0" dirty="0"/>
            <a:t> or </a:t>
          </a:r>
          <a:r>
            <a:rPr lang="en-US" b="1" i="0" dirty="0"/>
            <a:t>compressed</a:t>
          </a:r>
          <a:r>
            <a:rPr lang="en-US" b="0" i="0" dirty="0"/>
            <a:t> using various standards (for example, JPEG, JPEG lossless, JPEG 2000). This is specified by the </a:t>
          </a:r>
          <a:r>
            <a:rPr lang="en-US" b="1" i="0" dirty="0"/>
            <a:t>Transfer Syntax</a:t>
          </a:r>
          <a:r>
            <a:rPr lang="en-US" b="0" i="0" dirty="0"/>
            <a:t>.</a:t>
          </a:r>
          <a:endParaRPr lang="en-US" dirty="0"/>
        </a:p>
      </dgm:t>
    </dgm:pt>
    <dgm:pt modelId="{8D4BAF4C-185A-48B3-B1C7-FF81DDE4923A}">
      <dgm:prSet phldrT="[Text]"/>
      <dgm:spPr/>
      <dgm:t>
        <a:bodyPr/>
        <a:lstStyle/>
        <a:p>
          <a:r>
            <a:rPr lang="en-US" dirty="0"/>
            <a:t>Image</a:t>
          </a:r>
        </a:p>
      </dgm:t>
    </dgm:pt>
    <dgm:pt modelId="{9B14C754-BA05-428A-9715-71F540701CFF}" type="parTrans" cxnId="{687CE92B-6A1B-428D-BB59-D9020C833025}">
      <dgm:prSet/>
      <dgm:spPr/>
      <dgm:t>
        <a:bodyPr/>
        <a:lstStyle/>
        <a:p>
          <a:endParaRPr lang="en-US"/>
        </a:p>
      </dgm:t>
    </dgm:pt>
    <dgm:pt modelId="{05E55D6C-30CE-4CA9-8C61-326960418E96}" type="sibTrans" cxnId="{687CE92B-6A1B-428D-BB59-D9020C833025}">
      <dgm:prSet/>
      <dgm:spPr/>
      <dgm:t>
        <a:bodyPr/>
        <a:lstStyle/>
        <a:p>
          <a:r>
            <a:rPr lang="en-US" b="0" i="0" dirty="0"/>
            <a:t>For example, a chest X-ray image) contains, besides the actual image (called </a:t>
          </a:r>
          <a:r>
            <a:rPr lang="en-US" b="1" i="0" dirty="0"/>
            <a:t>pixel data</a:t>
          </a:r>
          <a:r>
            <a:rPr lang="en-US" b="0" i="0" dirty="0"/>
            <a:t>), other information (called </a:t>
          </a:r>
          <a:r>
            <a:rPr lang="en-US" b="1" i="0" dirty="0"/>
            <a:t>attributes</a:t>
          </a:r>
          <a:r>
            <a:rPr lang="en-US" b="0" i="0" dirty="0"/>
            <a:t>), such as the name of the patient, the ID of the patient, the date on which the image was performed </a:t>
          </a:r>
          <a:r>
            <a:rPr lang="en-US" b="0" i="0" dirty="0" err="1"/>
            <a:t>etc</a:t>
          </a:r>
          <a:r>
            <a:rPr lang="en-US" b="0" i="0" dirty="0">
              <a:sym typeface="Wingdings" panose="05000000000000000000" pitchFamily="2" charset="2"/>
            </a:rPr>
            <a:t> DICOM Tags</a:t>
          </a:r>
          <a:endParaRPr lang="en-US" dirty="0"/>
        </a:p>
      </dgm:t>
    </dgm:pt>
    <dgm:pt modelId="{7A7BD52D-414C-4A66-AF65-C8F03879FEF9}">
      <dgm:prSet phldrT="[Text]"/>
      <dgm:spPr/>
      <dgm:t>
        <a:bodyPr/>
        <a:lstStyle/>
        <a:p>
          <a:r>
            <a:rPr lang="en-US" dirty="0"/>
            <a:t>Study</a:t>
          </a:r>
          <a:br>
            <a:rPr lang="en-US" dirty="0"/>
          </a:br>
          <a:r>
            <a:rPr lang="en-US" dirty="0" err="1"/>
            <a:t>Study</a:t>
          </a:r>
          <a:r>
            <a:rPr lang="en-US" dirty="0"/>
            <a:t> Instance UID</a:t>
          </a:r>
        </a:p>
      </dgm:t>
    </dgm:pt>
    <dgm:pt modelId="{E327EDEE-778B-40E4-B915-DFA851DEC7EC}" type="sibTrans" cxnId="{80EACC07-BCE8-434F-AB55-1D2B92C28D6E}">
      <dgm:prSet/>
      <dgm:spPr/>
      <dgm:t>
        <a:bodyPr/>
        <a:lstStyle/>
        <a:p>
          <a:r>
            <a:rPr lang="en-US" b="0" i="0" dirty="0"/>
            <a:t>A collection of images performed as part of an examination (for example, a head CT)</a:t>
          </a:r>
          <a:endParaRPr lang="en-US" dirty="0"/>
        </a:p>
      </dgm:t>
    </dgm:pt>
    <dgm:pt modelId="{4BE40BD3-597D-4C0E-AD8A-94B9332D37E5}" type="parTrans" cxnId="{80EACC07-BCE8-434F-AB55-1D2B92C28D6E}">
      <dgm:prSet/>
      <dgm:spPr/>
      <dgm:t>
        <a:bodyPr/>
        <a:lstStyle/>
        <a:p>
          <a:endParaRPr lang="en-US"/>
        </a:p>
      </dgm:t>
    </dgm:pt>
    <dgm:pt modelId="{69E66FEB-C333-4793-98A0-4598D7F0DC15}" type="pres">
      <dgm:prSet presAssocID="{2620C8B1-BEE0-4F63-BE6F-B8E3CA9DC5E5}" presName="hierChild1" presStyleCnt="0">
        <dgm:presLayoutVars>
          <dgm:orgChart val="1"/>
          <dgm:chPref val="1"/>
          <dgm:dir/>
          <dgm:animOne val="branch"/>
          <dgm:animLvl val="lvl"/>
          <dgm:resizeHandles/>
        </dgm:presLayoutVars>
      </dgm:prSet>
      <dgm:spPr/>
    </dgm:pt>
    <dgm:pt modelId="{318A571B-3921-49AC-A8E7-D3F9D1246E78}" type="pres">
      <dgm:prSet presAssocID="{7A7BD52D-414C-4A66-AF65-C8F03879FEF9}" presName="hierRoot1" presStyleCnt="0">
        <dgm:presLayoutVars>
          <dgm:hierBranch val="init"/>
        </dgm:presLayoutVars>
      </dgm:prSet>
      <dgm:spPr/>
    </dgm:pt>
    <dgm:pt modelId="{53E9431C-C044-4C44-87A4-49F8158A7246}" type="pres">
      <dgm:prSet presAssocID="{7A7BD52D-414C-4A66-AF65-C8F03879FEF9}" presName="rootComposite1" presStyleCnt="0"/>
      <dgm:spPr/>
    </dgm:pt>
    <dgm:pt modelId="{E676DA7F-70E0-47B8-8076-A523D7D72727}" type="pres">
      <dgm:prSet presAssocID="{7A7BD52D-414C-4A66-AF65-C8F03879FEF9}" presName="rootText1" presStyleLbl="node0" presStyleIdx="0" presStyleCnt="1">
        <dgm:presLayoutVars>
          <dgm:chMax/>
          <dgm:chPref val="3"/>
        </dgm:presLayoutVars>
      </dgm:prSet>
      <dgm:spPr/>
    </dgm:pt>
    <dgm:pt modelId="{A1C646C5-964F-4AAB-BA1C-704536ADDF17}" type="pres">
      <dgm:prSet presAssocID="{7A7BD52D-414C-4A66-AF65-C8F03879FEF9}" presName="titleText1" presStyleLbl="fgAcc0" presStyleIdx="0" presStyleCnt="1" custScaleX="266617" custScaleY="279410" custLinFactX="98508" custLinFactNeighborX="100000" custLinFactNeighborY="-94872">
        <dgm:presLayoutVars>
          <dgm:chMax val="0"/>
          <dgm:chPref val="0"/>
        </dgm:presLayoutVars>
      </dgm:prSet>
      <dgm:spPr/>
    </dgm:pt>
    <dgm:pt modelId="{370576EC-F481-46A9-8BEE-08224E8061A7}" type="pres">
      <dgm:prSet presAssocID="{7A7BD52D-414C-4A66-AF65-C8F03879FEF9}" presName="rootConnector1" presStyleLbl="node1" presStyleIdx="0" presStyleCnt="3"/>
      <dgm:spPr/>
    </dgm:pt>
    <dgm:pt modelId="{607C82A2-CBE6-49B6-AC2C-10C3BDAB7E5A}" type="pres">
      <dgm:prSet presAssocID="{7A7BD52D-414C-4A66-AF65-C8F03879FEF9}" presName="hierChild2" presStyleCnt="0"/>
      <dgm:spPr/>
    </dgm:pt>
    <dgm:pt modelId="{0B7E45C3-500C-460D-9689-56DB3A9864B3}" type="pres">
      <dgm:prSet presAssocID="{04F2C521-9236-4E55-87A3-287CDFB07968}" presName="Name37" presStyleLbl="parChTrans1D2" presStyleIdx="0" presStyleCnt="4"/>
      <dgm:spPr/>
    </dgm:pt>
    <dgm:pt modelId="{E82D5A9C-A332-4F54-BE8D-B9DCFA152D21}" type="pres">
      <dgm:prSet presAssocID="{0B2FB0FC-C5B7-4871-A82C-78A09A074082}" presName="hierRoot2" presStyleCnt="0">
        <dgm:presLayoutVars>
          <dgm:hierBranch val="init"/>
        </dgm:presLayoutVars>
      </dgm:prSet>
      <dgm:spPr/>
    </dgm:pt>
    <dgm:pt modelId="{D01651BD-EF11-4627-B0CB-CDDFE09AC108}" type="pres">
      <dgm:prSet presAssocID="{0B2FB0FC-C5B7-4871-A82C-78A09A074082}" presName="rootComposite" presStyleCnt="0"/>
      <dgm:spPr/>
    </dgm:pt>
    <dgm:pt modelId="{043ED01B-2F36-46D5-9397-21BFC0620CE6}" type="pres">
      <dgm:prSet presAssocID="{0B2FB0FC-C5B7-4871-A82C-78A09A074082}" presName="rootText" presStyleLbl="node1" presStyleIdx="0" presStyleCnt="3">
        <dgm:presLayoutVars>
          <dgm:chMax/>
          <dgm:chPref val="3"/>
        </dgm:presLayoutVars>
      </dgm:prSet>
      <dgm:spPr/>
    </dgm:pt>
    <dgm:pt modelId="{FBDABC05-C4D5-45AF-9367-2D6922613533}" type="pres">
      <dgm:prSet presAssocID="{0B2FB0FC-C5B7-4871-A82C-78A09A074082}" presName="titleText2" presStyleLbl="fgAcc1" presStyleIdx="0" presStyleCnt="3">
        <dgm:presLayoutVars>
          <dgm:chMax val="0"/>
          <dgm:chPref val="0"/>
        </dgm:presLayoutVars>
      </dgm:prSet>
      <dgm:spPr/>
    </dgm:pt>
    <dgm:pt modelId="{05C0BC9E-8F4D-4638-BC16-DDBC4CA48DA9}" type="pres">
      <dgm:prSet presAssocID="{0B2FB0FC-C5B7-4871-A82C-78A09A074082}" presName="rootConnector" presStyleLbl="node2" presStyleIdx="0" presStyleCnt="0"/>
      <dgm:spPr/>
    </dgm:pt>
    <dgm:pt modelId="{E1010763-FA18-4999-BDC7-004F4776EFD2}" type="pres">
      <dgm:prSet presAssocID="{0B2FB0FC-C5B7-4871-A82C-78A09A074082}" presName="hierChild4" presStyleCnt="0"/>
      <dgm:spPr/>
    </dgm:pt>
    <dgm:pt modelId="{ECC6FBDF-826F-4187-A280-959CA7CC0BA0}" type="pres">
      <dgm:prSet presAssocID="{0B2FB0FC-C5B7-4871-A82C-78A09A074082}" presName="hierChild5" presStyleCnt="0"/>
      <dgm:spPr/>
    </dgm:pt>
    <dgm:pt modelId="{3AD0C8A8-5FBF-4690-BBB7-65EB2226E0EB}" type="pres">
      <dgm:prSet presAssocID="{32A78DEF-757C-49D0-AA74-4ADF7282F620}" presName="Name37" presStyleLbl="parChTrans1D2" presStyleIdx="1" presStyleCnt="4"/>
      <dgm:spPr/>
    </dgm:pt>
    <dgm:pt modelId="{D4D3DD5A-B0EE-4778-91F3-BBEB649E01B3}" type="pres">
      <dgm:prSet presAssocID="{C0915752-34E2-4D81-A4A3-B83E66B305D7}" presName="hierRoot2" presStyleCnt="0">
        <dgm:presLayoutVars>
          <dgm:hierBranch val="init"/>
        </dgm:presLayoutVars>
      </dgm:prSet>
      <dgm:spPr/>
    </dgm:pt>
    <dgm:pt modelId="{31760097-A3AC-4D6C-B32A-3198B32AA431}" type="pres">
      <dgm:prSet presAssocID="{C0915752-34E2-4D81-A4A3-B83E66B305D7}" presName="rootComposite" presStyleCnt="0"/>
      <dgm:spPr/>
    </dgm:pt>
    <dgm:pt modelId="{78543B68-8FE9-4DD0-9F0C-EA0812B5BCE9}" type="pres">
      <dgm:prSet presAssocID="{C0915752-34E2-4D81-A4A3-B83E66B305D7}" presName="rootText" presStyleLbl="node1" presStyleIdx="1" presStyleCnt="3">
        <dgm:presLayoutVars>
          <dgm:chMax/>
          <dgm:chPref val="3"/>
        </dgm:presLayoutVars>
      </dgm:prSet>
      <dgm:spPr/>
    </dgm:pt>
    <dgm:pt modelId="{FD1BC8EC-E2FB-452F-9A30-C89135262357}" type="pres">
      <dgm:prSet presAssocID="{C0915752-34E2-4D81-A4A3-B83E66B305D7}" presName="titleText2" presStyleLbl="fgAcc1" presStyleIdx="1" presStyleCnt="3" custScaleX="339099" custScaleY="330129" custLinFactX="49705" custLinFactY="100000" custLinFactNeighborX="100000" custLinFactNeighborY="143631">
        <dgm:presLayoutVars>
          <dgm:chMax val="0"/>
          <dgm:chPref val="0"/>
        </dgm:presLayoutVars>
      </dgm:prSet>
      <dgm:spPr/>
    </dgm:pt>
    <dgm:pt modelId="{80B96712-0C28-4655-9CBF-48C8BB6C9F8A}" type="pres">
      <dgm:prSet presAssocID="{C0915752-34E2-4D81-A4A3-B83E66B305D7}" presName="rootConnector" presStyleLbl="node2" presStyleIdx="0" presStyleCnt="0"/>
      <dgm:spPr/>
    </dgm:pt>
    <dgm:pt modelId="{C314949A-EA7A-4298-AB6A-47978676331D}" type="pres">
      <dgm:prSet presAssocID="{C0915752-34E2-4D81-A4A3-B83E66B305D7}" presName="hierChild4" presStyleCnt="0"/>
      <dgm:spPr/>
    </dgm:pt>
    <dgm:pt modelId="{5AE015F9-24B0-4AA1-8564-D3E048E42DF1}" type="pres">
      <dgm:prSet presAssocID="{C0915752-34E2-4D81-A4A3-B83E66B305D7}" presName="hierChild5" presStyleCnt="0"/>
      <dgm:spPr/>
    </dgm:pt>
    <dgm:pt modelId="{77F75160-B7C0-41BC-BC9C-8619FA97DCAF}" type="pres">
      <dgm:prSet presAssocID="{9B14C754-BA05-428A-9715-71F540701CFF}" presName="Name37" presStyleLbl="parChTrans1D2" presStyleIdx="2" presStyleCnt="4"/>
      <dgm:spPr/>
    </dgm:pt>
    <dgm:pt modelId="{64E37871-42DA-4F8A-B04F-FCE772C855D1}" type="pres">
      <dgm:prSet presAssocID="{8D4BAF4C-185A-48B3-B1C7-FF81DDE4923A}" presName="hierRoot2" presStyleCnt="0">
        <dgm:presLayoutVars>
          <dgm:hierBranch val="init"/>
        </dgm:presLayoutVars>
      </dgm:prSet>
      <dgm:spPr/>
    </dgm:pt>
    <dgm:pt modelId="{D4EE523C-0B18-4A6C-9762-2FA0E7974A8F}" type="pres">
      <dgm:prSet presAssocID="{8D4BAF4C-185A-48B3-B1C7-FF81DDE4923A}" presName="rootComposite" presStyleCnt="0"/>
      <dgm:spPr/>
    </dgm:pt>
    <dgm:pt modelId="{8A9C417B-8B42-4183-B7B6-5B9BBF372717}" type="pres">
      <dgm:prSet presAssocID="{8D4BAF4C-185A-48B3-B1C7-FF81DDE4923A}" presName="rootText" presStyleLbl="node1" presStyleIdx="2" presStyleCnt="3" custLinFactNeighborX="-87366" custLinFactNeighborY="-10453">
        <dgm:presLayoutVars>
          <dgm:chMax/>
          <dgm:chPref val="3"/>
        </dgm:presLayoutVars>
      </dgm:prSet>
      <dgm:spPr/>
    </dgm:pt>
    <dgm:pt modelId="{E5098683-0D82-4938-BA4E-A59A91A386AB}" type="pres">
      <dgm:prSet presAssocID="{8D4BAF4C-185A-48B3-B1C7-FF81DDE4923A}" presName="titleText2" presStyleLbl="fgAcc1" presStyleIdx="2" presStyleCnt="3" custScaleX="250453" custScaleY="664388" custLinFactX="100000" custLinFactY="-59523" custLinFactNeighborX="142778" custLinFactNeighborY="-100000">
        <dgm:presLayoutVars>
          <dgm:chMax val="0"/>
          <dgm:chPref val="0"/>
        </dgm:presLayoutVars>
      </dgm:prSet>
      <dgm:spPr/>
    </dgm:pt>
    <dgm:pt modelId="{6E49FE6B-23F4-4CE4-9145-A3E455F46C33}" type="pres">
      <dgm:prSet presAssocID="{8D4BAF4C-185A-48B3-B1C7-FF81DDE4923A}" presName="rootConnector" presStyleLbl="node2" presStyleIdx="0" presStyleCnt="0"/>
      <dgm:spPr/>
    </dgm:pt>
    <dgm:pt modelId="{99FA6BDE-EEC5-4606-9641-4182EABE0248}" type="pres">
      <dgm:prSet presAssocID="{8D4BAF4C-185A-48B3-B1C7-FF81DDE4923A}" presName="hierChild4" presStyleCnt="0"/>
      <dgm:spPr/>
    </dgm:pt>
    <dgm:pt modelId="{E1049E3D-B072-41EC-9639-844E44371ED5}" type="pres">
      <dgm:prSet presAssocID="{8D4BAF4C-185A-48B3-B1C7-FF81DDE4923A}" presName="hierChild5" presStyleCnt="0"/>
      <dgm:spPr/>
    </dgm:pt>
    <dgm:pt modelId="{501C18A5-0409-4763-AF5C-BB3266A51DA6}" type="pres">
      <dgm:prSet presAssocID="{7A7BD52D-414C-4A66-AF65-C8F03879FEF9}" presName="hierChild3" presStyleCnt="0"/>
      <dgm:spPr/>
    </dgm:pt>
    <dgm:pt modelId="{CBB3BB4D-E210-4736-A94C-8B5E46D785CF}" type="pres">
      <dgm:prSet presAssocID="{AA8378B1-FE31-439E-A6EF-0737C52E1F24}" presName="Name96" presStyleLbl="parChTrans1D2" presStyleIdx="3" presStyleCnt="4"/>
      <dgm:spPr/>
    </dgm:pt>
    <dgm:pt modelId="{22EF3104-F32A-4B26-A404-554EA9918EA0}" type="pres">
      <dgm:prSet presAssocID="{AC0C01D2-FBC1-4D7C-B97C-0FB1AB640903}" presName="hierRoot3" presStyleCnt="0">
        <dgm:presLayoutVars>
          <dgm:hierBranch val="init"/>
        </dgm:presLayoutVars>
      </dgm:prSet>
      <dgm:spPr/>
    </dgm:pt>
    <dgm:pt modelId="{EF8D5AEB-2CD3-46A0-8932-857F64BBCF2E}" type="pres">
      <dgm:prSet presAssocID="{AC0C01D2-FBC1-4D7C-B97C-0FB1AB640903}" presName="rootComposite3" presStyleCnt="0"/>
      <dgm:spPr/>
    </dgm:pt>
    <dgm:pt modelId="{D9FE86C6-F2CD-4560-AF22-A1963E0F8800}" type="pres">
      <dgm:prSet presAssocID="{AC0C01D2-FBC1-4D7C-B97C-0FB1AB640903}" presName="rootText3" presStyleLbl="asst1" presStyleIdx="0" presStyleCnt="1">
        <dgm:presLayoutVars>
          <dgm:chPref val="3"/>
        </dgm:presLayoutVars>
      </dgm:prSet>
      <dgm:spPr/>
    </dgm:pt>
    <dgm:pt modelId="{FE36A570-1221-464F-8B14-2DA7947CFD51}" type="pres">
      <dgm:prSet presAssocID="{AC0C01D2-FBC1-4D7C-B97C-0FB1AB640903}" presName="titleText3" presStyleLbl="fgAcc2" presStyleIdx="0" presStyleCnt="1" custScaleX="234692" custScaleY="380590" custLinFactX="100000" custLinFactY="-16139" custLinFactNeighborX="178343" custLinFactNeighborY="-100000">
        <dgm:presLayoutVars>
          <dgm:chMax val="0"/>
          <dgm:chPref val="0"/>
        </dgm:presLayoutVars>
      </dgm:prSet>
      <dgm:spPr/>
    </dgm:pt>
    <dgm:pt modelId="{94AFE051-4E79-4BC7-8572-4F1AA9FCC1BD}" type="pres">
      <dgm:prSet presAssocID="{AC0C01D2-FBC1-4D7C-B97C-0FB1AB640903}" presName="rootConnector3" presStyleLbl="asst1" presStyleIdx="0" presStyleCnt="1"/>
      <dgm:spPr/>
    </dgm:pt>
    <dgm:pt modelId="{867A252C-3060-4922-8B59-95CC5BD35E1D}" type="pres">
      <dgm:prSet presAssocID="{AC0C01D2-FBC1-4D7C-B97C-0FB1AB640903}" presName="hierChild6" presStyleCnt="0"/>
      <dgm:spPr/>
    </dgm:pt>
    <dgm:pt modelId="{64EB6FE6-1E28-4D61-8449-D94EF3A58B59}" type="pres">
      <dgm:prSet presAssocID="{AC0C01D2-FBC1-4D7C-B97C-0FB1AB640903}" presName="hierChild7" presStyleCnt="0"/>
      <dgm:spPr/>
    </dgm:pt>
  </dgm:ptLst>
  <dgm:cxnLst>
    <dgm:cxn modelId="{38221D07-FDB5-4317-AB00-33E692177B11}" type="presOf" srcId="{0B2FB0FC-C5B7-4871-A82C-78A09A074082}" destId="{043ED01B-2F36-46D5-9397-21BFC0620CE6}" srcOrd="0" destOrd="0" presId="urn:microsoft.com/office/officeart/2008/layout/NameandTitleOrganizationalChart"/>
    <dgm:cxn modelId="{80EACC07-BCE8-434F-AB55-1D2B92C28D6E}" srcId="{2620C8B1-BEE0-4F63-BE6F-B8E3CA9DC5E5}" destId="{7A7BD52D-414C-4A66-AF65-C8F03879FEF9}" srcOrd="0" destOrd="0" parTransId="{4BE40BD3-597D-4C0E-AD8A-94B9332D37E5}" sibTransId="{E327EDEE-778B-40E4-B915-DFA851DEC7EC}"/>
    <dgm:cxn modelId="{0B7DF61E-16AD-47B5-BA36-4B0CC34FD094}" type="presOf" srcId="{7A7BD52D-414C-4A66-AF65-C8F03879FEF9}" destId="{E676DA7F-70E0-47B8-8076-A523D7D72727}" srcOrd="0" destOrd="0" presId="urn:microsoft.com/office/officeart/2008/layout/NameandTitleOrganizationalChart"/>
    <dgm:cxn modelId="{687CE92B-6A1B-428D-BB59-D9020C833025}" srcId="{7A7BD52D-414C-4A66-AF65-C8F03879FEF9}" destId="{8D4BAF4C-185A-48B3-B1C7-FF81DDE4923A}" srcOrd="3" destOrd="0" parTransId="{9B14C754-BA05-428A-9715-71F540701CFF}" sibTransId="{05E55D6C-30CE-4CA9-8C61-326960418E96}"/>
    <dgm:cxn modelId="{E7E6692F-7B59-42E0-B544-F3098DC6B633}" srcId="{7A7BD52D-414C-4A66-AF65-C8F03879FEF9}" destId="{0B2FB0FC-C5B7-4871-A82C-78A09A074082}" srcOrd="1" destOrd="0" parTransId="{04F2C521-9236-4E55-87A3-287CDFB07968}" sibTransId="{303FA724-5DF3-424B-BC69-5B8C41B29B02}"/>
    <dgm:cxn modelId="{F17D3435-168F-4AC4-930D-54EBB43B0186}" type="presOf" srcId="{AC0C01D2-FBC1-4D7C-B97C-0FB1AB640903}" destId="{D9FE86C6-F2CD-4560-AF22-A1963E0F8800}" srcOrd="0" destOrd="0" presId="urn:microsoft.com/office/officeart/2008/layout/NameandTitleOrganizationalChart"/>
    <dgm:cxn modelId="{E840633F-096C-4253-8C3C-9D71B3110E7A}" type="presOf" srcId="{C0915752-34E2-4D81-A4A3-B83E66B305D7}" destId="{80B96712-0C28-4655-9CBF-48C8BB6C9F8A}" srcOrd="1" destOrd="0" presId="urn:microsoft.com/office/officeart/2008/layout/NameandTitleOrganizationalChart"/>
    <dgm:cxn modelId="{ACB7B63F-E9FA-4581-8582-082669359A89}" srcId="{7A7BD52D-414C-4A66-AF65-C8F03879FEF9}" destId="{AC0C01D2-FBC1-4D7C-B97C-0FB1AB640903}" srcOrd="0" destOrd="0" parTransId="{AA8378B1-FE31-439E-A6EF-0737C52E1F24}" sibTransId="{B6C60344-46B1-4CBA-8A0A-AA092F907BA5}"/>
    <dgm:cxn modelId="{62A7E761-50F0-4DA2-84AD-7AF519D0EA02}" type="presOf" srcId="{2620C8B1-BEE0-4F63-BE6F-B8E3CA9DC5E5}" destId="{69E66FEB-C333-4793-98A0-4598D7F0DC15}" srcOrd="0" destOrd="0" presId="urn:microsoft.com/office/officeart/2008/layout/NameandTitleOrganizationalChart"/>
    <dgm:cxn modelId="{4579C443-2B81-4455-9BD8-4F720D23DE51}" type="presOf" srcId="{8D4BAF4C-185A-48B3-B1C7-FF81DDE4923A}" destId="{8A9C417B-8B42-4183-B7B6-5B9BBF372717}" srcOrd="0" destOrd="0" presId="urn:microsoft.com/office/officeart/2008/layout/NameandTitleOrganizationalChart"/>
    <dgm:cxn modelId="{76000A4B-45D3-4278-80A4-A709C08DDB07}" type="presOf" srcId="{9AF5F0ED-239A-4AA4-9169-952A0332D9F7}" destId="{FD1BC8EC-E2FB-452F-9A30-C89135262357}" srcOrd="0" destOrd="0" presId="urn:microsoft.com/office/officeart/2008/layout/NameandTitleOrganizationalChart"/>
    <dgm:cxn modelId="{1286CC6B-EFAF-4892-8204-78322B573C71}" type="presOf" srcId="{E327EDEE-778B-40E4-B915-DFA851DEC7EC}" destId="{A1C646C5-964F-4AAB-BA1C-704536ADDF17}" srcOrd="0" destOrd="0" presId="urn:microsoft.com/office/officeart/2008/layout/NameandTitleOrganizationalChart"/>
    <dgm:cxn modelId="{A0A2AA79-7BC2-4144-A546-4766DDF46189}" srcId="{7A7BD52D-414C-4A66-AF65-C8F03879FEF9}" destId="{C0915752-34E2-4D81-A4A3-B83E66B305D7}" srcOrd="2" destOrd="0" parTransId="{32A78DEF-757C-49D0-AA74-4ADF7282F620}" sibTransId="{9AF5F0ED-239A-4AA4-9169-952A0332D9F7}"/>
    <dgm:cxn modelId="{DD14D28A-C323-42D8-9DCE-637ECDFD1A61}" type="presOf" srcId="{AC0C01D2-FBC1-4D7C-B97C-0FB1AB640903}" destId="{94AFE051-4E79-4BC7-8572-4F1AA9FCC1BD}" srcOrd="1" destOrd="0" presId="urn:microsoft.com/office/officeart/2008/layout/NameandTitleOrganizationalChart"/>
    <dgm:cxn modelId="{B451698E-1429-450A-9E97-485B98C6B2F8}" type="presOf" srcId="{9B14C754-BA05-428A-9715-71F540701CFF}" destId="{77F75160-B7C0-41BC-BC9C-8619FA97DCAF}" srcOrd="0" destOrd="0" presId="urn:microsoft.com/office/officeart/2008/layout/NameandTitleOrganizationalChart"/>
    <dgm:cxn modelId="{517E5090-7E01-40DE-B3FB-CA76B42834F3}" type="presOf" srcId="{B6C60344-46B1-4CBA-8A0A-AA092F907BA5}" destId="{FE36A570-1221-464F-8B14-2DA7947CFD51}" srcOrd="0" destOrd="0" presId="urn:microsoft.com/office/officeart/2008/layout/NameandTitleOrganizationalChart"/>
    <dgm:cxn modelId="{14985C92-9CEC-4045-9B77-28C228540BBA}" type="presOf" srcId="{05E55D6C-30CE-4CA9-8C61-326960418E96}" destId="{E5098683-0D82-4938-BA4E-A59A91A386AB}" srcOrd="0" destOrd="0" presId="urn:microsoft.com/office/officeart/2008/layout/NameandTitleOrganizationalChart"/>
    <dgm:cxn modelId="{5D7BCA9C-1C62-4B2E-AD82-BE084F321B35}" type="presOf" srcId="{303FA724-5DF3-424B-BC69-5B8C41B29B02}" destId="{FBDABC05-C4D5-45AF-9367-2D6922613533}" srcOrd="0" destOrd="0" presId="urn:microsoft.com/office/officeart/2008/layout/NameandTitleOrganizationalChart"/>
    <dgm:cxn modelId="{6997B4AC-A80A-475A-9401-015A3489E7F7}" type="presOf" srcId="{04F2C521-9236-4E55-87A3-287CDFB07968}" destId="{0B7E45C3-500C-460D-9689-56DB3A9864B3}" srcOrd="0" destOrd="0" presId="urn:microsoft.com/office/officeart/2008/layout/NameandTitleOrganizationalChart"/>
    <dgm:cxn modelId="{5543DDB6-1376-464B-9A4E-5D32C5C85C69}" type="presOf" srcId="{C0915752-34E2-4D81-A4A3-B83E66B305D7}" destId="{78543B68-8FE9-4DD0-9F0C-EA0812B5BCE9}" srcOrd="0" destOrd="0" presId="urn:microsoft.com/office/officeart/2008/layout/NameandTitleOrganizationalChart"/>
    <dgm:cxn modelId="{ECC179DC-97E3-4E6F-BD98-11696634F252}" type="presOf" srcId="{7A7BD52D-414C-4A66-AF65-C8F03879FEF9}" destId="{370576EC-F481-46A9-8BEE-08224E8061A7}" srcOrd="1" destOrd="0" presId="urn:microsoft.com/office/officeart/2008/layout/NameandTitleOrganizationalChart"/>
    <dgm:cxn modelId="{695472DF-76C0-4E29-9CE1-8F5645F8F84D}" type="presOf" srcId="{0B2FB0FC-C5B7-4871-A82C-78A09A074082}" destId="{05C0BC9E-8F4D-4638-BC16-DDBC4CA48DA9}" srcOrd="1" destOrd="0" presId="urn:microsoft.com/office/officeart/2008/layout/NameandTitleOrganizationalChart"/>
    <dgm:cxn modelId="{307535E4-97AE-4C1E-9C25-3053CB36782D}" type="presOf" srcId="{AA8378B1-FE31-439E-A6EF-0737C52E1F24}" destId="{CBB3BB4D-E210-4736-A94C-8B5E46D785CF}" srcOrd="0" destOrd="0" presId="urn:microsoft.com/office/officeart/2008/layout/NameandTitleOrganizationalChart"/>
    <dgm:cxn modelId="{B9B81CE9-247D-4E1E-904A-5B9E988ED3A3}" type="presOf" srcId="{32A78DEF-757C-49D0-AA74-4ADF7282F620}" destId="{3AD0C8A8-5FBF-4690-BBB7-65EB2226E0EB}" srcOrd="0" destOrd="0" presId="urn:microsoft.com/office/officeart/2008/layout/NameandTitleOrganizationalChart"/>
    <dgm:cxn modelId="{090B31ED-7500-4887-8C58-89223EEE1290}" type="presOf" srcId="{8D4BAF4C-185A-48B3-B1C7-FF81DDE4923A}" destId="{6E49FE6B-23F4-4CE4-9145-A3E455F46C33}" srcOrd="1" destOrd="0" presId="urn:microsoft.com/office/officeart/2008/layout/NameandTitleOrganizationalChart"/>
    <dgm:cxn modelId="{9A2E27CC-1D2C-4685-B776-3AA882177F85}" type="presParOf" srcId="{69E66FEB-C333-4793-98A0-4598D7F0DC15}" destId="{318A571B-3921-49AC-A8E7-D3F9D1246E78}" srcOrd="0" destOrd="0" presId="urn:microsoft.com/office/officeart/2008/layout/NameandTitleOrganizationalChart"/>
    <dgm:cxn modelId="{F2271C3A-151A-4281-B693-03B9FB3B71D5}" type="presParOf" srcId="{318A571B-3921-49AC-A8E7-D3F9D1246E78}" destId="{53E9431C-C044-4C44-87A4-49F8158A7246}" srcOrd="0" destOrd="0" presId="urn:microsoft.com/office/officeart/2008/layout/NameandTitleOrganizationalChart"/>
    <dgm:cxn modelId="{1E916466-F458-477C-812D-DCA08F58F1A5}" type="presParOf" srcId="{53E9431C-C044-4C44-87A4-49F8158A7246}" destId="{E676DA7F-70E0-47B8-8076-A523D7D72727}" srcOrd="0" destOrd="0" presId="urn:microsoft.com/office/officeart/2008/layout/NameandTitleOrganizationalChart"/>
    <dgm:cxn modelId="{193C958F-326D-4FAC-8A2C-1C4F016FB5A6}" type="presParOf" srcId="{53E9431C-C044-4C44-87A4-49F8158A7246}" destId="{A1C646C5-964F-4AAB-BA1C-704536ADDF17}" srcOrd="1" destOrd="0" presId="urn:microsoft.com/office/officeart/2008/layout/NameandTitleOrganizationalChart"/>
    <dgm:cxn modelId="{6B62DA3C-7B56-41C3-B202-3A6E3360F2D5}" type="presParOf" srcId="{53E9431C-C044-4C44-87A4-49F8158A7246}" destId="{370576EC-F481-46A9-8BEE-08224E8061A7}" srcOrd="2" destOrd="0" presId="urn:microsoft.com/office/officeart/2008/layout/NameandTitleOrganizationalChart"/>
    <dgm:cxn modelId="{F8887416-DA3F-4E3B-AAAA-10C3A865CF4E}" type="presParOf" srcId="{318A571B-3921-49AC-A8E7-D3F9D1246E78}" destId="{607C82A2-CBE6-49B6-AC2C-10C3BDAB7E5A}" srcOrd="1" destOrd="0" presId="urn:microsoft.com/office/officeart/2008/layout/NameandTitleOrganizationalChart"/>
    <dgm:cxn modelId="{38E2283C-BAF2-4474-B2AE-ED80020AD2FE}" type="presParOf" srcId="{607C82A2-CBE6-49B6-AC2C-10C3BDAB7E5A}" destId="{0B7E45C3-500C-460D-9689-56DB3A9864B3}" srcOrd="0" destOrd="0" presId="urn:microsoft.com/office/officeart/2008/layout/NameandTitleOrganizationalChart"/>
    <dgm:cxn modelId="{F727B1DF-54BA-4DF3-B6F5-968810824025}" type="presParOf" srcId="{607C82A2-CBE6-49B6-AC2C-10C3BDAB7E5A}" destId="{E82D5A9C-A332-4F54-BE8D-B9DCFA152D21}" srcOrd="1" destOrd="0" presId="urn:microsoft.com/office/officeart/2008/layout/NameandTitleOrganizationalChart"/>
    <dgm:cxn modelId="{70F81066-B8AF-4804-8225-6F162E969EC2}" type="presParOf" srcId="{E82D5A9C-A332-4F54-BE8D-B9DCFA152D21}" destId="{D01651BD-EF11-4627-B0CB-CDDFE09AC108}" srcOrd="0" destOrd="0" presId="urn:microsoft.com/office/officeart/2008/layout/NameandTitleOrganizationalChart"/>
    <dgm:cxn modelId="{5CD8F938-5A53-4840-B45D-CECDA3621DB4}" type="presParOf" srcId="{D01651BD-EF11-4627-B0CB-CDDFE09AC108}" destId="{043ED01B-2F36-46D5-9397-21BFC0620CE6}" srcOrd="0" destOrd="0" presId="urn:microsoft.com/office/officeart/2008/layout/NameandTitleOrganizationalChart"/>
    <dgm:cxn modelId="{9D64609B-C6A8-4372-9A88-140C251CA722}" type="presParOf" srcId="{D01651BD-EF11-4627-B0CB-CDDFE09AC108}" destId="{FBDABC05-C4D5-45AF-9367-2D6922613533}" srcOrd="1" destOrd="0" presId="urn:microsoft.com/office/officeart/2008/layout/NameandTitleOrganizationalChart"/>
    <dgm:cxn modelId="{4FA21F0A-9C6F-415F-832C-A454163D7FCA}" type="presParOf" srcId="{D01651BD-EF11-4627-B0CB-CDDFE09AC108}" destId="{05C0BC9E-8F4D-4638-BC16-DDBC4CA48DA9}" srcOrd="2" destOrd="0" presId="urn:microsoft.com/office/officeart/2008/layout/NameandTitleOrganizationalChart"/>
    <dgm:cxn modelId="{9DF86ABD-5D9F-43E4-B13D-89B71A586D28}" type="presParOf" srcId="{E82D5A9C-A332-4F54-BE8D-B9DCFA152D21}" destId="{E1010763-FA18-4999-BDC7-004F4776EFD2}" srcOrd="1" destOrd="0" presId="urn:microsoft.com/office/officeart/2008/layout/NameandTitleOrganizationalChart"/>
    <dgm:cxn modelId="{8EF84278-31D9-45C7-8F4C-2194D7809D96}" type="presParOf" srcId="{E82D5A9C-A332-4F54-BE8D-B9DCFA152D21}" destId="{ECC6FBDF-826F-4187-A280-959CA7CC0BA0}" srcOrd="2" destOrd="0" presId="urn:microsoft.com/office/officeart/2008/layout/NameandTitleOrganizationalChart"/>
    <dgm:cxn modelId="{66E6B6D6-1868-44BB-ACD6-3E818C89633D}" type="presParOf" srcId="{607C82A2-CBE6-49B6-AC2C-10C3BDAB7E5A}" destId="{3AD0C8A8-5FBF-4690-BBB7-65EB2226E0EB}" srcOrd="2" destOrd="0" presId="urn:microsoft.com/office/officeart/2008/layout/NameandTitleOrganizationalChart"/>
    <dgm:cxn modelId="{EDC7A394-6D43-4FB1-9446-9EC5780DB3A5}" type="presParOf" srcId="{607C82A2-CBE6-49B6-AC2C-10C3BDAB7E5A}" destId="{D4D3DD5A-B0EE-4778-91F3-BBEB649E01B3}" srcOrd="3" destOrd="0" presId="urn:microsoft.com/office/officeart/2008/layout/NameandTitleOrganizationalChart"/>
    <dgm:cxn modelId="{DE77D725-56E7-48E3-A163-E3AB58FCFE26}" type="presParOf" srcId="{D4D3DD5A-B0EE-4778-91F3-BBEB649E01B3}" destId="{31760097-A3AC-4D6C-B32A-3198B32AA431}" srcOrd="0" destOrd="0" presId="urn:microsoft.com/office/officeart/2008/layout/NameandTitleOrganizationalChart"/>
    <dgm:cxn modelId="{C40899A9-D82D-4A3F-A404-B6B653A55FB5}" type="presParOf" srcId="{31760097-A3AC-4D6C-B32A-3198B32AA431}" destId="{78543B68-8FE9-4DD0-9F0C-EA0812B5BCE9}" srcOrd="0" destOrd="0" presId="urn:microsoft.com/office/officeart/2008/layout/NameandTitleOrganizationalChart"/>
    <dgm:cxn modelId="{D2E098EF-F4AA-4EE5-A44B-33FBAC6E99BB}" type="presParOf" srcId="{31760097-A3AC-4D6C-B32A-3198B32AA431}" destId="{FD1BC8EC-E2FB-452F-9A30-C89135262357}" srcOrd="1" destOrd="0" presId="urn:microsoft.com/office/officeart/2008/layout/NameandTitleOrganizationalChart"/>
    <dgm:cxn modelId="{EC61EF7C-82B5-4E65-BCC9-C8EEDD2F1455}" type="presParOf" srcId="{31760097-A3AC-4D6C-B32A-3198B32AA431}" destId="{80B96712-0C28-4655-9CBF-48C8BB6C9F8A}" srcOrd="2" destOrd="0" presId="urn:microsoft.com/office/officeart/2008/layout/NameandTitleOrganizationalChart"/>
    <dgm:cxn modelId="{0ECEEDDF-F5CB-425A-8263-479E36BADB0F}" type="presParOf" srcId="{D4D3DD5A-B0EE-4778-91F3-BBEB649E01B3}" destId="{C314949A-EA7A-4298-AB6A-47978676331D}" srcOrd="1" destOrd="0" presId="urn:microsoft.com/office/officeart/2008/layout/NameandTitleOrganizationalChart"/>
    <dgm:cxn modelId="{3EFEC0AF-8B5E-478E-98EF-D26C1027B654}" type="presParOf" srcId="{D4D3DD5A-B0EE-4778-91F3-BBEB649E01B3}" destId="{5AE015F9-24B0-4AA1-8564-D3E048E42DF1}" srcOrd="2" destOrd="0" presId="urn:microsoft.com/office/officeart/2008/layout/NameandTitleOrganizationalChart"/>
    <dgm:cxn modelId="{40279D89-1F35-4C8A-8395-8E02A0653302}" type="presParOf" srcId="{607C82A2-CBE6-49B6-AC2C-10C3BDAB7E5A}" destId="{77F75160-B7C0-41BC-BC9C-8619FA97DCAF}" srcOrd="4" destOrd="0" presId="urn:microsoft.com/office/officeart/2008/layout/NameandTitleOrganizationalChart"/>
    <dgm:cxn modelId="{D6738A39-B1FD-461C-8DDF-D8377F8447F0}" type="presParOf" srcId="{607C82A2-CBE6-49B6-AC2C-10C3BDAB7E5A}" destId="{64E37871-42DA-4F8A-B04F-FCE772C855D1}" srcOrd="5" destOrd="0" presId="urn:microsoft.com/office/officeart/2008/layout/NameandTitleOrganizationalChart"/>
    <dgm:cxn modelId="{0868CBF8-4F12-4238-9AD5-026515BFB256}" type="presParOf" srcId="{64E37871-42DA-4F8A-B04F-FCE772C855D1}" destId="{D4EE523C-0B18-4A6C-9762-2FA0E7974A8F}" srcOrd="0" destOrd="0" presId="urn:microsoft.com/office/officeart/2008/layout/NameandTitleOrganizationalChart"/>
    <dgm:cxn modelId="{836E3758-6156-41F0-BAEB-61532AC517A6}" type="presParOf" srcId="{D4EE523C-0B18-4A6C-9762-2FA0E7974A8F}" destId="{8A9C417B-8B42-4183-B7B6-5B9BBF372717}" srcOrd="0" destOrd="0" presId="urn:microsoft.com/office/officeart/2008/layout/NameandTitleOrganizationalChart"/>
    <dgm:cxn modelId="{4C7FB78E-2B88-436C-9596-17F2DF9C111A}" type="presParOf" srcId="{D4EE523C-0B18-4A6C-9762-2FA0E7974A8F}" destId="{E5098683-0D82-4938-BA4E-A59A91A386AB}" srcOrd="1" destOrd="0" presId="urn:microsoft.com/office/officeart/2008/layout/NameandTitleOrganizationalChart"/>
    <dgm:cxn modelId="{26E1456F-428F-439D-B025-2B260518328C}" type="presParOf" srcId="{D4EE523C-0B18-4A6C-9762-2FA0E7974A8F}" destId="{6E49FE6B-23F4-4CE4-9145-A3E455F46C33}" srcOrd="2" destOrd="0" presId="urn:microsoft.com/office/officeart/2008/layout/NameandTitleOrganizationalChart"/>
    <dgm:cxn modelId="{02AE5D1C-DD82-40C1-8696-9877A3362AB0}" type="presParOf" srcId="{64E37871-42DA-4F8A-B04F-FCE772C855D1}" destId="{99FA6BDE-EEC5-4606-9641-4182EABE0248}" srcOrd="1" destOrd="0" presId="urn:microsoft.com/office/officeart/2008/layout/NameandTitleOrganizationalChart"/>
    <dgm:cxn modelId="{F02A79E3-2694-4897-981C-69BD32E720DB}" type="presParOf" srcId="{64E37871-42DA-4F8A-B04F-FCE772C855D1}" destId="{E1049E3D-B072-41EC-9639-844E44371ED5}" srcOrd="2" destOrd="0" presId="urn:microsoft.com/office/officeart/2008/layout/NameandTitleOrganizationalChart"/>
    <dgm:cxn modelId="{0C710FAA-C88F-4673-AA23-C61A8DEC4CDD}" type="presParOf" srcId="{318A571B-3921-49AC-A8E7-D3F9D1246E78}" destId="{501C18A5-0409-4763-AF5C-BB3266A51DA6}" srcOrd="2" destOrd="0" presId="urn:microsoft.com/office/officeart/2008/layout/NameandTitleOrganizationalChart"/>
    <dgm:cxn modelId="{2B8BE679-9267-40D9-936E-18237F4AF750}" type="presParOf" srcId="{501C18A5-0409-4763-AF5C-BB3266A51DA6}" destId="{CBB3BB4D-E210-4736-A94C-8B5E46D785CF}" srcOrd="0" destOrd="0" presId="urn:microsoft.com/office/officeart/2008/layout/NameandTitleOrganizationalChart"/>
    <dgm:cxn modelId="{1E80F5A1-12D9-4313-9F95-0453B731F41F}" type="presParOf" srcId="{501C18A5-0409-4763-AF5C-BB3266A51DA6}" destId="{22EF3104-F32A-4B26-A404-554EA9918EA0}" srcOrd="1" destOrd="0" presId="urn:microsoft.com/office/officeart/2008/layout/NameandTitleOrganizationalChart"/>
    <dgm:cxn modelId="{AF98D417-B76B-436C-ADF1-6FC0AF130F3F}" type="presParOf" srcId="{22EF3104-F32A-4B26-A404-554EA9918EA0}" destId="{EF8D5AEB-2CD3-46A0-8932-857F64BBCF2E}" srcOrd="0" destOrd="0" presId="urn:microsoft.com/office/officeart/2008/layout/NameandTitleOrganizationalChart"/>
    <dgm:cxn modelId="{4BA5072E-8DD4-4D37-ADFD-11DEAFE4BAF6}" type="presParOf" srcId="{EF8D5AEB-2CD3-46A0-8932-857F64BBCF2E}" destId="{D9FE86C6-F2CD-4560-AF22-A1963E0F8800}" srcOrd="0" destOrd="0" presId="urn:microsoft.com/office/officeart/2008/layout/NameandTitleOrganizationalChart"/>
    <dgm:cxn modelId="{746DCCC2-4BC8-456E-8978-DBB6384855E4}" type="presParOf" srcId="{EF8D5AEB-2CD3-46A0-8932-857F64BBCF2E}" destId="{FE36A570-1221-464F-8B14-2DA7947CFD51}" srcOrd="1" destOrd="0" presId="urn:microsoft.com/office/officeart/2008/layout/NameandTitleOrganizationalChart"/>
    <dgm:cxn modelId="{64512A8F-332A-4963-81DC-8976464D9E0E}" type="presParOf" srcId="{EF8D5AEB-2CD3-46A0-8932-857F64BBCF2E}" destId="{94AFE051-4E79-4BC7-8572-4F1AA9FCC1BD}" srcOrd="2" destOrd="0" presId="urn:microsoft.com/office/officeart/2008/layout/NameandTitleOrganizationalChart"/>
    <dgm:cxn modelId="{5E00E1D0-FAD4-48C8-8FC2-3C45C99A7104}" type="presParOf" srcId="{22EF3104-F32A-4B26-A404-554EA9918EA0}" destId="{867A252C-3060-4922-8B59-95CC5BD35E1D}" srcOrd="1" destOrd="0" presId="urn:microsoft.com/office/officeart/2008/layout/NameandTitleOrganizationalChart"/>
    <dgm:cxn modelId="{9FE8B07B-5062-43BA-958E-ACCB9D671E15}" type="presParOf" srcId="{22EF3104-F32A-4B26-A404-554EA9918EA0}" destId="{64EB6FE6-1E28-4D61-8449-D94EF3A58B59}" srcOrd="2" destOrd="0" presId="urn:microsoft.com/office/officeart/2008/layout/NameandTitleOrganizationalChar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D73634-9E2B-4F13-BDF9-CF228C373C1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B4DA1019-8EFC-4E9D-92BC-C90FEA2EE955}" type="pres">
      <dgm:prSet presAssocID="{4FD73634-9E2B-4F13-BDF9-CF228C373C1D}" presName="diagram" presStyleCnt="0">
        <dgm:presLayoutVars>
          <dgm:dir/>
          <dgm:resizeHandles val="exact"/>
        </dgm:presLayoutVars>
      </dgm:prSet>
      <dgm:spPr/>
    </dgm:pt>
  </dgm:ptLst>
  <dgm:cxnLst>
    <dgm:cxn modelId="{129CABB4-BFBE-4495-A7F6-2B9EA042D859}" type="presOf" srcId="{4FD73634-9E2B-4F13-BDF9-CF228C373C1D}" destId="{B4DA1019-8EFC-4E9D-92BC-C90FEA2EE955}" srcOrd="0" destOrd="0" presId="urn:microsoft.com/office/officeart/2005/8/layout/arrow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BA60DB-9526-420E-982A-69632E3E2F57}"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B0625EAB-9C29-44D9-AEC1-CB0CB657AA56}">
      <dgm:prSet phldrT="[Text]"/>
      <dgm:spPr/>
      <dgm:t>
        <a:bodyPr/>
        <a:lstStyle/>
        <a:p>
          <a:endParaRPr lang="en-US" dirty="0"/>
        </a:p>
        <a:p>
          <a:endParaRPr lang="en-US" dirty="0"/>
        </a:p>
        <a:p>
          <a:r>
            <a:rPr lang="en-US" dirty="0"/>
            <a:t>Application Entity (AE)</a:t>
          </a:r>
        </a:p>
      </dgm:t>
    </dgm:pt>
    <dgm:pt modelId="{F6A33B1C-588D-4F15-90AF-15B7F37A1F72}" type="parTrans" cxnId="{EB8E392A-BAD0-42BB-882D-FEFCE2B397BC}">
      <dgm:prSet/>
      <dgm:spPr/>
      <dgm:t>
        <a:bodyPr/>
        <a:lstStyle/>
        <a:p>
          <a:endParaRPr lang="en-US"/>
        </a:p>
      </dgm:t>
    </dgm:pt>
    <dgm:pt modelId="{49DABF1F-6126-48E9-82DC-586E7DD4BD8A}" type="sibTrans" cxnId="{EB8E392A-BAD0-42BB-882D-FEFCE2B397BC}">
      <dgm:prSet/>
      <dgm:spPr/>
      <dgm:t>
        <a:bodyPr/>
        <a:lstStyle/>
        <a:p>
          <a:endParaRPr lang="en-US"/>
        </a:p>
      </dgm:t>
    </dgm:pt>
    <dgm:pt modelId="{E8F72C9C-B701-4689-8279-28B3E4F6541E}">
      <dgm:prSet phldrT="[Text]"/>
      <dgm:spPr/>
      <dgm:t>
        <a:bodyPr/>
        <a:lstStyle/>
        <a:p>
          <a:endParaRPr lang="en-US" dirty="0"/>
        </a:p>
        <a:p>
          <a:endParaRPr lang="en-US" dirty="0"/>
        </a:p>
        <a:p>
          <a:r>
            <a:rPr lang="en-US" dirty="0"/>
            <a:t>Application Entity (AE)</a:t>
          </a:r>
        </a:p>
      </dgm:t>
    </dgm:pt>
    <dgm:pt modelId="{89E82A29-26D0-4454-93AD-00D23BEA9900}" type="parTrans" cxnId="{A6561219-F3F2-49A7-B176-4751CE773F1C}">
      <dgm:prSet/>
      <dgm:spPr/>
      <dgm:t>
        <a:bodyPr/>
        <a:lstStyle/>
        <a:p>
          <a:endParaRPr lang="en-US"/>
        </a:p>
      </dgm:t>
    </dgm:pt>
    <dgm:pt modelId="{6383255A-543F-4AC9-8F88-ADA67BDD4571}" type="sibTrans" cxnId="{A6561219-F3F2-49A7-B176-4751CE773F1C}">
      <dgm:prSet/>
      <dgm:spPr/>
      <dgm:t>
        <a:bodyPr/>
        <a:lstStyle/>
        <a:p>
          <a:endParaRPr lang="en-US"/>
        </a:p>
      </dgm:t>
    </dgm:pt>
    <dgm:pt modelId="{9D73E252-EE04-4729-A435-79317ABE2DAE}" type="pres">
      <dgm:prSet presAssocID="{D5BA60DB-9526-420E-982A-69632E3E2F57}" presName="Name0" presStyleCnt="0">
        <dgm:presLayoutVars>
          <dgm:chMax val="2"/>
          <dgm:chPref val="2"/>
          <dgm:animLvl val="lvl"/>
        </dgm:presLayoutVars>
      </dgm:prSet>
      <dgm:spPr/>
    </dgm:pt>
    <dgm:pt modelId="{CA770619-91BD-49C2-8F1F-E5EF7BDA649F}" type="pres">
      <dgm:prSet presAssocID="{D5BA60DB-9526-420E-982A-69632E3E2F57}" presName="LeftText" presStyleLbl="revTx" presStyleIdx="0" presStyleCnt="0">
        <dgm:presLayoutVars>
          <dgm:bulletEnabled val="1"/>
        </dgm:presLayoutVars>
      </dgm:prSet>
      <dgm:spPr/>
    </dgm:pt>
    <dgm:pt modelId="{909941FE-4D32-48AC-97C0-7E04F23C9F29}" type="pres">
      <dgm:prSet presAssocID="{D5BA60DB-9526-420E-982A-69632E3E2F57}" presName="LeftNode" presStyleLbl="bgImgPlace1" presStyleIdx="0" presStyleCnt="2" custLinFactNeighborX="-14370" custLinFactNeighborY="3178">
        <dgm:presLayoutVars>
          <dgm:chMax val="2"/>
          <dgm:chPref val="2"/>
        </dgm:presLayoutVars>
      </dgm:prSet>
      <dgm:spPr/>
    </dgm:pt>
    <dgm:pt modelId="{417F86B7-4610-42AC-AAD1-286266142561}" type="pres">
      <dgm:prSet presAssocID="{D5BA60DB-9526-420E-982A-69632E3E2F57}" presName="RightText" presStyleLbl="revTx" presStyleIdx="0" presStyleCnt="0">
        <dgm:presLayoutVars>
          <dgm:bulletEnabled val="1"/>
        </dgm:presLayoutVars>
      </dgm:prSet>
      <dgm:spPr/>
    </dgm:pt>
    <dgm:pt modelId="{F93D8B4A-63E8-49C5-8C44-09C993AB55B1}" type="pres">
      <dgm:prSet presAssocID="{D5BA60DB-9526-420E-982A-69632E3E2F57}" presName="RightNode" presStyleLbl="bgImgPlace1" presStyleIdx="1" presStyleCnt="2">
        <dgm:presLayoutVars>
          <dgm:chMax val="0"/>
          <dgm:chPref val="0"/>
        </dgm:presLayoutVars>
      </dgm:prSet>
      <dgm:spPr/>
    </dgm:pt>
    <dgm:pt modelId="{163F99EF-0D7D-4A06-969D-3C44AB3CEB3C}" type="pres">
      <dgm:prSet presAssocID="{D5BA60DB-9526-420E-982A-69632E3E2F57}" presName="TopArrow" presStyleLbl="node1" presStyleIdx="0" presStyleCnt="2"/>
      <dgm:spPr/>
    </dgm:pt>
    <dgm:pt modelId="{6667908F-3C98-496E-B00C-2F5F8C22E5F6}" type="pres">
      <dgm:prSet presAssocID="{D5BA60DB-9526-420E-982A-69632E3E2F57}" presName="BottomArrow" presStyleLbl="node1" presStyleIdx="1" presStyleCnt="2"/>
      <dgm:spPr/>
    </dgm:pt>
  </dgm:ptLst>
  <dgm:cxnLst>
    <dgm:cxn modelId="{A6561219-F3F2-49A7-B176-4751CE773F1C}" srcId="{D5BA60DB-9526-420E-982A-69632E3E2F57}" destId="{E8F72C9C-B701-4689-8279-28B3E4F6541E}" srcOrd="1" destOrd="0" parTransId="{89E82A29-26D0-4454-93AD-00D23BEA9900}" sibTransId="{6383255A-543F-4AC9-8F88-ADA67BDD4571}"/>
    <dgm:cxn modelId="{EB8E392A-BAD0-42BB-882D-FEFCE2B397BC}" srcId="{D5BA60DB-9526-420E-982A-69632E3E2F57}" destId="{B0625EAB-9C29-44D9-AEC1-CB0CB657AA56}" srcOrd="0" destOrd="0" parTransId="{F6A33B1C-588D-4F15-90AF-15B7F37A1F72}" sibTransId="{49DABF1F-6126-48E9-82DC-586E7DD4BD8A}"/>
    <dgm:cxn modelId="{20F05D6A-6128-4856-95A3-18FA6C39E41A}" type="presOf" srcId="{D5BA60DB-9526-420E-982A-69632E3E2F57}" destId="{9D73E252-EE04-4729-A435-79317ABE2DAE}" srcOrd="0" destOrd="0" presId="urn:microsoft.com/office/officeart/2009/layout/ReverseList"/>
    <dgm:cxn modelId="{F1F3DA78-774D-4D06-B839-E1599B5AA95D}" type="presOf" srcId="{E8F72C9C-B701-4689-8279-28B3E4F6541E}" destId="{417F86B7-4610-42AC-AAD1-286266142561}" srcOrd="0" destOrd="0" presId="urn:microsoft.com/office/officeart/2009/layout/ReverseList"/>
    <dgm:cxn modelId="{B7170F89-7CBF-4B33-BD48-F8AC78974E48}" type="presOf" srcId="{B0625EAB-9C29-44D9-AEC1-CB0CB657AA56}" destId="{CA770619-91BD-49C2-8F1F-E5EF7BDA649F}" srcOrd="0" destOrd="0" presId="urn:microsoft.com/office/officeart/2009/layout/ReverseList"/>
    <dgm:cxn modelId="{040FFEB6-4996-43A0-8B1C-8FF49D5B15E2}" type="presOf" srcId="{E8F72C9C-B701-4689-8279-28B3E4F6541E}" destId="{F93D8B4A-63E8-49C5-8C44-09C993AB55B1}" srcOrd="1" destOrd="0" presId="urn:microsoft.com/office/officeart/2009/layout/ReverseList"/>
    <dgm:cxn modelId="{A3F30DE7-9904-4BED-9C42-B403F0F38D7B}" type="presOf" srcId="{B0625EAB-9C29-44D9-AEC1-CB0CB657AA56}" destId="{909941FE-4D32-48AC-97C0-7E04F23C9F29}" srcOrd="1" destOrd="0" presId="urn:microsoft.com/office/officeart/2009/layout/ReverseList"/>
    <dgm:cxn modelId="{73666DAA-CADE-4815-AAF9-38CCF2B050FF}" type="presParOf" srcId="{9D73E252-EE04-4729-A435-79317ABE2DAE}" destId="{CA770619-91BD-49C2-8F1F-E5EF7BDA649F}" srcOrd="0" destOrd="0" presId="urn:microsoft.com/office/officeart/2009/layout/ReverseList"/>
    <dgm:cxn modelId="{D4ED41A3-28D9-45CE-8232-656058ED9144}" type="presParOf" srcId="{9D73E252-EE04-4729-A435-79317ABE2DAE}" destId="{909941FE-4D32-48AC-97C0-7E04F23C9F29}" srcOrd="1" destOrd="0" presId="urn:microsoft.com/office/officeart/2009/layout/ReverseList"/>
    <dgm:cxn modelId="{6E02322E-30F8-4C0A-B0CB-AC7F5F88FFA3}" type="presParOf" srcId="{9D73E252-EE04-4729-A435-79317ABE2DAE}" destId="{417F86B7-4610-42AC-AAD1-286266142561}" srcOrd="2" destOrd="0" presId="urn:microsoft.com/office/officeart/2009/layout/ReverseList"/>
    <dgm:cxn modelId="{01A4B4A5-F8DF-419B-A54B-810E53BC607A}" type="presParOf" srcId="{9D73E252-EE04-4729-A435-79317ABE2DAE}" destId="{F93D8B4A-63E8-49C5-8C44-09C993AB55B1}" srcOrd="3" destOrd="0" presId="urn:microsoft.com/office/officeart/2009/layout/ReverseList"/>
    <dgm:cxn modelId="{889DAE7C-5C8F-4B7A-BEFA-2C9311146645}" type="presParOf" srcId="{9D73E252-EE04-4729-A435-79317ABE2DAE}" destId="{163F99EF-0D7D-4A06-969D-3C44AB3CEB3C}" srcOrd="4" destOrd="0" presId="urn:microsoft.com/office/officeart/2009/layout/ReverseList"/>
    <dgm:cxn modelId="{531551BF-9DEE-4268-9955-01DCBF6B219F}" type="presParOf" srcId="{9D73E252-EE04-4729-A435-79317ABE2DAE}" destId="{6667908F-3C98-496E-B00C-2F5F8C22E5F6}" srcOrd="5" destOrd="0" presId="urn:microsoft.com/office/officeart/2009/layout/Reverse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3BB4D-E210-4736-A94C-8B5E46D785CF}">
      <dsp:nvSpPr>
        <dsp:cNvPr id="0" name=""/>
        <dsp:cNvSpPr/>
      </dsp:nvSpPr>
      <dsp:spPr>
        <a:xfrm>
          <a:off x="4223956" y="562460"/>
          <a:ext cx="734716" cy="773702"/>
        </a:xfrm>
        <a:custGeom>
          <a:avLst/>
          <a:gdLst/>
          <a:ahLst/>
          <a:cxnLst/>
          <a:rect l="0" t="0" r="0" b="0"/>
          <a:pathLst>
            <a:path>
              <a:moveTo>
                <a:pt x="734716" y="0"/>
              </a:moveTo>
              <a:lnTo>
                <a:pt x="734716" y="773702"/>
              </a:lnTo>
              <a:lnTo>
                <a:pt x="0" y="7737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F75160-B7C0-41BC-BC9C-8619FA97DCAF}">
      <dsp:nvSpPr>
        <dsp:cNvPr id="0" name=""/>
        <dsp:cNvSpPr/>
      </dsp:nvSpPr>
      <dsp:spPr>
        <a:xfrm>
          <a:off x="4958672" y="562460"/>
          <a:ext cx="1567178" cy="1674953"/>
        </a:xfrm>
        <a:custGeom>
          <a:avLst/>
          <a:gdLst/>
          <a:ahLst/>
          <a:cxnLst/>
          <a:rect l="0" t="0" r="0" b="0"/>
          <a:pathLst>
            <a:path>
              <a:moveTo>
                <a:pt x="0" y="0"/>
              </a:moveTo>
              <a:lnTo>
                <a:pt x="0" y="1543829"/>
              </a:lnTo>
              <a:lnTo>
                <a:pt x="1567178" y="1543829"/>
              </a:lnTo>
              <a:lnTo>
                <a:pt x="1567178" y="16749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D0C8A8-5FBF-4690-BBB7-65EB2226E0EB}">
      <dsp:nvSpPr>
        <dsp:cNvPr id="0" name=""/>
        <dsp:cNvSpPr/>
      </dsp:nvSpPr>
      <dsp:spPr>
        <a:xfrm>
          <a:off x="4332369" y="562460"/>
          <a:ext cx="626303" cy="1642169"/>
        </a:xfrm>
        <a:custGeom>
          <a:avLst/>
          <a:gdLst/>
          <a:ahLst/>
          <a:cxnLst/>
          <a:rect l="0" t="0" r="0" b="0"/>
          <a:pathLst>
            <a:path>
              <a:moveTo>
                <a:pt x="626303" y="0"/>
              </a:moveTo>
              <a:lnTo>
                <a:pt x="626303" y="1511045"/>
              </a:lnTo>
              <a:lnTo>
                <a:pt x="0" y="1511045"/>
              </a:lnTo>
              <a:lnTo>
                <a:pt x="0" y="1642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7E45C3-500C-460D-9689-56DB3A9864B3}">
      <dsp:nvSpPr>
        <dsp:cNvPr id="0" name=""/>
        <dsp:cNvSpPr/>
      </dsp:nvSpPr>
      <dsp:spPr>
        <a:xfrm>
          <a:off x="1925479" y="562460"/>
          <a:ext cx="3033193" cy="1642169"/>
        </a:xfrm>
        <a:custGeom>
          <a:avLst/>
          <a:gdLst/>
          <a:ahLst/>
          <a:cxnLst/>
          <a:rect l="0" t="0" r="0" b="0"/>
          <a:pathLst>
            <a:path>
              <a:moveTo>
                <a:pt x="3033193" y="0"/>
              </a:moveTo>
              <a:lnTo>
                <a:pt x="3033193" y="1511045"/>
              </a:lnTo>
              <a:lnTo>
                <a:pt x="0" y="1511045"/>
              </a:lnTo>
              <a:lnTo>
                <a:pt x="0" y="1642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76DA7F-70E0-47B8-8076-A523D7D72727}">
      <dsp:nvSpPr>
        <dsp:cNvPr id="0" name=""/>
        <dsp:cNvSpPr/>
      </dsp:nvSpPr>
      <dsp:spPr>
        <a:xfrm>
          <a:off x="4415985" y="501"/>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Study</a:t>
          </a:r>
          <a:br>
            <a:rPr lang="en-US" sz="1100" kern="1200" dirty="0"/>
          </a:br>
          <a:r>
            <a:rPr lang="en-US" sz="1100" kern="1200" dirty="0" err="1"/>
            <a:t>Study</a:t>
          </a:r>
          <a:r>
            <a:rPr lang="en-US" sz="1100" kern="1200" dirty="0"/>
            <a:t> Instance UID</a:t>
          </a:r>
        </a:p>
      </dsp:txBody>
      <dsp:txXfrm>
        <a:off x="4415985" y="501"/>
        <a:ext cx="1085375" cy="561959"/>
      </dsp:txXfrm>
    </dsp:sp>
    <dsp:sp modelId="{A1C646C5-964F-4AAB-BA1C-704536ADDF17}">
      <dsp:nvSpPr>
        <dsp:cNvPr id="0" name=""/>
        <dsp:cNvSpPr/>
      </dsp:nvSpPr>
      <dsp:spPr>
        <a:xfrm>
          <a:off x="5758372" y="91832"/>
          <a:ext cx="2604415" cy="52339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b="0" i="0" kern="1200" dirty="0"/>
            <a:t>A collection of images performed as part of an examination (for example, a head CT)</a:t>
          </a:r>
          <a:endParaRPr lang="en-US" sz="900" kern="1200" dirty="0"/>
        </a:p>
      </dsp:txBody>
      <dsp:txXfrm>
        <a:off x="5758372" y="91832"/>
        <a:ext cx="2604415" cy="523390"/>
      </dsp:txXfrm>
    </dsp:sp>
    <dsp:sp modelId="{043ED01B-2F36-46D5-9397-21BFC0620CE6}">
      <dsp:nvSpPr>
        <dsp:cNvPr id="0" name=""/>
        <dsp:cNvSpPr/>
      </dsp:nvSpPr>
      <dsp:spPr>
        <a:xfrm>
          <a:off x="1382792" y="2204630"/>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Image</a:t>
          </a:r>
        </a:p>
        <a:p>
          <a:pPr marL="0" lvl="0" indent="0" algn="ctr" defTabSz="488950">
            <a:lnSpc>
              <a:spcPct val="90000"/>
            </a:lnSpc>
            <a:spcBef>
              <a:spcPct val="0"/>
            </a:spcBef>
            <a:spcAft>
              <a:spcPct val="35000"/>
            </a:spcAft>
            <a:buNone/>
          </a:pPr>
          <a:r>
            <a:rPr lang="en-US" sz="1100" kern="1200" dirty="0"/>
            <a:t>SOP Instance UID</a:t>
          </a:r>
        </a:p>
      </dsp:txBody>
      <dsp:txXfrm>
        <a:off x="1382792" y="2204630"/>
        <a:ext cx="1085375" cy="561959"/>
      </dsp:txXfrm>
    </dsp:sp>
    <dsp:sp modelId="{FBDABC05-C4D5-45AF-9367-2D6922613533}">
      <dsp:nvSpPr>
        <dsp:cNvPr id="0" name=""/>
        <dsp:cNvSpPr/>
      </dsp:nvSpPr>
      <dsp:spPr>
        <a:xfrm>
          <a:off x="1599867" y="2641709"/>
          <a:ext cx="976837" cy="18731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1599867" y="2641709"/>
        <a:ext cx="976837" cy="187319"/>
      </dsp:txXfrm>
    </dsp:sp>
    <dsp:sp modelId="{78543B68-8FE9-4DD0-9F0C-EA0812B5BCE9}">
      <dsp:nvSpPr>
        <dsp:cNvPr id="0" name=""/>
        <dsp:cNvSpPr/>
      </dsp:nvSpPr>
      <dsp:spPr>
        <a:xfrm>
          <a:off x="3789681" y="2204630"/>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Image</a:t>
          </a:r>
        </a:p>
      </dsp:txBody>
      <dsp:txXfrm>
        <a:off x="3789681" y="2204630"/>
        <a:ext cx="1085375" cy="561959"/>
      </dsp:txXfrm>
    </dsp:sp>
    <dsp:sp modelId="{FD1BC8EC-E2FB-452F-9A30-C89135262357}">
      <dsp:nvSpPr>
        <dsp:cNvPr id="0" name=""/>
        <dsp:cNvSpPr/>
      </dsp:nvSpPr>
      <dsp:spPr>
        <a:xfrm>
          <a:off x="4301327" y="2831265"/>
          <a:ext cx="3312446" cy="61839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b="0" i="0" kern="1200" dirty="0"/>
            <a:t>Pixel data can be </a:t>
          </a:r>
          <a:r>
            <a:rPr lang="en-US" sz="900" b="1" i="0" kern="1200" dirty="0"/>
            <a:t>uncompressed (raw)</a:t>
          </a:r>
          <a:r>
            <a:rPr lang="en-US" sz="900" b="0" i="0" kern="1200" dirty="0"/>
            <a:t> or </a:t>
          </a:r>
          <a:r>
            <a:rPr lang="en-US" sz="900" b="1" i="0" kern="1200" dirty="0"/>
            <a:t>compressed</a:t>
          </a:r>
          <a:r>
            <a:rPr lang="en-US" sz="900" b="0" i="0" kern="1200" dirty="0"/>
            <a:t> using various standards (for example, JPEG, JPEG lossless, JPEG 2000). This is specified by the </a:t>
          </a:r>
          <a:r>
            <a:rPr lang="en-US" sz="900" b="1" i="0" kern="1200" dirty="0"/>
            <a:t>Transfer Syntax</a:t>
          </a:r>
          <a:r>
            <a:rPr lang="en-US" sz="900" b="0" i="0" kern="1200" dirty="0"/>
            <a:t>.</a:t>
          </a:r>
          <a:endParaRPr lang="en-US" sz="900" kern="1200" dirty="0"/>
        </a:p>
      </dsp:txBody>
      <dsp:txXfrm>
        <a:off x="4301327" y="2831265"/>
        <a:ext cx="3312446" cy="618396"/>
      </dsp:txXfrm>
    </dsp:sp>
    <dsp:sp modelId="{8A9C417B-8B42-4183-B7B6-5B9BBF372717}">
      <dsp:nvSpPr>
        <dsp:cNvPr id="0" name=""/>
        <dsp:cNvSpPr/>
      </dsp:nvSpPr>
      <dsp:spPr>
        <a:xfrm>
          <a:off x="5983163" y="2237414"/>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Image</a:t>
          </a:r>
        </a:p>
      </dsp:txBody>
      <dsp:txXfrm>
        <a:off x="5983163" y="2237414"/>
        <a:ext cx="1085375" cy="561959"/>
      </dsp:txXfrm>
    </dsp:sp>
    <dsp:sp modelId="{E5098683-0D82-4938-BA4E-A59A91A386AB}">
      <dsp:nvSpPr>
        <dsp:cNvPr id="0" name=""/>
        <dsp:cNvSpPr/>
      </dsp:nvSpPr>
      <dsp:spPr>
        <a:xfrm>
          <a:off x="7796438" y="1905812"/>
          <a:ext cx="2446519" cy="12445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b="0" i="0" kern="1200" dirty="0"/>
            <a:t>For example, a chest X-ray image) contains, besides the actual image (called </a:t>
          </a:r>
          <a:r>
            <a:rPr lang="en-US" sz="1000" b="1" i="0" kern="1200" dirty="0"/>
            <a:t>pixel data</a:t>
          </a:r>
          <a:r>
            <a:rPr lang="en-US" sz="1000" b="0" i="0" kern="1200" dirty="0"/>
            <a:t>), other information (called </a:t>
          </a:r>
          <a:r>
            <a:rPr lang="en-US" sz="1000" b="1" i="0" kern="1200" dirty="0"/>
            <a:t>attributes</a:t>
          </a:r>
          <a:r>
            <a:rPr lang="en-US" sz="1000" b="0" i="0" kern="1200" dirty="0"/>
            <a:t>), such as the name of the patient, the ID of the patient, the date on which the image was performed </a:t>
          </a:r>
          <a:r>
            <a:rPr lang="en-US" sz="1000" b="0" i="0" kern="1200" dirty="0" err="1"/>
            <a:t>etc</a:t>
          </a:r>
          <a:r>
            <a:rPr lang="en-US" sz="1000" b="0" i="0" kern="1200" dirty="0">
              <a:sym typeface="Wingdings" panose="05000000000000000000" pitchFamily="2" charset="2"/>
            </a:rPr>
            <a:t> DICOM Tags</a:t>
          </a:r>
          <a:endParaRPr lang="en-US" sz="1000" kern="1200" dirty="0"/>
        </a:p>
      </dsp:txBody>
      <dsp:txXfrm>
        <a:off x="7796438" y="1905812"/>
        <a:ext cx="2446519" cy="1244529"/>
      </dsp:txXfrm>
    </dsp:sp>
    <dsp:sp modelId="{D9FE86C6-F2CD-4560-AF22-A1963E0F8800}">
      <dsp:nvSpPr>
        <dsp:cNvPr id="0" name=""/>
        <dsp:cNvSpPr/>
      </dsp:nvSpPr>
      <dsp:spPr>
        <a:xfrm>
          <a:off x="3138581" y="1055183"/>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Series</a:t>
          </a:r>
          <a:br>
            <a:rPr lang="en-US" sz="1100" kern="1200" dirty="0"/>
          </a:br>
          <a:r>
            <a:rPr lang="en-US" sz="1100" kern="1200" dirty="0" err="1"/>
            <a:t>Series</a:t>
          </a:r>
          <a:r>
            <a:rPr lang="en-US" sz="1100" kern="1200" dirty="0"/>
            <a:t> Instance UID</a:t>
          </a:r>
        </a:p>
      </dsp:txBody>
      <dsp:txXfrm>
        <a:off x="3138581" y="1055183"/>
        <a:ext cx="1085375" cy="561959"/>
      </dsp:txXfrm>
    </dsp:sp>
    <dsp:sp modelId="{FE36A570-1221-464F-8B14-2DA7947CFD51}">
      <dsp:nvSpPr>
        <dsp:cNvPr id="0" name=""/>
        <dsp:cNvSpPr/>
      </dsp:nvSpPr>
      <dsp:spPr>
        <a:xfrm>
          <a:off x="5416754" y="1011911"/>
          <a:ext cx="2292559" cy="71292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b="0" i="0" kern="1200" dirty="0"/>
            <a:t>e.g., A series without contrast, a series performed 5 minutes after contrast was administered, a series performed 15 minutes after contrast was administered)</a:t>
          </a:r>
          <a:endParaRPr lang="en-US" sz="1000" kern="1200" dirty="0"/>
        </a:p>
      </dsp:txBody>
      <dsp:txXfrm>
        <a:off x="5416754" y="1011911"/>
        <a:ext cx="2292559" cy="712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941FE-4D32-48AC-97C0-7E04F23C9F29}">
      <dsp:nvSpPr>
        <dsp:cNvPr id="0" name=""/>
        <dsp:cNvSpPr/>
      </dsp:nvSpPr>
      <dsp:spPr>
        <a:xfrm rot="16200000">
          <a:off x="2071498" y="1106959"/>
          <a:ext cx="2196214" cy="1342119"/>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Application Entity (AE)</a:t>
          </a:r>
        </a:p>
      </dsp:txBody>
      <dsp:txXfrm rot="5400000">
        <a:off x="2564075" y="745441"/>
        <a:ext cx="1276590" cy="2065156"/>
      </dsp:txXfrm>
    </dsp:sp>
    <dsp:sp modelId="{F93D8B4A-63E8-49C5-8C44-09C993AB55B1}">
      <dsp:nvSpPr>
        <dsp:cNvPr id="0" name=""/>
        <dsp:cNvSpPr/>
      </dsp:nvSpPr>
      <dsp:spPr>
        <a:xfrm rot="5400000">
          <a:off x="3667424" y="1037163"/>
          <a:ext cx="2196214" cy="1342119"/>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Application Entity (AE)</a:t>
          </a:r>
        </a:p>
      </dsp:txBody>
      <dsp:txXfrm rot="-5400000">
        <a:off x="4094472" y="675645"/>
        <a:ext cx="1276590" cy="2065156"/>
      </dsp:txXfrm>
    </dsp:sp>
    <dsp:sp modelId="{163F99EF-0D7D-4A06-969D-3C44AB3CEB3C}">
      <dsp:nvSpPr>
        <dsp:cNvPr id="0" name=""/>
        <dsp:cNvSpPr/>
      </dsp:nvSpPr>
      <dsp:spPr>
        <a:xfrm>
          <a:off x="3362331" y="0"/>
          <a:ext cx="1403062" cy="140299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67908F-3C98-496E-B00C-2F5F8C22E5F6}">
      <dsp:nvSpPr>
        <dsp:cNvPr id="0" name=""/>
        <dsp:cNvSpPr/>
      </dsp:nvSpPr>
      <dsp:spPr>
        <a:xfrm rot="10800000">
          <a:off x="3362331" y="2013111"/>
          <a:ext cx="1403062" cy="140299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CEE50-F3DC-46CE-9F8D-6347CC56C666}"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1AADC-93CF-4255-9F96-A61D8D2DA6A6}" type="slidenum">
              <a:rPr lang="en-US" smtClean="0"/>
              <a:t>‹#›</a:t>
            </a:fld>
            <a:endParaRPr lang="en-US"/>
          </a:p>
        </p:txBody>
      </p:sp>
    </p:spTree>
    <p:extLst>
      <p:ext uri="{BB962C8B-B14F-4D97-AF65-F5344CB8AC3E}">
        <p14:creationId xmlns:p14="http://schemas.microsoft.com/office/powerpoint/2010/main" val="971562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Medical_imag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Magnetic_resonance_imag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dicomstandard.org/history/"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nema.org/" TargetMode="External"/><Relationship Id="rId4" Type="http://schemas.openxmlformats.org/officeDocument/2006/relationships/hyperlink" Target="http://www.acr.or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physician places one or more orders for these x-ray procedures with the RIS. When an order is entered, a </a:t>
            </a:r>
            <a:r>
              <a:rPr lang="en-US" sz="1200" b="1" i="0" kern="1200" dirty="0">
                <a:solidFill>
                  <a:schemeClr val="tx1"/>
                </a:solidFill>
                <a:effectLst/>
                <a:latin typeface="+mn-lt"/>
                <a:ea typeface="+mn-ea"/>
                <a:cs typeface="+mn-cs"/>
              </a:rPr>
              <a:t>order message</a:t>
            </a:r>
            <a:r>
              <a:rPr lang="en-US" sz="1200" b="0" i="0" kern="1200" dirty="0">
                <a:solidFill>
                  <a:schemeClr val="tx1"/>
                </a:solidFill>
                <a:effectLst/>
                <a:latin typeface="+mn-lt"/>
                <a:ea typeface="+mn-ea"/>
                <a:cs typeface="+mn-cs"/>
              </a:rPr>
              <a:t> is triggered and sent from the RIS to the Modality Worklist, which keeps a list of all of the patients who are to receive a radiological exam of one kind or another. A </a:t>
            </a:r>
            <a:r>
              <a:rPr lang="en-US" sz="1200" b="1" i="0" u="none" strike="noStrike" kern="1200" dirty="0">
                <a:solidFill>
                  <a:schemeClr val="tx1"/>
                </a:solidFill>
                <a:effectLst/>
                <a:latin typeface="+mn-lt"/>
                <a:ea typeface="+mn-ea"/>
                <a:cs typeface="+mn-cs"/>
                <a:hlinkClick r:id="rId3"/>
              </a:rPr>
              <a:t>modality</a:t>
            </a:r>
            <a:r>
              <a:rPr lang="en-US" sz="1200" b="0" i="0" kern="1200" dirty="0">
                <a:solidFill>
                  <a:schemeClr val="tx1"/>
                </a:solidFill>
                <a:effectLst/>
                <a:latin typeface="+mn-lt"/>
                <a:ea typeface="+mn-ea"/>
                <a:cs typeface="+mn-cs"/>
              </a:rPr>
              <a:t> refers to the kind of device which performs the radiological examination, such as a CT machine, an </a:t>
            </a:r>
            <a:r>
              <a:rPr lang="en-US" sz="1200" b="0" i="0" u="none" strike="noStrike" kern="1200" dirty="0">
                <a:solidFill>
                  <a:schemeClr val="tx1"/>
                </a:solidFill>
                <a:effectLst/>
                <a:latin typeface="+mn-lt"/>
                <a:ea typeface="+mn-ea"/>
                <a:cs typeface="+mn-cs"/>
                <a:hlinkClick r:id="rId4"/>
              </a:rPr>
              <a:t>MRI machine</a:t>
            </a:r>
            <a:r>
              <a:rPr lang="en-US" sz="1200" b="0" i="0" kern="1200" dirty="0">
                <a:solidFill>
                  <a:schemeClr val="tx1"/>
                </a:solidFill>
                <a:effectLst/>
                <a:latin typeface="+mn-lt"/>
                <a:ea typeface="+mn-ea"/>
                <a:cs typeface="+mn-cs"/>
              </a:rPr>
              <a:t>, an ultrasound machine, and so on). The order contains details about when the exam is scheduled, what type of imaging procedure is going to be performed, the location of the exam (which imaging room, which modality) etc.</a:t>
            </a:r>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a:t>
            </a:fld>
            <a:endParaRPr lang="en-US"/>
          </a:p>
        </p:txBody>
      </p:sp>
    </p:spTree>
    <p:extLst>
      <p:ext uri="{BB962C8B-B14F-4D97-AF65-F5344CB8AC3E}">
        <p14:creationId xmlns:p14="http://schemas.microsoft.com/office/powerpoint/2010/main" val="277117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5</a:t>
            </a:fld>
            <a:endParaRPr lang="en-US"/>
          </a:p>
        </p:txBody>
      </p:sp>
    </p:spTree>
    <p:extLst>
      <p:ext uri="{BB962C8B-B14F-4D97-AF65-F5344CB8AC3E}">
        <p14:creationId xmlns:p14="http://schemas.microsoft.com/office/powerpoint/2010/main" val="127702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1980</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beginning… it was very difficult for anyone other than manufacturers of </a:t>
            </a:r>
            <a:r>
              <a:rPr lang="en-US" sz="1200" b="1" i="0" kern="1200" dirty="0">
                <a:solidFill>
                  <a:schemeClr val="tx1"/>
                </a:solidFill>
                <a:effectLst/>
                <a:latin typeface="+mn-lt"/>
                <a:ea typeface="+mn-ea"/>
                <a:cs typeface="+mn-cs"/>
              </a:rPr>
              <a:t>computed tomography (CT)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magnetic resonance imaging (MRI)</a:t>
            </a:r>
            <a:r>
              <a:rPr lang="en-US" sz="1200" b="0" i="0" kern="1200" dirty="0">
                <a:solidFill>
                  <a:schemeClr val="tx1"/>
                </a:solidFill>
                <a:effectLst/>
                <a:latin typeface="+mn-lt"/>
                <a:ea typeface="+mn-ea"/>
                <a:cs typeface="+mn-cs"/>
              </a:rPr>
              <a:t> devices to decode the images that the machines generated, or to print them.</a:t>
            </a:r>
            <a:endParaRPr lang="en-US" dirty="0">
              <a:hlinkClick r:id="rId3"/>
            </a:endParaRPr>
          </a:p>
          <a:p>
            <a:endParaRPr lang="en-US" dirty="0">
              <a:hlinkClick r:id="rId3"/>
            </a:endParaRPr>
          </a:p>
          <a:p>
            <a:r>
              <a:rPr lang="en-US" sz="1200" b="1" i="0" kern="1200" dirty="0">
                <a:solidFill>
                  <a:schemeClr val="tx1"/>
                </a:solidFill>
                <a:effectLst/>
                <a:latin typeface="+mn-lt"/>
                <a:ea typeface="+mn-ea"/>
                <a:cs typeface="+mn-cs"/>
              </a:rPr>
              <a:t>1983</a:t>
            </a:r>
          </a:p>
          <a:p>
            <a:r>
              <a:rPr lang="en-US" sz="1200" b="0" i="0"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hlinkClick r:id="rId4" tooltip="American College of Radiology"/>
              </a:rPr>
              <a:t>American College of Radiology (ACR)</a:t>
            </a:r>
            <a:r>
              <a:rPr lang="en-US" sz="1200" b="0" i="0" kern="1200" dirty="0">
                <a:solidFill>
                  <a:schemeClr val="tx1"/>
                </a:solidFill>
                <a:effectLst/>
                <a:latin typeface="+mn-lt"/>
                <a:ea typeface="+mn-ea"/>
                <a:cs typeface="+mn-cs"/>
              </a:rPr>
              <a:t> and the </a:t>
            </a:r>
            <a:r>
              <a:rPr lang="en-US" sz="1200" b="1" i="0" u="none" strike="noStrike" kern="1200" dirty="0">
                <a:solidFill>
                  <a:schemeClr val="tx1"/>
                </a:solidFill>
                <a:effectLst/>
                <a:latin typeface="+mn-lt"/>
                <a:ea typeface="+mn-ea"/>
                <a:cs typeface="+mn-cs"/>
                <a:hlinkClick r:id="rId5" tooltip="National Electrical Manufacturers Association"/>
              </a:rPr>
              <a:t>National Electrical Manufacturers Association (NEMA)</a:t>
            </a:r>
            <a:r>
              <a:rPr lang="en-US" sz="1200" b="0" i="0" kern="1200" dirty="0">
                <a:solidFill>
                  <a:schemeClr val="tx1"/>
                </a:solidFill>
                <a:effectLst/>
                <a:latin typeface="+mn-lt"/>
                <a:ea typeface="+mn-ea"/>
                <a:cs typeface="+mn-cs"/>
              </a:rPr>
              <a:t> joined forces and formed a standards committee to meet the combined needs of radiologists, physicists and equipment vendors.</a:t>
            </a:r>
          </a:p>
          <a:p>
            <a:endParaRPr lang="en-US" dirty="0">
              <a:hlinkClick r:id="rId3"/>
            </a:endParaRPr>
          </a:p>
          <a:p>
            <a:r>
              <a:rPr lang="en-US" dirty="0">
                <a:hlinkClick r:id="rId3"/>
              </a:rPr>
              <a:t>https://www.dicomstandard.org/history/</a:t>
            </a:r>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6</a:t>
            </a:fld>
            <a:endParaRPr lang="en-US"/>
          </a:p>
        </p:txBody>
      </p:sp>
    </p:spTree>
    <p:extLst>
      <p:ext uri="{BB962C8B-B14F-4D97-AF65-F5344CB8AC3E}">
        <p14:creationId xmlns:p14="http://schemas.microsoft.com/office/powerpoint/2010/main" val="150409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systems (processes) that communicate using DICOM are called </a:t>
            </a:r>
            <a:r>
              <a:rPr lang="en-US" sz="1200" b="1" i="0" kern="1200" dirty="0">
                <a:solidFill>
                  <a:schemeClr val="tx1"/>
                </a:solidFill>
                <a:effectLst/>
                <a:latin typeface="+mn-lt"/>
                <a:ea typeface="+mn-ea"/>
                <a:cs typeface="+mn-cs"/>
              </a:rPr>
              <a:t>application entities</a:t>
            </a:r>
            <a:r>
              <a:rPr lang="en-US" sz="1200" b="0" i="0" kern="1200" dirty="0">
                <a:solidFill>
                  <a:schemeClr val="tx1"/>
                </a:solidFill>
                <a:effectLst/>
                <a:latin typeface="+mn-lt"/>
                <a:ea typeface="+mn-ea"/>
                <a:cs typeface="+mn-cs"/>
              </a:rPr>
              <a:t>. An application entity is identified by an </a:t>
            </a:r>
            <a:r>
              <a:rPr lang="en-US" sz="1200" b="1" i="0" kern="1200" dirty="0">
                <a:solidFill>
                  <a:schemeClr val="tx1"/>
                </a:solidFill>
                <a:effectLst/>
                <a:latin typeface="+mn-lt"/>
                <a:ea typeface="+mn-ea"/>
                <a:cs typeface="+mn-cs"/>
              </a:rPr>
              <a:t>AE Title</a:t>
            </a:r>
            <a:r>
              <a:rPr lang="en-US" sz="1200" b="0" i="0" kern="1200" dirty="0">
                <a:solidFill>
                  <a:schemeClr val="tx1"/>
                </a:solidFill>
                <a:effectLst/>
                <a:latin typeface="+mn-lt"/>
                <a:ea typeface="+mn-ea"/>
                <a:cs typeface="+mn-cs"/>
              </a:rPr>
              <a:t> (for example, CT_Room1 or MIGR_QUERYSCU or GEPACS). The application entity uses this AE Title to identify itself to other devices it communicates with.</a:t>
            </a:r>
          </a:p>
          <a:p>
            <a:r>
              <a:rPr lang="en-US" sz="1200" b="0" i="0" kern="1200" dirty="0">
                <a:solidFill>
                  <a:schemeClr val="tx1"/>
                </a:solidFill>
                <a:effectLst/>
                <a:latin typeface="+mn-lt"/>
                <a:ea typeface="+mn-ea"/>
                <a:cs typeface="+mn-cs"/>
              </a:rPr>
              <a:t>There are different types of communication between application entities. These are specified by the </a:t>
            </a:r>
            <a:r>
              <a:rPr lang="en-US" sz="1200" b="1" i="0" kern="1200" dirty="0">
                <a:solidFill>
                  <a:schemeClr val="tx1"/>
                </a:solidFill>
                <a:effectLst/>
                <a:latin typeface="+mn-lt"/>
                <a:ea typeface="+mn-ea"/>
                <a:cs typeface="+mn-cs"/>
              </a:rPr>
              <a:t>Service Class</a:t>
            </a:r>
            <a:r>
              <a:rPr lang="en-US" sz="1200" b="0" i="0" kern="1200" dirty="0">
                <a:solidFill>
                  <a:schemeClr val="tx1"/>
                </a:solidFill>
                <a:effectLst/>
                <a:latin typeface="+mn-lt"/>
                <a:ea typeface="+mn-ea"/>
                <a:cs typeface="+mn-cs"/>
              </a:rPr>
              <a:t>: e.g. storage service class – for storing data, query/retrieve service class – for querying for data/retrieving data.</a:t>
            </a:r>
          </a:p>
          <a:p>
            <a:r>
              <a:rPr lang="en-US" sz="1200" b="0" i="0" kern="1200" dirty="0">
                <a:solidFill>
                  <a:schemeClr val="tx1"/>
                </a:solidFill>
                <a:effectLst/>
                <a:latin typeface="+mn-lt"/>
                <a:ea typeface="+mn-ea"/>
                <a:cs typeface="+mn-cs"/>
              </a:rPr>
              <a:t>When AEs communicate, they can play two different roles: </a:t>
            </a:r>
            <a:r>
              <a:rPr lang="en-US" sz="1200" b="1" i="0" kern="1200" dirty="0">
                <a:solidFill>
                  <a:schemeClr val="tx1"/>
                </a:solidFill>
                <a:effectLst/>
                <a:latin typeface="+mn-lt"/>
                <a:ea typeface="+mn-ea"/>
                <a:cs typeface="+mn-cs"/>
              </a:rPr>
              <a:t>Service Class User (SCU)</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Service Class Provider (SCP)</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example, when AE CT_Room1 sends images to AE GEPACS, these play the following roles:</a:t>
            </a:r>
          </a:p>
          <a:p>
            <a:r>
              <a:rPr lang="en-US" sz="1200" b="0" i="0" kern="1200" dirty="0">
                <a:solidFill>
                  <a:schemeClr val="tx1"/>
                </a:solidFill>
                <a:effectLst/>
                <a:latin typeface="+mn-lt"/>
                <a:ea typeface="+mn-ea"/>
                <a:cs typeface="+mn-cs"/>
              </a:rPr>
              <a:t>GEPACS AE is a Storage Service Class Provider (SCP) – it offers the option to store the images;</a:t>
            </a:r>
          </a:p>
          <a:p>
            <a:r>
              <a:rPr lang="en-US" sz="1200" b="0" i="0" kern="1200" dirty="0">
                <a:solidFill>
                  <a:schemeClr val="tx1"/>
                </a:solidFill>
                <a:effectLst/>
                <a:latin typeface="+mn-lt"/>
                <a:ea typeface="+mn-ea"/>
                <a:cs typeface="+mn-cs"/>
              </a:rPr>
              <a:t>CT_Room1 AE is a Storage Service Class User (SCU) – it asks the other AE to store the images.</a:t>
            </a:r>
          </a:p>
          <a:p>
            <a:r>
              <a:rPr lang="en-US" sz="1200" b="0" i="0" kern="1200" dirty="0">
                <a:solidFill>
                  <a:schemeClr val="tx1"/>
                </a:solidFill>
                <a:effectLst/>
                <a:latin typeface="+mn-lt"/>
                <a:ea typeface="+mn-ea"/>
                <a:cs typeface="+mn-cs"/>
              </a:rPr>
              <a:t>The communication between two AEs is done through </a:t>
            </a:r>
            <a:r>
              <a:rPr lang="en-US" sz="1200" b="1" i="0" kern="1200" dirty="0">
                <a:solidFill>
                  <a:schemeClr val="tx1"/>
                </a:solidFill>
                <a:effectLst/>
                <a:latin typeface="+mn-lt"/>
                <a:ea typeface="+mn-ea"/>
                <a:cs typeface="+mn-cs"/>
              </a:rPr>
              <a:t>associations</a:t>
            </a:r>
            <a:r>
              <a:rPr lang="en-US" sz="1200" b="0" i="0" kern="1200" dirty="0">
                <a:solidFill>
                  <a:schemeClr val="tx1"/>
                </a:solidFill>
                <a:effectLst/>
                <a:latin typeface="+mn-lt"/>
                <a:ea typeface="+mn-ea"/>
                <a:cs typeface="+mn-cs"/>
              </a:rPr>
              <a:t>. An association is a connection established between 2 AEs. In order to be able to communicate, the AEs will negotiate the association: they will determine if they know how to exchange the data. For example, an ultrasound unit would ask the printer if it supports color. If not, then it can decide that black/white is good enough and send the images, or it can decide not to send to this printer and choose a different printer which does support color (depending on how it is setup).</a:t>
            </a:r>
          </a:p>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8</a:t>
            </a:fld>
            <a:endParaRPr lang="en-US"/>
          </a:p>
        </p:txBody>
      </p:sp>
    </p:spTree>
    <p:extLst>
      <p:ext uri="{BB962C8B-B14F-4D97-AF65-F5344CB8AC3E}">
        <p14:creationId xmlns:p14="http://schemas.microsoft.com/office/powerpoint/2010/main" val="1522324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9</a:t>
            </a:fld>
            <a:endParaRPr lang="en-US"/>
          </a:p>
        </p:txBody>
      </p:sp>
    </p:spTree>
    <p:extLst>
      <p:ext uri="{BB962C8B-B14F-4D97-AF65-F5344CB8AC3E}">
        <p14:creationId xmlns:p14="http://schemas.microsoft.com/office/powerpoint/2010/main" val="2329175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10</a:t>
            </a:fld>
            <a:endParaRPr lang="en-US"/>
          </a:p>
        </p:txBody>
      </p:sp>
    </p:spTree>
    <p:extLst>
      <p:ext uri="{BB962C8B-B14F-4D97-AF65-F5344CB8AC3E}">
        <p14:creationId xmlns:p14="http://schemas.microsoft.com/office/powerpoint/2010/main" val="159141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ADA005C-57C2-428F-9CC3-A660EBF00E58}" type="slidenum">
              <a:rPr lang="en-US" smtClean="0"/>
              <a:pPr>
                <a:defRPr/>
              </a:pPr>
              <a:t>18</a:t>
            </a:fld>
            <a:endParaRPr lang="en-US"/>
          </a:p>
        </p:txBody>
      </p:sp>
    </p:spTree>
    <p:extLst>
      <p:ext uri="{BB962C8B-B14F-4D97-AF65-F5344CB8AC3E}">
        <p14:creationId xmlns:p14="http://schemas.microsoft.com/office/powerpoint/2010/main" val="2728568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ADA005C-57C2-428F-9CC3-A660EBF00E58}" type="slidenum">
              <a:rPr lang="en-US" smtClean="0"/>
              <a:pPr>
                <a:defRPr/>
              </a:pPr>
              <a:t>19</a:t>
            </a:fld>
            <a:endParaRPr lang="en-US"/>
          </a:p>
        </p:txBody>
      </p:sp>
    </p:spTree>
    <p:extLst>
      <p:ext uri="{BB962C8B-B14F-4D97-AF65-F5344CB8AC3E}">
        <p14:creationId xmlns:p14="http://schemas.microsoft.com/office/powerpoint/2010/main" val="335527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CD95-A6C3-41B8-9065-C062DD710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3743DA-CF85-4054-BDA5-08A4CF761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E41B9C-5378-4BD5-9388-A6F848D250AD}"/>
              </a:ext>
            </a:extLst>
          </p:cNvPr>
          <p:cNvSpPr>
            <a:spLocks noGrp="1"/>
          </p:cNvSpPr>
          <p:nvPr>
            <p:ph type="dt" sz="half" idx="10"/>
          </p:nvPr>
        </p:nvSpPr>
        <p:spPr/>
        <p:txBody>
          <a:bodyPr/>
          <a:lstStyle/>
          <a:p>
            <a:fld id="{5F8749B9-E96D-47BB-B255-3566AC68C86D}" type="datetimeFigureOut">
              <a:rPr lang="en-US" smtClean="0"/>
              <a:t>11/17/2021</a:t>
            </a:fld>
            <a:endParaRPr lang="en-US"/>
          </a:p>
        </p:txBody>
      </p:sp>
      <p:sp>
        <p:nvSpPr>
          <p:cNvPr id="5" name="Footer Placeholder 4">
            <a:extLst>
              <a:ext uri="{FF2B5EF4-FFF2-40B4-BE49-F238E27FC236}">
                <a16:creationId xmlns:a16="http://schemas.microsoft.com/office/drawing/2014/main" id="{BC0DE7A5-9D97-4E19-93DD-819FDEC6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69602-CB32-4AD5-8A0F-3E3541526D72}"/>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157890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B25F-8E0D-44F9-A5D0-ECD17DE23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7BDA61-4F6D-43AE-AF6C-7FEA531033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7B887-02FE-447F-9938-B5EBB750C89C}"/>
              </a:ext>
            </a:extLst>
          </p:cNvPr>
          <p:cNvSpPr>
            <a:spLocks noGrp="1"/>
          </p:cNvSpPr>
          <p:nvPr>
            <p:ph type="dt" sz="half" idx="10"/>
          </p:nvPr>
        </p:nvSpPr>
        <p:spPr/>
        <p:txBody>
          <a:bodyPr/>
          <a:lstStyle/>
          <a:p>
            <a:fld id="{5F8749B9-E96D-47BB-B255-3566AC68C86D}" type="datetimeFigureOut">
              <a:rPr lang="en-US" smtClean="0"/>
              <a:t>11/17/2021</a:t>
            </a:fld>
            <a:endParaRPr lang="en-US"/>
          </a:p>
        </p:txBody>
      </p:sp>
      <p:sp>
        <p:nvSpPr>
          <p:cNvPr id="5" name="Footer Placeholder 4">
            <a:extLst>
              <a:ext uri="{FF2B5EF4-FFF2-40B4-BE49-F238E27FC236}">
                <a16:creationId xmlns:a16="http://schemas.microsoft.com/office/drawing/2014/main" id="{1A388CD8-7320-46EA-97B7-6A7BF9F7B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0C070-6BE2-4825-8CA9-C262E9FB2996}"/>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113406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A24BF-8C95-4984-BB2F-A8DB77D3D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EF69AA-2144-45AA-B9BD-2BDE297DD5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D8090-4B86-4B7E-A3B6-072FCBF97CC4}"/>
              </a:ext>
            </a:extLst>
          </p:cNvPr>
          <p:cNvSpPr>
            <a:spLocks noGrp="1"/>
          </p:cNvSpPr>
          <p:nvPr>
            <p:ph type="dt" sz="half" idx="10"/>
          </p:nvPr>
        </p:nvSpPr>
        <p:spPr/>
        <p:txBody>
          <a:bodyPr/>
          <a:lstStyle/>
          <a:p>
            <a:fld id="{5F8749B9-E96D-47BB-B255-3566AC68C86D}" type="datetimeFigureOut">
              <a:rPr lang="en-US" smtClean="0"/>
              <a:t>11/17/2021</a:t>
            </a:fld>
            <a:endParaRPr lang="en-US"/>
          </a:p>
        </p:txBody>
      </p:sp>
      <p:sp>
        <p:nvSpPr>
          <p:cNvPr id="5" name="Footer Placeholder 4">
            <a:extLst>
              <a:ext uri="{FF2B5EF4-FFF2-40B4-BE49-F238E27FC236}">
                <a16:creationId xmlns:a16="http://schemas.microsoft.com/office/drawing/2014/main" id="{AC57B85B-4E1F-48BD-86C6-F82BD298E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C4A51-0EE7-46F9-90F7-6A8CE2DE3E39}"/>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2137782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1290933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2920346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1109908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24315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1829760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2449128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3068631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82981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2049-D3EF-4D3C-A661-233D30C5C0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DEEEA7-2B95-4651-ACF6-5350D10C45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3EB8D-6C94-4D68-A88F-5831F18F8EA1}"/>
              </a:ext>
            </a:extLst>
          </p:cNvPr>
          <p:cNvSpPr>
            <a:spLocks noGrp="1"/>
          </p:cNvSpPr>
          <p:nvPr>
            <p:ph type="dt" sz="half" idx="10"/>
          </p:nvPr>
        </p:nvSpPr>
        <p:spPr/>
        <p:txBody>
          <a:bodyPr/>
          <a:lstStyle/>
          <a:p>
            <a:fld id="{5F8749B9-E96D-47BB-B255-3566AC68C86D}" type="datetimeFigureOut">
              <a:rPr lang="en-US" smtClean="0"/>
              <a:t>11/17/2021</a:t>
            </a:fld>
            <a:endParaRPr lang="en-US"/>
          </a:p>
        </p:txBody>
      </p:sp>
      <p:sp>
        <p:nvSpPr>
          <p:cNvPr id="5" name="Footer Placeholder 4">
            <a:extLst>
              <a:ext uri="{FF2B5EF4-FFF2-40B4-BE49-F238E27FC236}">
                <a16:creationId xmlns:a16="http://schemas.microsoft.com/office/drawing/2014/main" id="{BC9779EB-B2A3-409D-8B11-6E6F809FA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9256B-9D76-4FC8-BA12-B02CA6080F47}"/>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285604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4B6E-9D37-47CC-BF79-5AE42769C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E496B-8F6D-4DEB-B5B5-8D9A7D194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CB8961-7E20-4124-9249-A6C32171E05C}"/>
              </a:ext>
            </a:extLst>
          </p:cNvPr>
          <p:cNvSpPr>
            <a:spLocks noGrp="1"/>
          </p:cNvSpPr>
          <p:nvPr>
            <p:ph type="dt" sz="half" idx="10"/>
          </p:nvPr>
        </p:nvSpPr>
        <p:spPr/>
        <p:txBody>
          <a:bodyPr/>
          <a:lstStyle/>
          <a:p>
            <a:fld id="{5F8749B9-E96D-47BB-B255-3566AC68C86D}" type="datetimeFigureOut">
              <a:rPr lang="en-US" smtClean="0"/>
              <a:t>11/17/2021</a:t>
            </a:fld>
            <a:endParaRPr lang="en-US"/>
          </a:p>
        </p:txBody>
      </p:sp>
      <p:sp>
        <p:nvSpPr>
          <p:cNvPr id="5" name="Footer Placeholder 4">
            <a:extLst>
              <a:ext uri="{FF2B5EF4-FFF2-40B4-BE49-F238E27FC236}">
                <a16:creationId xmlns:a16="http://schemas.microsoft.com/office/drawing/2014/main" id="{AF7CF07F-D829-4F3E-A36C-E87D1C594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5EA43-0AFD-4142-A723-29490F701B8F}"/>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64468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1592-0B65-4242-8D3C-20900D2C1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8C8A71-82B4-40FB-872C-27228D1DCF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62D3E-0B70-42ED-A053-DB6474D4BB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4086E-904D-40FB-BCFB-0BB6DEC0FA41}"/>
              </a:ext>
            </a:extLst>
          </p:cNvPr>
          <p:cNvSpPr>
            <a:spLocks noGrp="1"/>
          </p:cNvSpPr>
          <p:nvPr>
            <p:ph type="dt" sz="half" idx="10"/>
          </p:nvPr>
        </p:nvSpPr>
        <p:spPr/>
        <p:txBody>
          <a:bodyPr/>
          <a:lstStyle/>
          <a:p>
            <a:fld id="{5F8749B9-E96D-47BB-B255-3566AC68C86D}" type="datetimeFigureOut">
              <a:rPr lang="en-US" smtClean="0"/>
              <a:t>11/17/2021</a:t>
            </a:fld>
            <a:endParaRPr lang="en-US"/>
          </a:p>
        </p:txBody>
      </p:sp>
      <p:sp>
        <p:nvSpPr>
          <p:cNvPr id="6" name="Footer Placeholder 5">
            <a:extLst>
              <a:ext uri="{FF2B5EF4-FFF2-40B4-BE49-F238E27FC236}">
                <a16:creationId xmlns:a16="http://schemas.microsoft.com/office/drawing/2014/main" id="{8CEF6D24-F810-4AD4-BBAC-64865DD52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42C59-2694-4518-9457-2D6450342C56}"/>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273780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49B3-E71D-42BE-B22F-FCB9CAFCC3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D70306-E910-4D3D-8C88-91F7698DB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053D06-B8D7-447E-87DD-33C0E61040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55F22F-8AF4-4A54-9C92-B6A9FDD44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D8BDE4-704F-47BA-8A22-E233C94913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C4D9FB-448A-45C3-8E39-B494FEF4E986}"/>
              </a:ext>
            </a:extLst>
          </p:cNvPr>
          <p:cNvSpPr>
            <a:spLocks noGrp="1"/>
          </p:cNvSpPr>
          <p:nvPr>
            <p:ph type="dt" sz="half" idx="10"/>
          </p:nvPr>
        </p:nvSpPr>
        <p:spPr/>
        <p:txBody>
          <a:bodyPr/>
          <a:lstStyle/>
          <a:p>
            <a:fld id="{5F8749B9-E96D-47BB-B255-3566AC68C86D}" type="datetimeFigureOut">
              <a:rPr lang="en-US" smtClean="0"/>
              <a:t>11/17/2021</a:t>
            </a:fld>
            <a:endParaRPr lang="en-US"/>
          </a:p>
        </p:txBody>
      </p:sp>
      <p:sp>
        <p:nvSpPr>
          <p:cNvPr id="8" name="Footer Placeholder 7">
            <a:extLst>
              <a:ext uri="{FF2B5EF4-FFF2-40B4-BE49-F238E27FC236}">
                <a16:creationId xmlns:a16="http://schemas.microsoft.com/office/drawing/2014/main" id="{55343DEE-FABA-4B07-A54A-2AC7E148D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C6A61B-C937-46B4-BAA6-9C8BE0E4B424}"/>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78281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98BA-31E5-4015-8543-53F93B14E2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5BA7A2-AF1B-499A-B7C0-29E9F62DE1B4}"/>
              </a:ext>
            </a:extLst>
          </p:cNvPr>
          <p:cNvSpPr>
            <a:spLocks noGrp="1"/>
          </p:cNvSpPr>
          <p:nvPr>
            <p:ph type="dt" sz="half" idx="10"/>
          </p:nvPr>
        </p:nvSpPr>
        <p:spPr/>
        <p:txBody>
          <a:bodyPr/>
          <a:lstStyle/>
          <a:p>
            <a:fld id="{5F8749B9-E96D-47BB-B255-3566AC68C86D}" type="datetimeFigureOut">
              <a:rPr lang="en-US" smtClean="0"/>
              <a:t>11/17/2021</a:t>
            </a:fld>
            <a:endParaRPr lang="en-US"/>
          </a:p>
        </p:txBody>
      </p:sp>
      <p:sp>
        <p:nvSpPr>
          <p:cNvPr id="4" name="Footer Placeholder 3">
            <a:extLst>
              <a:ext uri="{FF2B5EF4-FFF2-40B4-BE49-F238E27FC236}">
                <a16:creationId xmlns:a16="http://schemas.microsoft.com/office/drawing/2014/main" id="{10C0A328-7511-4FFF-84B5-956B5C0FC4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C034B5-FBE6-4719-AB03-F6445659224B}"/>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348099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C19C0-5D70-49C9-932C-0D523A3D9325}"/>
              </a:ext>
            </a:extLst>
          </p:cNvPr>
          <p:cNvSpPr>
            <a:spLocks noGrp="1"/>
          </p:cNvSpPr>
          <p:nvPr>
            <p:ph type="dt" sz="half" idx="10"/>
          </p:nvPr>
        </p:nvSpPr>
        <p:spPr/>
        <p:txBody>
          <a:bodyPr/>
          <a:lstStyle/>
          <a:p>
            <a:fld id="{5F8749B9-E96D-47BB-B255-3566AC68C86D}" type="datetimeFigureOut">
              <a:rPr lang="en-US" smtClean="0"/>
              <a:t>11/17/2021</a:t>
            </a:fld>
            <a:endParaRPr lang="en-US"/>
          </a:p>
        </p:txBody>
      </p:sp>
      <p:sp>
        <p:nvSpPr>
          <p:cNvPr id="3" name="Footer Placeholder 2">
            <a:extLst>
              <a:ext uri="{FF2B5EF4-FFF2-40B4-BE49-F238E27FC236}">
                <a16:creationId xmlns:a16="http://schemas.microsoft.com/office/drawing/2014/main" id="{C4531D6F-8CBB-4416-B58D-7B82E78C8C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5E08F1-B91E-4A37-A35D-8405104ADE35}"/>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364571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B81F-9891-4640-8BA0-302CE3B22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AB5C13-50C0-428F-A8B4-D95E93747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D56031-C1BF-4B66-ADD9-044A84D24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E1C7DD-28A8-4895-AF6D-F9504ED4B1D0}"/>
              </a:ext>
            </a:extLst>
          </p:cNvPr>
          <p:cNvSpPr>
            <a:spLocks noGrp="1"/>
          </p:cNvSpPr>
          <p:nvPr>
            <p:ph type="dt" sz="half" idx="10"/>
          </p:nvPr>
        </p:nvSpPr>
        <p:spPr/>
        <p:txBody>
          <a:bodyPr/>
          <a:lstStyle/>
          <a:p>
            <a:fld id="{5F8749B9-E96D-47BB-B255-3566AC68C86D}" type="datetimeFigureOut">
              <a:rPr lang="en-US" smtClean="0"/>
              <a:t>11/17/2021</a:t>
            </a:fld>
            <a:endParaRPr lang="en-US"/>
          </a:p>
        </p:txBody>
      </p:sp>
      <p:sp>
        <p:nvSpPr>
          <p:cNvPr id="6" name="Footer Placeholder 5">
            <a:extLst>
              <a:ext uri="{FF2B5EF4-FFF2-40B4-BE49-F238E27FC236}">
                <a16:creationId xmlns:a16="http://schemas.microsoft.com/office/drawing/2014/main" id="{03CD45F6-ABA4-4851-A47B-825B716CC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0C7FB-B3A8-4E56-AF3E-3F7B84EF4A4E}"/>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368167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A2FF-8379-497A-8C8A-E3BBEC673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6291C-E353-4CBE-8192-F50809E943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3640D4-92B3-4624-913F-78F118187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89ADEA-91D2-483B-A7B2-0F185F7F037D}"/>
              </a:ext>
            </a:extLst>
          </p:cNvPr>
          <p:cNvSpPr>
            <a:spLocks noGrp="1"/>
          </p:cNvSpPr>
          <p:nvPr>
            <p:ph type="dt" sz="half" idx="10"/>
          </p:nvPr>
        </p:nvSpPr>
        <p:spPr/>
        <p:txBody>
          <a:bodyPr/>
          <a:lstStyle/>
          <a:p>
            <a:fld id="{5F8749B9-E96D-47BB-B255-3566AC68C86D}" type="datetimeFigureOut">
              <a:rPr lang="en-US" smtClean="0"/>
              <a:t>11/17/2021</a:t>
            </a:fld>
            <a:endParaRPr lang="en-US"/>
          </a:p>
        </p:txBody>
      </p:sp>
      <p:sp>
        <p:nvSpPr>
          <p:cNvPr id="6" name="Footer Placeholder 5">
            <a:extLst>
              <a:ext uri="{FF2B5EF4-FFF2-40B4-BE49-F238E27FC236}">
                <a16:creationId xmlns:a16="http://schemas.microsoft.com/office/drawing/2014/main" id="{8204EDE6-6DAA-4CA7-94FB-E85312F0D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017FF-2862-482D-B2DB-6C59DC446169}"/>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93246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68A1F-1760-48BF-92FB-E089E61D54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5343D8-4BE7-4D02-BFF8-A704C7C3A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C683E-4EFE-4E3D-9E57-DF917671E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749B9-E96D-47BB-B255-3566AC68C86D}" type="datetimeFigureOut">
              <a:rPr lang="en-US" smtClean="0"/>
              <a:t>11/17/2021</a:t>
            </a:fld>
            <a:endParaRPr lang="en-US"/>
          </a:p>
        </p:txBody>
      </p:sp>
      <p:sp>
        <p:nvSpPr>
          <p:cNvPr id="5" name="Footer Placeholder 4">
            <a:extLst>
              <a:ext uri="{FF2B5EF4-FFF2-40B4-BE49-F238E27FC236}">
                <a16:creationId xmlns:a16="http://schemas.microsoft.com/office/drawing/2014/main" id="{D5EDB576-DA1E-4FC3-B936-B16D5B2BB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191254-9F8A-42A7-B9DB-5EE5BC9CD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DD0AD-9B36-4708-875E-050BBD688A3C}" type="slidenum">
              <a:rPr lang="en-US" smtClean="0"/>
              <a:t>‹#›</a:t>
            </a:fld>
            <a:endParaRPr lang="en-US"/>
          </a:p>
        </p:txBody>
      </p:sp>
    </p:spTree>
    <p:extLst>
      <p:ext uri="{BB962C8B-B14F-4D97-AF65-F5344CB8AC3E}">
        <p14:creationId xmlns:p14="http://schemas.microsoft.com/office/powerpoint/2010/main" val="93197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gif"/><Relationship Id="rId7" Type="http://schemas.openxmlformats.org/officeDocument/2006/relationships/image" Target="../media/image13.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 Id="rId9" Type="http://schemas.openxmlformats.org/officeDocument/2006/relationships/image" Target="../media/image15.gif"/></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en.wikipedia.org/wiki/Magnetic_resonance_imaging" TargetMode="External"/><Relationship Id="rId5" Type="http://schemas.openxmlformats.org/officeDocument/2006/relationships/hyperlink" Target="https://en.wikipedia.org/wiki/Medical_imaging"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en.wikipedia.org/wiki/Health_Level_7" TargetMode="External"/><Relationship Id="rId4" Type="http://schemas.openxmlformats.org/officeDocument/2006/relationships/hyperlink" Target="https://en.wikipedia.org/wiki/DICOM" TargetMode="Externa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jp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hyperlink" Target="http://192.168.0.162/mediawiki/index.php/Medical_images_samples_with_various_compression_types#BW_US" TargetMode="External"/><Relationship Id="rId10" Type="http://schemas.microsoft.com/office/2007/relationships/diagramDrawing" Target="../diagrams/drawing1.xml"/><Relationship Id="rId4" Type="http://schemas.openxmlformats.org/officeDocument/2006/relationships/hyperlink" Target="http://192.168.0.162/mediawiki/index.php/DICOM_standard_and_processes" TargetMode="External"/><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3.xml"/><Relationship Id="rId3" Type="http://schemas.openxmlformats.org/officeDocument/2006/relationships/image" Target="../media/image4.jpg"/><Relationship Id="rId7" Type="http://schemas.openxmlformats.org/officeDocument/2006/relationships/diagramQuickStyle" Target="../diagrams/quickStyle2.xml"/><Relationship Id="rId12"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diagramLayout" Target="../diagrams/layout3.xml"/><Relationship Id="rId5" Type="http://schemas.openxmlformats.org/officeDocument/2006/relationships/diagramData" Target="../diagrams/data2.xml"/><Relationship Id="rId10" Type="http://schemas.openxmlformats.org/officeDocument/2006/relationships/diagramData" Target="../diagrams/data3.xml"/><Relationship Id="rId4" Type="http://schemas.openxmlformats.org/officeDocument/2006/relationships/hyperlink" Target="http://192.168.0.162/mediawiki/index.php/DICOM_standard_and_processes" TargetMode="External"/><Relationship Id="rId9" Type="http://schemas.microsoft.com/office/2007/relationships/diagramDrawing" Target="../diagrams/drawing2.xml"/><Relationship Id="rId14"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gif"/><Relationship Id="rId7"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 Id="rId9"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generated with high confidence">
            <a:extLst>
              <a:ext uri="{FF2B5EF4-FFF2-40B4-BE49-F238E27FC236}">
                <a16:creationId xmlns:a16="http://schemas.microsoft.com/office/drawing/2014/main" id="{FC88958F-5489-4138-9EEB-BFC254D42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57845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DICOM Gift</a:t>
            </a:r>
            <a:br>
              <a:rPr lang="en-US" dirty="0"/>
            </a:br>
            <a:r>
              <a:rPr lang="en-US" dirty="0"/>
              <a:t>C-FIND &amp; C-MOVE to self &amp; C-STORE</a:t>
            </a:r>
          </a:p>
        </p:txBody>
      </p:sp>
      <p:pic>
        <p:nvPicPr>
          <p:cNvPr id="4" name="Content Placeholder 3" descr="Men027.gif"/>
          <p:cNvPicPr>
            <a:picLocks noGrp="1" noChangeAspect="1"/>
          </p:cNvPicPr>
          <p:nvPr>
            <p:ph idx="1"/>
          </p:nvPr>
        </p:nvPicPr>
        <p:blipFill>
          <a:blip r:embed="rId3" cstate="print"/>
          <a:stretch>
            <a:fillRect/>
          </a:stretch>
        </p:blipFill>
        <p:spPr>
          <a:xfrm>
            <a:off x="2438400" y="1524000"/>
            <a:ext cx="1390650" cy="2381250"/>
          </a:xfrm>
        </p:spPr>
      </p:pic>
      <p:pic>
        <p:nvPicPr>
          <p:cNvPr id="5" name="Picture 4" descr="Women026.gif"/>
          <p:cNvPicPr>
            <a:picLocks noChangeAspect="1"/>
          </p:cNvPicPr>
          <p:nvPr/>
        </p:nvPicPr>
        <p:blipFill>
          <a:blip r:embed="rId4" cstate="print"/>
          <a:stretch>
            <a:fillRect/>
          </a:stretch>
        </p:blipFill>
        <p:spPr>
          <a:xfrm>
            <a:off x="8305800" y="1447800"/>
            <a:ext cx="928688" cy="2381250"/>
          </a:xfrm>
          <a:prstGeom prst="rect">
            <a:avLst/>
          </a:prstGeom>
        </p:spPr>
      </p:pic>
      <p:pic>
        <p:nvPicPr>
          <p:cNvPr id="6" name="Picture 5" descr="Buildings011.gif"/>
          <p:cNvPicPr>
            <a:picLocks noChangeAspect="1"/>
          </p:cNvPicPr>
          <p:nvPr/>
        </p:nvPicPr>
        <p:blipFill>
          <a:blip r:embed="rId5" cstate="print"/>
          <a:stretch>
            <a:fillRect/>
          </a:stretch>
        </p:blipFill>
        <p:spPr>
          <a:xfrm>
            <a:off x="4876800" y="4267201"/>
            <a:ext cx="2381250" cy="1285875"/>
          </a:xfrm>
          <a:prstGeom prst="rect">
            <a:avLst/>
          </a:prstGeom>
        </p:spPr>
      </p:pic>
      <p:sp>
        <p:nvSpPr>
          <p:cNvPr id="7" name="Rounded Rectangle 6"/>
          <p:cNvSpPr/>
          <p:nvPr/>
        </p:nvSpPr>
        <p:spPr>
          <a:xfrm>
            <a:off x="22098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Romania</a:t>
            </a:r>
          </a:p>
        </p:txBody>
      </p:sp>
      <p:sp>
        <p:nvSpPr>
          <p:cNvPr id="8" name="Rounded Rectangle 7"/>
          <p:cNvSpPr/>
          <p:nvPr/>
        </p:nvSpPr>
        <p:spPr>
          <a:xfrm>
            <a:off x="87630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Romania</a:t>
            </a:r>
          </a:p>
        </p:txBody>
      </p:sp>
      <p:sp>
        <p:nvSpPr>
          <p:cNvPr id="9" name="Rounded Rectangle 8"/>
          <p:cNvSpPr/>
          <p:nvPr/>
        </p:nvSpPr>
        <p:spPr>
          <a:xfrm>
            <a:off x="5334000" y="57150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France</a:t>
            </a:r>
          </a:p>
        </p:txBody>
      </p:sp>
      <p:pic>
        <p:nvPicPr>
          <p:cNvPr id="10" name="Picture 9" descr="Gifts002.gif"/>
          <p:cNvPicPr>
            <a:picLocks noChangeAspect="1"/>
          </p:cNvPicPr>
          <p:nvPr/>
        </p:nvPicPr>
        <p:blipFill>
          <a:blip r:embed="rId6" cstate="print"/>
          <a:stretch>
            <a:fillRect/>
          </a:stretch>
        </p:blipFill>
        <p:spPr>
          <a:xfrm>
            <a:off x="5943600" y="1447800"/>
            <a:ext cx="891540" cy="952500"/>
          </a:xfrm>
          <a:prstGeom prst="rect">
            <a:avLst/>
          </a:prstGeom>
        </p:spPr>
      </p:pic>
      <p:pic>
        <p:nvPicPr>
          <p:cNvPr id="11" name="Picture 10" descr="Telephones011.gif"/>
          <p:cNvPicPr>
            <a:picLocks noChangeAspect="1"/>
          </p:cNvPicPr>
          <p:nvPr/>
        </p:nvPicPr>
        <p:blipFill>
          <a:blip r:embed="rId7" cstate="print"/>
          <a:stretch>
            <a:fillRect/>
          </a:stretch>
        </p:blipFill>
        <p:spPr>
          <a:xfrm>
            <a:off x="3429000" y="2819400"/>
            <a:ext cx="952500" cy="697230"/>
          </a:xfrm>
          <a:prstGeom prst="rect">
            <a:avLst/>
          </a:prstGeom>
        </p:spPr>
      </p:pic>
      <p:pic>
        <p:nvPicPr>
          <p:cNvPr id="12" name="Picture 11" descr="Women007.gif"/>
          <p:cNvPicPr>
            <a:picLocks noChangeAspect="1"/>
          </p:cNvPicPr>
          <p:nvPr/>
        </p:nvPicPr>
        <p:blipFill>
          <a:blip r:embed="rId8" cstate="print"/>
          <a:stretch>
            <a:fillRect/>
          </a:stretch>
        </p:blipFill>
        <p:spPr>
          <a:xfrm>
            <a:off x="4267200" y="5334000"/>
            <a:ext cx="579120" cy="952500"/>
          </a:xfrm>
          <a:prstGeom prst="rect">
            <a:avLst/>
          </a:prstGeom>
        </p:spPr>
      </p:pic>
      <p:pic>
        <p:nvPicPr>
          <p:cNvPr id="13" name="Picture 12" descr="Telephones012.gif"/>
          <p:cNvPicPr>
            <a:picLocks noChangeAspect="1"/>
          </p:cNvPicPr>
          <p:nvPr/>
        </p:nvPicPr>
        <p:blipFill>
          <a:blip r:embed="rId9" cstate="print"/>
          <a:stretch>
            <a:fillRect/>
          </a:stretch>
        </p:blipFill>
        <p:spPr>
          <a:xfrm>
            <a:off x="8991600" y="2743201"/>
            <a:ext cx="952500" cy="931545"/>
          </a:xfrm>
          <a:prstGeom prst="rect">
            <a:avLst/>
          </a:prstGeom>
        </p:spPr>
      </p:pic>
      <p:cxnSp>
        <p:nvCxnSpPr>
          <p:cNvPr id="15" name="Straight Arrow Connector 14"/>
          <p:cNvCxnSpPr/>
          <p:nvPr/>
        </p:nvCxnSpPr>
        <p:spPr>
          <a:xfrm>
            <a:off x="3886200" y="3733800"/>
            <a:ext cx="457200" cy="1524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flipH="1" flipV="1">
            <a:off x="4114800" y="3581400"/>
            <a:ext cx="457200" cy="1600200"/>
          </a:xfrm>
          <a:prstGeom prst="straightConnector1">
            <a:avLst/>
          </a:prstGeom>
          <a:ln>
            <a:prstDash val="dash"/>
            <a:tailEnd type="arrow"/>
          </a:ln>
        </p:spPr>
        <p:style>
          <a:lnRef idx="3">
            <a:schemeClr val="accent3"/>
          </a:lnRef>
          <a:fillRef idx="0">
            <a:schemeClr val="accent3"/>
          </a:fillRef>
          <a:effectRef idx="2">
            <a:schemeClr val="accent3"/>
          </a:effectRef>
          <a:fontRef idx="minor">
            <a:schemeClr val="tx1"/>
          </a:fontRef>
        </p:style>
      </p:cxnSp>
      <p:sp>
        <p:nvSpPr>
          <p:cNvPr id="18" name="Rounded Rectangle 17"/>
          <p:cNvSpPr/>
          <p:nvPr/>
        </p:nvSpPr>
        <p:spPr>
          <a:xfrm>
            <a:off x="3733800" y="4267200"/>
            <a:ext cx="9906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C-FIND</a:t>
            </a:r>
          </a:p>
        </p:txBody>
      </p:sp>
      <p:cxnSp>
        <p:nvCxnSpPr>
          <p:cNvPr id="22" name="Straight Arrow Connector 21"/>
          <p:cNvCxnSpPr/>
          <p:nvPr/>
        </p:nvCxnSpPr>
        <p:spPr>
          <a:xfrm>
            <a:off x="4191000" y="3581400"/>
            <a:ext cx="10668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H="1" flipV="1">
            <a:off x="4343400" y="3429000"/>
            <a:ext cx="12192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a:off x="4572000" y="3276600"/>
            <a:ext cx="1371600" cy="9144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flipV="1">
            <a:off x="4724400" y="3124200"/>
            <a:ext cx="1447800" cy="9906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p:nvPr/>
        </p:nvCxnSpPr>
        <p:spPr>
          <a:xfrm>
            <a:off x="4800600" y="2895600"/>
            <a:ext cx="32004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p:nvPr/>
        </p:nvCxnSpPr>
        <p:spPr>
          <a:xfrm flipH="1">
            <a:off x="4800600" y="2590800"/>
            <a:ext cx="3276600" cy="0"/>
          </a:xfrm>
          <a:prstGeom prst="straightConnector1">
            <a:avLst/>
          </a:prstGeom>
          <a:ln>
            <a:prstDash val="dash"/>
            <a:tailEnd type="arrow"/>
          </a:ln>
        </p:spPr>
        <p:style>
          <a:lnRef idx="3">
            <a:schemeClr val="accent6"/>
          </a:lnRef>
          <a:fillRef idx="0">
            <a:schemeClr val="accent6"/>
          </a:fillRef>
          <a:effectRef idx="2">
            <a:schemeClr val="accent6"/>
          </a:effectRef>
          <a:fontRef idx="minor">
            <a:schemeClr val="tx1"/>
          </a:fontRef>
        </p:style>
      </p:cxnSp>
      <p:sp>
        <p:nvSpPr>
          <p:cNvPr id="37" name="Rounded Rectangle 36"/>
          <p:cNvSpPr/>
          <p:nvPr/>
        </p:nvSpPr>
        <p:spPr>
          <a:xfrm>
            <a:off x="5791200" y="2514600"/>
            <a:ext cx="104394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C-STORE</a:t>
            </a:r>
          </a:p>
        </p:txBody>
      </p:sp>
      <p:sp>
        <p:nvSpPr>
          <p:cNvPr id="26" name="Rounded Rectangle 25"/>
          <p:cNvSpPr/>
          <p:nvPr/>
        </p:nvSpPr>
        <p:spPr>
          <a:xfrm>
            <a:off x="4648200" y="3429000"/>
            <a:ext cx="1066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C-MOVE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37"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7" name="TextBox 6">
            <a:extLst>
              <a:ext uri="{FF2B5EF4-FFF2-40B4-BE49-F238E27FC236}">
                <a16:creationId xmlns:a16="http://schemas.microsoft.com/office/drawing/2014/main" id="{B4C152BD-9733-426B-9677-A26A598D9969}"/>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Migration in a nutshell</a:t>
            </a:r>
          </a:p>
        </p:txBody>
      </p:sp>
      <p:sp>
        <p:nvSpPr>
          <p:cNvPr id="2" name="Rectangle 1">
            <a:extLst>
              <a:ext uri="{FF2B5EF4-FFF2-40B4-BE49-F238E27FC236}">
                <a16:creationId xmlns:a16="http://schemas.microsoft.com/office/drawing/2014/main" id="{A242DCE3-E6BD-42A0-98B7-BC52E93BDD8C}"/>
              </a:ext>
            </a:extLst>
          </p:cNvPr>
          <p:cNvSpPr/>
          <p:nvPr/>
        </p:nvSpPr>
        <p:spPr>
          <a:xfrm>
            <a:off x="612224" y="2329609"/>
            <a:ext cx="6096000" cy="1477328"/>
          </a:xfrm>
          <a:prstGeom prst="rect">
            <a:avLst/>
          </a:prstGeom>
        </p:spPr>
        <p:txBody>
          <a:bodyPr>
            <a:spAutoFit/>
          </a:bodyPr>
          <a:lstStyle/>
          <a:p>
            <a:r>
              <a:rPr lang="en-US" dirty="0">
                <a:solidFill>
                  <a:srgbClr val="222222"/>
                </a:solidFill>
                <a:latin typeface="Arial" panose="020B0604020202020204" pitchFamily="34" charset="0"/>
              </a:rPr>
              <a:t>1.</a:t>
            </a:r>
            <a:r>
              <a:rPr lang="en-US" b="1" dirty="0">
                <a:solidFill>
                  <a:srgbClr val="222222"/>
                </a:solidFill>
                <a:latin typeface="Arial" panose="020B0604020202020204" pitchFamily="34" charset="0"/>
              </a:rPr>
              <a:t>Setup</a:t>
            </a: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2.</a:t>
            </a:r>
            <a:r>
              <a:rPr lang="en-US" b="1" dirty="0">
                <a:solidFill>
                  <a:srgbClr val="222222"/>
                </a:solidFill>
                <a:latin typeface="Arial" panose="020B0604020202020204" pitchFamily="34" charset="0"/>
              </a:rPr>
              <a:t>Data cleansing: </a:t>
            </a:r>
            <a:r>
              <a:rPr lang="en-US" dirty="0">
                <a:solidFill>
                  <a:srgbClr val="222222"/>
                </a:solidFill>
                <a:latin typeface="Arial" panose="020B0604020202020204" pitchFamily="34" charset="0"/>
              </a:rPr>
              <a:t>reconciliation and transformations</a:t>
            </a:r>
          </a:p>
          <a:p>
            <a:r>
              <a:rPr lang="en-US" dirty="0">
                <a:solidFill>
                  <a:srgbClr val="222222"/>
                </a:solidFill>
                <a:latin typeface="Arial" panose="020B0604020202020204" pitchFamily="34" charset="0"/>
              </a:rPr>
              <a:t>3.</a:t>
            </a:r>
            <a:r>
              <a:rPr lang="en-US" b="1" dirty="0">
                <a:solidFill>
                  <a:srgbClr val="222222"/>
                </a:solidFill>
                <a:latin typeface="Arial" panose="020B0604020202020204" pitchFamily="34" charset="0"/>
              </a:rPr>
              <a:t>Extracting from legacy into buffer storage</a:t>
            </a: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4.</a:t>
            </a:r>
            <a:r>
              <a:rPr lang="en-US" b="1" dirty="0">
                <a:solidFill>
                  <a:srgbClr val="222222"/>
                </a:solidFill>
                <a:latin typeface="Arial" panose="020B0604020202020204" pitchFamily="34" charset="0"/>
              </a:rPr>
              <a:t>Migrating into the target from the buffer</a:t>
            </a: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5.</a:t>
            </a:r>
            <a:r>
              <a:rPr lang="en-US" b="1" dirty="0">
                <a:solidFill>
                  <a:srgbClr val="222222"/>
                </a:solidFill>
                <a:latin typeface="Arial" panose="020B0604020202020204" pitchFamily="34" charset="0"/>
              </a:rPr>
              <a:t>Project close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95560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Setup – Server Connectivity</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12</a:t>
            </a:fld>
            <a:endParaRPr lang="en-US" dirty="0"/>
          </a:p>
        </p:txBody>
      </p:sp>
      <p:sp>
        <p:nvSpPr>
          <p:cNvPr id="17" name="Content Placeholder 2"/>
          <p:cNvSpPr txBox="1">
            <a:spLocks/>
          </p:cNvSpPr>
          <p:nvPr/>
        </p:nvSpPr>
        <p:spPr>
          <a:xfrm>
            <a:off x="2084696" y="1050878"/>
            <a:ext cx="8229600" cy="4816522"/>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2400" kern="1200">
                <a:solidFill>
                  <a:srgbClr val="7F7F7F"/>
                </a:solidFill>
                <a:latin typeface="Trebuchet MS"/>
                <a:ea typeface="+mn-ea"/>
                <a:cs typeface="Trebuchet MS"/>
              </a:defRPr>
            </a:lvl1pPr>
            <a:lvl2pPr marL="742950" indent="-285750" algn="l" defTabSz="457200" rtl="0" fontAlgn="base">
              <a:spcBef>
                <a:spcPct val="20000"/>
              </a:spcBef>
              <a:spcAft>
                <a:spcPct val="0"/>
              </a:spcAft>
              <a:buFont typeface="Arial" charset="0"/>
              <a:buChar char="–"/>
              <a:defRPr sz="2000" kern="1200">
                <a:solidFill>
                  <a:srgbClr val="7F7F7F"/>
                </a:solidFill>
                <a:latin typeface="Trebuchet MS"/>
                <a:ea typeface="+mn-ea"/>
                <a:cs typeface="Trebuchet MS"/>
              </a:defRPr>
            </a:lvl2pPr>
            <a:lvl3pPr marL="1143000" indent="-228600" algn="l" defTabSz="457200" rtl="0" fontAlgn="base">
              <a:spcBef>
                <a:spcPct val="20000"/>
              </a:spcBef>
              <a:spcAft>
                <a:spcPct val="0"/>
              </a:spcAft>
              <a:buFont typeface="Arial" charset="0"/>
              <a:buChar char="•"/>
              <a:defRPr kern="1200">
                <a:solidFill>
                  <a:srgbClr val="7F7F7F"/>
                </a:solidFill>
                <a:latin typeface="Trebuchet MS"/>
                <a:ea typeface="+mn-ea"/>
                <a:cs typeface="Trebuchet MS"/>
              </a:defRPr>
            </a:lvl3pPr>
            <a:lvl4pPr marL="1600200" indent="-228600" algn="l" defTabSz="457200" rtl="0" fontAlgn="base">
              <a:spcBef>
                <a:spcPct val="20000"/>
              </a:spcBef>
              <a:spcAft>
                <a:spcPct val="0"/>
              </a:spcAft>
              <a:buFont typeface="Arial" charset="0"/>
              <a:buChar char="–"/>
              <a:defRPr sz="1600" kern="1200">
                <a:solidFill>
                  <a:srgbClr val="7F7F7F"/>
                </a:solidFill>
                <a:latin typeface="Trebuchet MS"/>
                <a:ea typeface="+mn-ea"/>
                <a:cs typeface="Trebuchet MS"/>
              </a:defRPr>
            </a:lvl4pPr>
            <a:lvl5pPr marL="2057400" indent="-228600" algn="l" defTabSz="457200" rtl="0" fontAlgn="base">
              <a:spcBef>
                <a:spcPct val="20000"/>
              </a:spcBef>
              <a:spcAft>
                <a:spcPct val="0"/>
              </a:spcAft>
              <a:buFont typeface="Arial" charset="0"/>
              <a:buChar char="»"/>
              <a:defRPr sz="1400" kern="1200">
                <a:solidFill>
                  <a:srgbClr val="7F7F7F"/>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400"/>
              </a:spcBef>
              <a:buBlip>
                <a:blip r:embed="rId2"/>
              </a:buBlip>
              <a:defRPr/>
            </a:pPr>
            <a:endParaRPr lang="en-US" sz="1600" dirty="0">
              <a:solidFill>
                <a:schemeClr val="tx2">
                  <a:lumMod val="75000"/>
                </a:schemeClr>
              </a:solidFill>
              <a:latin typeface="Arial" panose="020B0604020202020204" pitchFamily="34" charset="0"/>
              <a:cs typeface="Arial" panose="020B0604020202020204" pitchFamily="34" charset="0"/>
            </a:endParaRPr>
          </a:p>
        </p:txBody>
      </p:sp>
      <p:pic>
        <p:nvPicPr>
          <p:cNvPr id="1026" name="Picture 2"/>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2" r="2"/>
          <a:stretch>
            <a:fillRect/>
          </a:stretch>
        </p:blipFill>
        <p:spPr bwMode="auto">
          <a:xfrm>
            <a:off x="1800226" y="1066800"/>
            <a:ext cx="8118475" cy="497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176" y="1255594"/>
            <a:ext cx="8120063" cy="4664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52F3AD80-5BDC-4124-B521-F609246A42D3}"/>
              </a:ext>
            </a:extLst>
          </p:cNvPr>
          <p:cNvPicPr>
            <a:picLocks noChangeAspect="1"/>
          </p:cNvPicPr>
          <p:nvPr/>
        </p:nvPicPr>
        <p:blipFill>
          <a:blip r:embed="rId4"/>
          <a:stretch>
            <a:fillRect/>
          </a:stretch>
        </p:blipFill>
        <p:spPr>
          <a:xfrm>
            <a:off x="2152905" y="1111838"/>
            <a:ext cx="7884065" cy="4879389"/>
          </a:xfrm>
          <a:prstGeom prst="rect">
            <a:avLst/>
          </a:prstGeom>
        </p:spPr>
      </p:pic>
    </p:spTree>
    <p:extLst>
      <p:ext uri="{BB962C8B-B14F-4D97-AF65-F5344CB8AC3E}">
        <p14:creationId xmlns:p14="http://schemas.microsoft.com/office/powerpoint/2010/main" val="729453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Setup – Server Configuration</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13</a:t>
            </a:fld>
            <a:endParaRPr lang="en-US" dirty="0"/>
          </a:p>
        </p:txBody>
      </p:sp>
      <p:pic>
        <p:nvPicPr>
          <p:cNvPr id="2" name="Picture 1">
            <a:extLst>
              <a:ext uri="{FF2B5EF4-FFF2-40B4-BE49-F238E27FC236}">
                <a16:creationId xmlns:a16="http://schemas.microsoft.com/office/drawing/2014/main" id="{E9B9A2CA-FB31-4CBB-9321-837056413730}"/>
              </a:ext>
            </a:extLst>
          </p:cNvPr>
          <p:cNvPicPr>
            <a:picLocks noChangeAspect="1"/>
          </p:cNvPicPr>
          <p:nvPr/>
        </p:nvPicPr>
        <p:blipFill>
          <a:blip r:embed="rId2"/>
          <a:stretch>
            <a:fillRect/>
          </a:stretch>
        </p:blipFill>
        <p:spPr>
          <a:xfrm>
            <a:off x="1648288" y="1831972"/>
            <a:ext cx="8895425" cy="3194057"/>
          </a:xfrm>
          <a:prstGeom prst="rect">
            <a:avLst/>
          </a:prstGeom>
        </p:spPr>
      </p:pic>
    </p:spTree>
    <p:extLst>
      <p:ext uri="{BB962C8B-B14F-4D97-AF65-F5344CB8AC3E}">
        <p14:creationId xmlns:p14="http://schemas.microsoft.com/office/powerpoint/2010/main" val="123143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Setup - Initialization</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14</a:t>
            </a:fld>
            <a:endParaRPr lang="en-US" dirty="0"/>
          </a:p>
        </p:txBody>
      </p:sp>
      <p:sp>
        <p:nvSpPr>
          <p:cNvPr id="7" name="Content Placeholder 2"/>
          <p:cNvSpPr txBox="1">
            <a:spLocks/>
          </p:cNvSpPr>
          <p:nvPr/>
        </p:nvSpPr>
        <p:spPr>
          <a:xfrm>
            <a:off x="2100616" y="1069104"/>
            <a:ext cx="8229600" cy="49785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80000"/>
              </a:lnSpc>
              <a:buNone/>
              <a:defRPr/>
            </a:pPr>
            <a:endParaRPr lang="en-US" sz="3200" dirty="0">
              <a:solidFill>
                <a:schemeClr val="tx2">
                  <a:lumMod val="75000"/>
                </a:schemeClr>
              </a:solidFill>
            </a:endParaRPr>
          </a:p>
        </p:txBody>
      </p:sp>
      <p:pic>
        <p:nvPicPr>
          <p:cNvPr id="2" name="Picture 1">
            <a:extLst>
              <a:ext uri="{FF2B5EF4-FFF2-40B4-BE49-F238E27FC236}">
                <a16:creationId xmlns:a16="http://schemas.microsoft.com/office/drawing/2014/main" id="{8D528DE8-9512-414D-8C61-13EE3B571A53}"/>
              </a:ext>
            </a:extLst>
          </p:cNvPr>
          <p:cNvPicPr>
            <a:picLocks noChangeAspect="1"/>
          </p:cNvPicPr>
          <p:nvPr/>
        </p:nvPicPr>
        <p:blipFill>
          <a:blip r:embed="rId2"/>
          <a:stretch>
            <a:fillRect/>
          </a:stretch>
        </p:blipFill>
        <p:spPr>
          <a:xfrm>
            <a:off x="1679359" y="1742243"/>
            <a:ext cx="8833282" cy="3373514"/>
          </a:xfrm>
          <a:prstGeom prst="rect">
            <a:avLst/>
          </a:prstGeom>
        </p:spPr>
      </p:pic>
    </p:spTree>
    <p:extLst>
      <p:ext uri="{BB962C8B-B14F-4D97-AF65-F5344CB8AC3E}">
        <p14:creationId xmlns:p14="http://schemas.microsoft.com/office/powerpoint/2010/main" val="377473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9771" y="271696"/>
            <a:ext cx="5985333" cy="555988"/>
          </a:xfrm>
        </p:spPr>
        <p:txBody>
          <a:bodyPr/>
          <a:lstStyle/>
          <a:p>
            <a:r>
              <a:rPr lang="en-US" sz="2400" b="1" dirty="0">
                <a:latin typeface="Trebuchet MS" panose="020B0603020202020204" pitchFamily="34" charset="0"/>
                <a:cs typeface="Arial" panose="020B0604020202020204" pitchFamily="34" charset="0"/>
              </a:rPr>
              <a:t>Data Cleansing and Staging</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15</a:t>
            </a:fld>
            <a:endParaRPr lang="en-US" dirty="0"/>
          </a:p>
        </p:txBody>
      </p:sp>
      <p:sp>
        <p:nvSpPr>
          <p:cNvPr id="7" name="Content Placeholder 2"/>
          <p:cNvSpPr txBox="1">
            <a:spLocks/>
          </p:cNvSpPr>
          <p:nvPr/>
        </p:nvSpPr>
        <p:spPr>
          <a:xfrm>
            <a:off x="2058569" y="975190"/>
            <a:ext cx="8229600" cy="49785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Blip>
                <a:blip r:embed="rId2"/>
              </a:buBlip>
              <a:defRPr/>
            </a:pPr>
            <a:endParaRPr lang="en-US" sz="1800" dirty="0">
              <a:solidFill>
                <a:schemeClr val="tx2">
                  <a:lumMod val="75000"/>
                </a:schemeClr>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BDCC9AD5-E56B-4A17-92DA-B8CBB87A27A8}"/>
              </a:ext>
            </a:extLst>
          </p:cNvPr>
          <p:cNvPicPr>
            <a:picLocks noChangeAspect="1"/>
          </p:cNvPicPr>
          <p:nvPr/>
        </p:nvPicPr>
        <p:blipFill>
          <a:blip r:embed="rId3"/>
          <a:stretch>
            <a:fillRect/>
          </a:stretch>
        </p:blipFill>
        <p:spPr>
          <a:xfrm>
            <a:off x="1692675" y="1666740"/>
            <a:ext cx="8806650" cy="3595456"/>
          </a:xfrm>
          <a:prstGeom prst="rect">
            <a:avLst/>
          </a:prstGeom>
        </p:spPr>
      </p:pic>
    </p:spTree>
    <p:extLst>
      <p:ext uri="{BB962C8B-B14F-4D97-AF65-F5344CB8AC3E}">
        <p14:creationId xmlns:p14="http://schemas.microsoft.com/office/powerpoint/2010/main" val="344639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t>Staging</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16</a:t>
            </a:fld>
            <a:endParaRPr lang="en-US" dirty="0"/>
          </a:p>
        </p:txBody>
      </p:sp>
      <p:pic>
        <p:nvPicPr>
          <p:cNvPr id="2" name="Picture 1">
            <a:extLst>
              <a:ext uri="{FF2B5EF4-FFF2-40B4-BE49-F238E27FC236}">
                <a16:creationId xmlns:a16="http://schemas.microsoft.com/office/drawing/2014/main" id="{2DEE71A2-507F-4C19-86B4-1FF358CD1B4D}"/>
              </a:ext>
            </a:extLst>
          </p:cNvPr>
          <p:cNvPicPr>
            <a:picLocks noChangeAspect="1"/>
          </p:cNvPicPr>
          <p:nvPr/>
        </p:nvPicPr>
        <p:blipFill>
          <a:blip r:embed="rId2"/>
          <a:stretch>
            <a:fillRect/>
          </a:stretch>
        </p:blipFill>
        <p:spPr>
          <a:xfrm>
            <a:off x="1652726" y="1564690"/>
            <a:ext cx="8886548" cy="3728621"/>
          </a:xfrm>
          <a:prstGeom prst="rect">
            <a:avLst/>
          </a:prstGeom>
        </p:spPr>
      </p:pic>
    </p:spTree>
    <p:extLst>
      <p:ext uri="{BB962C8B-B14F-4D97-AF65-F5344CB8AC3E}">
        <p14:creationId xmlns:p14="http://schemas.microsoft.com/office/powerpoint/2010/main" val="154883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Data cleansing</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17</a:t>
            </a:fld>
            <a:endParaRPr lang="en-US" dirty="0"/>
          </a:p>
        </p:txBody>
      </p:sp>
      <p:pic>
        <p:nvPicPr>
          <p:cNvPr id="6" name="Picture 5">
            <a:extLst>
              <a:ext uri="{FF2B5EF4-FFF2-40B4-BE49-F238E27FC236}">
                <a16:creationId xmlns:a16="http://schemas.microsoft.com/office/drawing/2014/main" id="{2672C0A5-1B35-4F03-B8FC-B0EEE801A517}"/>
              </a:ext>
            </a:extLst>
          </p:cNvPr>
          <p:cNvPicPr>
            <a:picLocks noChangeAspect="1"/>
          </p:cNvPicPr>
          <p:nvPr/>
        </p:nvPicPr>
        <p:blipFill>
          <a:blip r:embed="rId2"/>
          <a:stretch>
            <a:fillRect/>
          </a:stretch>
        </p:blipFill>
        <p:spPr>
          <a:xfrm>
            <a:off x="1820635" y="1926455"/>
            <a:ext cx="8550730" cy="3474327"/>
          </a:xfrm>
          <a:prstGeom prst="rect">
            <a:avLst/>
          </a:prstGeom>
        </p:spPr>
      </p:pic>
    </p:spTree>
    <p:extLst>
      <p:ext uri="{BB962C8B-B14F-4D97-AF65-F5344CB8AC3E}">
        <p14:creationId xmlns:p14="http://schemas.microsoft.com/office/powerpoint/2010/main" val="273953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into Target</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18</a:t>
            </a:fld>
            <a:endParaRPr lang="en-US" dirty="0"/>
          </a:p>
        </p:txBody>
      </p:sp>
      <p:pic>
        <p:nvPicPr>
          <p:cNvPr id="2" name="Picture 1">
            <a:extLst>
              <a:ext uri="{FF2B5EF4-FFF2-40B4-BE49-F238E27FC236}">
                <a16:creationId xmlns:a16="http://schemas.microsoft.com/office/drawing/2014/main" id="{955F36C5-0506-4E76-89ED-8D3F98E3CD11}"/>
              </a:ext>
            </a:extLst>
          </p:cNvPr>
          <p:cNvPicPr>
            <a:picLocks noChangeAspect="1"/>
          </p:cNvPicPr>
          <p:nvPr/>
        </p:nvPicPr>
        <p:blipFill>
          <a:blip r:embed="rId3"/>
          <a:stretch>
            <a:fillRect/>
          </a:stretch>
        </p:blipFill>
        <p:spPr>
          <a:xfrm>
            <a:off x="1683798" y="1511424"/>
            <a:ext cx="8833282" cy="3835153"/>
          </a:xfrm>
          <a:prstGeom prst="rect">
            <a:avLst/>
          </a:prstGeom>
        </p:spPr>
      </p:pic>
    </p:spTree>
    <p:extLst>
      <p:ext uri="{BB962C8B-B14F-4D97-AF65-F5344CB8AC3E}">
        <p14:creationId xmlns:p14="http://schemas.microsoft.com/office/powerpoint/2010/main" val="3810356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Project </a:t>
            </a:r>
            <a:r>
              <a:rPr lang="en-US" sz="2400" b="1" dirty="0">
                <a:latin typeface="Trebuchet MS" panose="020B0603020202020204" pitchFamily="34" charset="0"/>
                <a:cs typeface="Arial" panose="020B0604020202020204" pitchFamily="34" charset="0"/>
              </a:rPr>
              <a:t>Closeout</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19</a:t>
            </a:fld>
            <a:endParaRPr lang="en-US" dirty="0"/>
          </a:p>
        </p:txBody>
      </p:sp>
      <p:pic>
        <p:nvPicPr>
          <p:cNvPr id="2" name="Picture 1">
            <a:extLst>
              <a:ext uri="{FF2B5EF4-FFF2-40B4-BE49-F238E27FC236}">
                <a16:creationId xmlns:a16="http://schemas.microsoft.com/office/drawing/2014/main" id="{BA45140E-E68C-45B7-B9EA-5D745B5E5A8A}"/>
              </a:ext>
            </a:extLst>
          </p:cNvPr>
          <p:cNvPicPr>
            <a:picLocks noChangeAspect="1"/>
          </p:cNvPicPr>
          <p:nvPr/>
        </p:nvPicPr>
        <p:blipFill>
          <a:blip r:embed="rId3"/>
          <a:stretch>
            <a:fillRect/>
          </a:stretch>
        </p:blipFill>
        <p:spPr>
          <a:xfrm>
            <a:off x="1674921" y="1855434"/>
            <a:ext cx="8806649" cy="3249227"/>
          </a:xfrm>
          <a:prstGeom prst="rect">
            <a:avLst/>
          </a:prstGeom>
        </p:spPr>
      </p:pic>
    </p:spTree>
    <p:extLst>
      <p:ext uri="{BB962C8B-B14F-4D97-AF65-F5344CB8AC3E}">
        <p14:creationId xmlns:p14="http://schemas.microsoft.com/office/powerpoint/2010/main" val="122534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E9423C-D407-4191-AA1D-9DD2E902C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03" y="0"/>
            <a:ext cx="12188952" cy="6858000"/>
          </a:xfrm>
          <a:prstGeom prst="rect">
            <a:avLst/>
          </a:prstGeom>
        </p:spPr>
      </p:pic>
      <p:sp>
        <p:nvSpPr>
          <p:cNvPr id="7" name="TextBox 6">
            <a:extLst>
              <a:ext uri="{FF2B5EF4-FFF2-40B4-BE49-F238E27FC236}">
                <a16:creationId xmlns:a16="http://schemas.microsoft.com/office/drawing/2014/main" id="{9197050E-54E7-42D7-ADA3-D91F566CC013}"/>
              </a:ext>
            </a:extLst>
          </p:cNvPr>
          <p:cNvSpPr txBox="1"/>
          <p:nvPr/>
        </p:nvSpPr>
        <p:spPr>
          <a:xfrm>
            <a:off x="520059" y="2875002"/>
            <a:ext cx="7912360" cy="1107996"/>
          </a:xfrm>
          <a:prstGeom prst="rect">
            <a:avLst/>
          </a:prstGeom>
          <a:noFill/>
        </p:spPr>
        <p:txBody>
          <a:bodyPr wrap="square" rtlCol="0">
            <a:spAutoFit/>
          </a:bodyPr>
          <a:lstStyle/>
          <a:p>
            <a:r>
              <a:rPr lang="en-US" sz="6600" dirty="0">
                <a:solidFill>
                  <a:srgbClr val="000066"/>
                </a:solidFill>
              </a:rPr>
              <a:t>Migration Overview</a:t>
            </a:r>
          </a:p>
        </p:txBody>
      </p:sp>
      <p:sp>
        <p:nvSpPr>
          <p:cNvPr id="4" name="TextBox 3">
            <a:extLst>
              <a:ext uri="{FF2B5EF4-FFF2-40B4-BE49-F238E27FC236}">
                <a16:creationId xmlns:a16="http://schemas.microsoft.com/office/drawing/2014/main" id="{6B32A576-E599-408E-A36B-D58FE0EF57B9}"/>
              </a:ext>
            </a:extLst>
          </p:cNvPr>
          <p:cNvSpPr txBox="1"/>
          <p:nvPr/>
        </p:nvSpPr>
        <p:spPr>
          <a:xfrm>
            <a:off x="520059" y="5245477"/>
            <a:ext cx="7912360" cy="523220"/>
          </a:xfrm>
          <a:prstGeom prst="rect">
            <a:avLst/>
          </a:prstGeom>
          <a:noFill/>
        </p:spPr>
        <p:txBody>
          <a:bodyPr wrap="square" rtlCol="0">
            <a:spAutoFit/>
          </a:bodyPr>
          <a:lstStyle/>
          <a:p>
            <a:r>
              <a:rPr lang="en-US" sz="2800" dirty="0">
                <a:solidFill>
                  <a:srgbClr val="000066"/>
                </a:solidFill>
              </a:rPr>
              <a:t>Anca Naiman</a:t>
            </a:r>
          </a:p>
        </p:txBody>
      </p:sp>
    </p:spTree>
    <p:extLst>
      <p:ext uri="{BB962C8B-B14F-4D97-AF65-F5344CB8AC3E}">
        <p14:creationId xmlns:p14="http://schemas.microsoft.com/office/powerpoint/2010/main" val="2491925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97C4E9-0D93-4647-A982-399EA6523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8" name="TextBox 7">
            <a:extLst>
              <a:ext uri="{FF2B5EF4-FFF2-40B4-BE49-F238E27FC236}">
                <a16:creationId xmlns:a16="http://schemas.microsoft.com/office/drawing/2014/main" id="{1C4A528B-7813-4094-BD5E-3DCE0C70DA17}"/>
              </a:ext>
            </a:extLst>
          </p:cNvPr>
          <p:cNvSpPr txBox="1"/>
          <p:nvPr/>
        </p:nvSpPr>
        <p:spPr>
          <a:xfrm>
            <a:off x="434771" y="2875002"/>
            <a:ext cx="7912360" cy="1107996"/>
          </a:xfrm>
          <a:prstGeom prst="rect">
            <a:avLst/>
          </a:prstGeom>
          <a:noFill/>
        </p:spPr>
        <p:txBody>
          <a:bodyPr wrap="square" rtlCol="0">
            <a:spAutoFit/>
          </a:bodyPr>
          <a:lstStyle/>
          <a:p>
            <a:r>
              <a:rPr lang="en-US" sz="6600" dirty="0">
                <a:solidFill>
                  <a:srgbClr val="000066"/>
                </a:solidFill>
              </a:rPr>
              <a:t>Thank you!</a:t>
            </a:r>
          </a:p>
        </p:txBody>
      </p:sp>
    </p:spTree>
    <p:extLst>
      <p:ext uri="{BB962C8B-B14F-4D97-AF65-F5344CB8AC3E}">
        <p14:creationId xmlns:p14="http://schemas.microsoft.com/office/powerpoint/2010/main" val="176970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pic>
        <p:nvPicPr>
          <p:cNvPr id="7" name="Picture 6" descr="http://192.168.0.162/mediawiki/images/e/ef/The_story_of_migration.hospital.png">
            <a:extLst>
              <a:ext uri="{FF2B5EF4-FFF2-40B4-BE49-F238E27FC236}">
                <a16:creationId xmlns:a16="http://schemas.microsoft.com/office/drawing/2014/main" id="{63B6C843-6160-4036-AD12-9F351245BC9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299146" y="504348"/>
            <a:ext cx="5943600" cy="4197985"/>
          </a:xfrm>
          <a:prstGeom prst="rect">
            <a:avLst/>
          </a:prstGeom>
          <a:noFill/>
          <a:ln>
            <a:noFill/>
          </a:ln>
        </p:spPr>
      </p:pic>
      <p:sp>
        <p:nvSpPr>
          <p:cNvPr id="2" name="Rectangle 1">
            <a:extLst>
              <a:ext uri="{FF2B5EF4-FFF2-40B4-BE49-F238E27FC236}">
                <a16:creationId xmlns:a16="http://schemas.microsoft.com/office/drawing/2014/main" id="{19D1A359-B37D-4AEE-A17C-BB9554A6C100}"/>
              </a:ext>
            </a:extLst>
          </p:cNvPr>
          <p:cNvSpPr/>
          <p:nvPr/>
        </p:nvSpPr>
        <p:spPr>
          <a:xfrm>
            <a:off x="239151" y="4815792"/>
            <a:ext cx="10297551" cy="1769139"/>
          </a:xfrm>
          <a:prstGeom prst="rect">
            <a:avLst/>
          </a:prstGeom>
        </p:spPr>
        <p:txBody>
          <a:bodyPr wrap="square">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HIS</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M</a:t>
            </a:r>
            <a:r>
              <a:rPr lang="en-US" sz="1200" dirty="0">
                <a:solidFill>
                  <a:srgbClr val="222222"/>
                </a:solidFill>
                <a:latin typeface="Arial" panose="020B0604020202020204" pitchFamily="34" charset="0"/>
                <a:cs typeface="Times New Roman" panose="02020603050405020304" pitchFamily="18" charset="0"/>
              </a:rPr>
              <a:t>anage all the aspects of a hospital's operation, such as medical, administrative, financial, and legal issues and the corresponding processing of services</a:t>
            </a:r>
          </a:p>
          <a:p>
            <a:pPr>
              <a:lnSpc>
                <a:spcPct val="107000"/>
              </a:lnSpc>
              <a:spcAft>
                <a:spcPts val="800"/>
              </a:spcAft>
            </a:pPr>
            <a:r>
              <a:rPr lang="en-US" sz="1200" b="1" dirty="0">
                <a:latin typeface="Calibri" panose="020F0502020204030204" pitchFamily="34" charset="0"/>
                <a:ea typeface="Calibri" panose="020F0502020204030204" pitchFamily="34" charset="0"/>
                <a:cs typeface="Times New Roman" panose="02020603050405020304" pitchFamily="18" charset="0"/>
              </a:rPr>
              <a:t>RIS-</a:t>
            </a:r>
            <a:r>
              <a:rPr lang="en-US" sz="12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a:solidFill>
                  <a:srgbClr val="222222"/>
                </a:solidFill>
                <a:latin typeface="Arial" panose="020B0604020202020204" pitchFamily="34" charset="0"/>
                <a:cs typeface="Times New Roman" panose="02020603050405020304" pitchFamily="18" charset="0"/>
              </a:rPr>
              <a:t>Patient</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scheduling, resource management, examination performance tracking, reporting, results distribution, and procedure billing</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hlinkClick r:id="rId5"/>
              </a:rPr>
              <a:t>M</a:t>
            </a:r>
            <a:r>
              <a:rPr lang="en-US" sz="1200" b="1" dirty="0">
                <a:solidFill>
                  <a:srgbClr val="663366"/>
                </a:solidFill>
                <a:latin typeface="Arial" panose="020B0604020202020204" pitchFamily="34" charset="0"/>
                <a:ea typeface="Calibri" panose="020F0502020204030204" pitchFamily="34" charset="0"/>
                <a:cs typeface="Times New Roman" panose="02020603050405020304" pitchFamily="18" charset="0"/>
                <a:hlinkClick r:id="rId5"/>
              </a:rPr>
              <a:t>odality</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the kind of device which performs the radiological examination, such as a CT machine, an </a:t>
            </a:r>
            <a:r>
              <a:rPr lang="en-US" sz="1200" dirty="0">
                <a:solidFill>
                  <a:srgbClr val="663366"/>
                </a:solidFill>
                <a:latin typeface="Arial" panose="020B0604020202020204" pitchFamily="34" charset="0"/>
                <a:ea typeface="Calibri" panose="020F0502020204030204" pitchFamily="34" charset="0"/>
                <a:cs typeface="Times New Roman" panose="02020603050405020304" pitchFamily="18" charset="0"/>
                <a:hlinkClick r:id="rId6"/>
              </a:rPr>
              <a:t>MRI machine</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an ultrasound machine, and so on).</a:t>
            </a:r>
          </a:p>
          <a:p>
            <a:pPr>
              <a:lnSpc>
                <a:spcPct val="107000"/>
              </a:lnSpc>
              <a:spcAft>
                <a:spcPts val="800"/>
              </a:spcAft>
            </a:pPr>
            <a:r>
              <a:rPr lang="en-US" sz="1200" b="1" dirty="0">
                <a:solidFill>
                  <a:srgbClr val="222222"/>
                </a:solidFill>
                <a:latin typeface="Arial" panose="020B0604020202020204" pitchFamily="34" charset="0"/>
                <a:cs typeface="Times New Roman" panose="02020603050405020304" pitchFamily="18" charset="0"/>
              </a:rPr>
              <a:t>PACS</a:t>
            </a:r>
            <a:r>
              <a:rPr lang="en-US" sz="1200" b="1" dirty="0">
                <a:solidFill>
                  <a:srgbClr val="222222"/>
                </a:solidFill>
                <a:latin typeface="Arial" panose="020B0604020202020204" pitchFamily="34" charset="0"/>
                <a:cs typeface="Times New Roman" panose="02020603050405020304" pitchFamily="18" charset="0"/>
                <a:sym typeface="Wingdings" panose="05000000000000000000" pitchFamily="2" charset="2"/>
              </a:rPr>
              <a:t> </a:t>
            </a:r>
            <a:r>
              <a:rPr lang="en-US" sz="1200" dirty="0">
                <a:solidFill>
                  <a:srgbClr val="222222"/>
                </a:solidFill>
                <a:latin typeface="Arial" panose="020B0604020202020204" pitchFamily="34" charset="0"/>
                <a:cs typeface="Times New Roman" panose="02020603050405020304" pitchFamily="18" charset="0"/>
              </a:rPr>
              <a:t> a </a:t>
            </a:r>
            <a:r>
              <a:rPr lang="en-US" sz="1200" dirty="0">
                <a:solidFill>
                  <a:srgbClr val="222222"/>
                </a:solidFill>
                <a:latin typeface="Arial" panose="020B0604020202020204" pitchFamily="34" charset="0"/>
                <a:cs typeface="Times New Roman" panose="02020603050405020304" pitchFamily="18" charset="0"/>
                <a:hlinkClick r:id="rId5" tooltip="Medical imaging">
                  <a:extLst>
                    <a:ext uri="{A12FA001-AC4F-418D-AE19-62706E023703}">
                      <ahyp:hlinkClr xmlns:ahyp="http://schemas.microsoft.com/office/drawing/2018/hyperlinkcolor" val="tx"/>
                    </a:ext>
                  </a:extLst>
                </a:hlinkClick>
              </a:rPr>
              <a:t>medical imaging</a:t>
            </a:r>
            <a:r>
              <a:rPr lang="en-US" sz="1200" dirty="0">
                <a:solidFill>
                  <a:srgbClr val="222222"/>
                </a:solidFill>
                <a:latin typeface="Arial" panose="020B0604020202020204" pitchFamily="34" charset="0"/>
                <a:cs typeface="Times New Roman" panose="02020603050405020304" pitchFamily="18" charset="0"/>
              </a:rPr>
              <a:t> technology which provides economical storage and convenient access to images from multiple modalities (source machine types)</a:t>
            </a:r>
          </a:p>
        </p:txBody>
      </p:sp>
    </p:spTree>
    <p:extLst>
      <p:ext uri="{BB962C8B-B14F-4D97-AF65-F5344CB8AC3E}">
        <p14:creationId xmlns:p14="http://schemas.microsoft.com/office/powerpoint/2010/main" val="152008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Migration</a:t>
            </a:r>
          </a:p>
        </p:txBody>
      </p:sp>
      <p:pic>
        <p:nvPicPr>
          <p:cNvPr id="1026" name="Picture 2" descr="http://192.168.0.162/mediawiki/images/7/73/How_migration_happens.png">
            <a:extLst>
              <a:ext uri="{FF2B5EF4-FFF2-40B4-BE49-F238E27FC236}">
                <a16:creationId xmlns:a16="http://schemas.microsoft.com/office/drawing/2014/main" id="{42085C5D-C94C-49D1-B7FA-70975FB15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85" y="1058230"/>
            <a:ext cx="9115425" cy="568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03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Protocols</a:t>
            </a:r>
          </a:p>
        </p:txBody>
      </p:sp>
      <p:sp>
        <p:nvSpPr>
          <p:cNvPr id="2" name="Rectangle 1">
            <a:extLst>
              <a:ext uri="{FF2B5EF4-FFF2-40B4-BE49-F238E27FC236}">
                <a16:creationId xmlns:a16="http://schemas.microsoft.com/office/drawing/2014/main" id="{3198E299-4DC7-4F86-903D-48CC7F92414F}"/>
              </a:ext>
            </a:extLst>
          </p:cNvPr>
          <p:cNvSpPr/>
          <p:nvPr/>
        </p:nvSpPr>
        <p:spPr>
          <a:xfrm>
            <a:off x="506134" y="1960656"/>
            <a:ext cx="9988493" cy="923330"/>
          </a:xfrm>
          <a:prstGeom prst="rect">
            <a:avLst/>
          </a:prstGeom>
        </p:spPr>
        <p:txBody>
          <a:bodyPr wrap="square">
            <a:spAutoFit/>
          </a:bodyPr>
          <a:lstStyle/>
          <a:p>
            <a:r>
              <a:rPr lang="en-US" dirty="0">
                <a:solidFill>
                  <a:srgbClr val="663366"/>
                </a:solidFill>
                <a:latin typeface="Arial" panose="020B0604020202020204" pitchFamily="34" charset="0"/>
                <a:hlinkClick r:id="rId4"/>
              </a:rPr>
              <a:t>DICOM</a:t>
            </a:r>
            <a:r>
              <a:rPr lang="en-US" dirty="0">
                <a:solidFill>
                  <a:srgbClr val="222222"/>
                </a:solidFill>
                <a:latin typeface="Arial" panose="020B0604020202020204" pitchFamily="34" charset="0"/>
              </a:rPr>
              <a:t> is used for image transfer;</a:t>
            </a:r>
          </a:p>
          <a:p>
            <a:r>
              <a:rPr lang="en-US" dirty="0">
                <a:solidFill>
                  <a:srgbClr val="663366"/>
                </a:solidFill>
                <a:latin typeface="Arial" panose="020B0604020202020204" pitchFamily="34" charset="0"/>
                <a:hlinkClick r:id="rId5"/>
              </a:rPr>
              <a:t>HL7</a:t>
            </a:r>
            <a:r>
              <a:rPr lang="en-US" dirty="0">
                <a:solidFill>
                  <a:srgbClr val="222222"/>
                </a:solidFill>
                <a:latin typeface="Arial" panose="020B0604020202020204" pitchFamily="34" charset="0"/>
              </a:rPr>
              <a:t> is used for other types of information transfer, such as patient information, or orders and reports.</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7349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58" y="67112"/>
            <a:ext cx="12188952" cy="6858000"/>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DICOM: Data Format</a:t>
            </a:r>
          </a:p>
        </p:txBody>
      </p:sp>
      <p:sp>
        <p:nvSpPr>
          <p:cNvPr id="3" name="Rectangle 2">
            <a:extLst>
              <a:ext uri="{FF2B5EF4-FFF2-40B4-BE49-F238E27FC236}">
                <a16:creationId xmlns:a16="http://schemas.microsoft.com/office/drawing/2014/main" id="{B0699F7A-0F9A-4C35-B5EB-B608345AF32D}"/>
              </a:ext>
            </a:extLst>
          </p:cNvPr>
          <p:cNvSpPr/>
          <p:nvPr/>
        </p:nvSpPr>
        <p:spPr>
          <a:xfrm>
            <a:off x="534708" y="5288720"/>
            <a:ext cx="9376097" cy="1200329"/>
          </a:xfrm>
          <a:prstGeom prst="rect">
            <a:avLst/>
          </a:prstGeom>
        </p:spPr>
        <p:txBody>
          <a:bodyPr wrap="square">
            <a:spAutoFit/>
          </a:bodyPr>
          <a:lstStyle/>
          <a:p>
            <a:r>
              <a:rPr lang="en-US" dirty="0"/>
              <a:t>Resources:</a:t>
            </a:r>
            <a:br>
              <a:rPr lang="en-US" dirty="0">
                <a:hlinkClick r:id="rId4"/>
              </a:rPr>
            </a:br>
            <a:r>
              <a:rPr lang="en-US" dirty="0">
                <a:hlinkClick r:id="rId4"/>
              </a:rPr>
              <a:t>http://192.168.0.162/mediawiki/index.php/DICOM_standard_and_processes</a:t>
            </a:r>
            <a:endParaRPr lang="en-US" dirty="0"/>
          </a:p>
          <a:p>
            <a:r>
              <a:rPr lang="en-US" dirty="0">
                <a:hlinkClick r:id="rId5"/>
              </a:rPr>
              <a:t>http://192.168.0.162/mediawiki/index.php/Medical_images_samples_with_various_compression_types#BW_US</a:t>
            </a:r>
            <a:endParaRPr lang="en-US" dirty="0"/>
          </a:p>
        </p:txBody>
      </p:sp>
      <p:graphicFrame>
        <p:nvGraphicFramePr>
          <p:cNvPr id="4" name="Diagram 3">
            <a:extLst>
              <a:ext uri="{FF2B5EF4-FFF2-40B4-BE49-F238E27FC236}">
                <a16:creationId xmlns:a16="http://schemas.microsoft.com/office/drawing/2014/main" id="{6F35F9DB-0B66-4D66-A00C-EF7AAA983F9D}"/>
              </a:ext>
            </a:extLst>
          </p:cNvPr>
          <p:cNvGraphicFramePr/>
          <p:nvPr/>
        </p:nvGraphicFramePr>
        <p:xfrm>
          <a:off x="75501" y="1704169"/>
          <a:ext cx="10242958" cy="344966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8" name="Straight Arrow Connector 7">
            <a:extLst>
              <a:ext uri="{FF2B5EF4-FFF2-40B4-BE49-F238E27FC236}">
                <a16:creationId xmlns:a16="http://schemas.microsoft.com/office/drawing/2014/main" id="{2F4EACE0-86E0-44CE-B6E3-61C95B0EA9CF}"/>
              </a:ext>
            </a:extLst>
          </p:cNvPr>
          <p:cNvCxnSpPr/>
          <p:nvPr/>
        </p:nvCxnSpPr>
        <p:spPr>
          <a:xfrm>
            <a:off x="5352176" y="2013358"/>
            <a:ext cx="209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1A36B4-16F1-4149-8B69-498BC3DD0178}"/>
              </a:ext>
            </a:extLst>
          </p:cNvPr>
          <p:cNvCxnSpPr/>
          <p:nvPr/>
        </p:nvCxnSpPr>
        <p:spPr>
          <a:xfrm>
            <a:off x="4295163" y="2910980"/>
            <a:ext cx="847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45D2A8-A09C-404F-86A5-59725734C98D}"/>
              </a:ext>
            </a:extLst>
          </p:cNvPr>
          <p:cNvCxnSpPr/>
          <p:nvPr/>
        </p:nvCxnSpPr>
        <p:spPr>
          <a:xfrm>
            <a:off x="7029974" y="4169328"/>
            <a:ext cx="293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E0104F6-E83B-47C2-BB00-2F3D9EF927DB}"/>
              </a:ext>
            </a:extLst>
          </p:cNvPr>
          <p:cNvCxnSpPr/>
          <p:nvPr/>
        </p:nvCxnSpPr>
        <p:spPr>
          <a:xfrm>
            <a:off x="4173522" y="4462943"/>
            <a:ext cx="243281" cy="360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0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556EE850-D94C-448E-8772-E93A54562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7" name="TextBox 6">
            <a:extLst>
              <a:ext uri="{FF2B5EF4-FFF2-40B4-BE49-F238E27FC236}">
                <a16:creationId xmlns:a16="http://schemas.microsoft.com/office/drawing/2014/main" id="{99FA6D2F-52C0-40F0-843A-20BB9CD5CDF0}"/>
              </a:ext>
            </a:extLst>
          </p:cNvPr>
          <p:cNvSpPr txBox="1"/>
          <p:nvPr/>
        </p:nvSpPr>
        <p:spPr>
          <a:xfrm>
            <a:off x="504825" y="840445"/>
            <a:ext cx="10106025" cy="1754326"/>
          </a:xfrm>
          <a:prstGeom prst="rect">
            <a:avLst/>
          </a:prstGeom>
          <a:noFill/>
        </p:spPr>
        <p:txBody>
          <a:bodyPr wrap="square" rtlCol="0">
            <a:spAutoFit/>
          </a:bodyPr>
          <a:lstStyle/>
          <a:p>
            <a:pPr marL="0" lvl="3"/>
            <a:r>
              <a:rPr lang="en-US" dirty="0"/>
              <a:t>DICOM has meta information which is composed of a set of tags. Each type of tag represents an element or a piece of information regarding the file, this includes patient information, modality information, study information, and so on. </a:t>
            </a:r>
          </a:p>
          <a:p>
            <a:pPr marL="0" lvl="3"/>
            <a:endParaRPr lang="en-US" dirty="0"/>
          </a:p>
          <a:p>
            <a:pPr marL="0" lvl="3"/>
            <a:r>
              <a:rPr lang="en-US" b="1" dirty="0"/>
              <a:t>Efilm</a:t>
            </a:r>
            <a:r>
              <a:rPr lang="en-US" dirty="0"/>
              <a:t> and </a:t>
            </a:r>
            <a:r>
              <a:rPr lang="en-US" b="1" dirty="0"/>
              <a:t>DICOM Header Parser </a:t>
            </a:r>
            <a:r>
              <a:rPr lang="en-US" dirty="0"/>
              <a:t>are just two examples of applications that let us view this information and even edit it. See example below:</a:t>
            </a:r>
          </a:p>
        </p:txBody>
      </p:sp>
      <p:pic>
        <p:nvPicPr>
          <p:cNvPr id="2" name="Picture 1">
            <a:extLst>
              <a:ext uri="{FF2B5EF4-FFF2-40B4-BE49-F238E27FC236}">
                <a16:creationId xmlns:a16="http://schemas.microsoft.com/office/drawing/2014/main" id="{52E9BA2C-6BFC-420A-A17C-757F86CD0D74}"/>
              </a:ext>
            </a:extLst>
          </p:cNvPr>
          <p:cNvPicPr>
            <a:picLocks noChangeAspect="1"/>
          </p:cNvPicPr>
          <p:nvPr/>
        </p:nvPicPr>
        <p:blipFill>
          <a:blip r:embed="rId3"/>
          <a:stretch>
            <a:fillRect/>
          </a:stretch>
        </p:blipFill>
        <p:spPr>
          <a:xfrm>
            <a:off x="5701732" y="2763041"/>
            <a:ext cx="4346133" cy="3254514"/>
          </a:xfrm>
          <a:prstGeom prst="rect">
            <a:avLst/>
          </a:prstGeom>
        </p:spPr>
      </p:pic>
      <p:pic>
        <p:nvPicPr>
          <p:cNvPr id="4" name="Picture 3">
            <a:extLst>
              <a:ext uri="{FF2B5EF4-FFF2-40B4-BE49-F238E27FC236}">
                <a16:creationId xmlns:a16="http://schemas.microsoft.com/office/drawing/2014/main" id="{0B64652E-66BE-459D-9D41-A3A8C6BAAEBF}"/>
              </a:ext>
            </a:extLst>
          </p:cNvPr>
          <p:cNvPicPr>
            <a:picLocks noChangeAspect="1"/>
          </p:cNvPicPr>
          <p:nvPr/>
        </p:nvPicPr>
        <p:blipFill>
          <a:blip r:embed="rId4"/>
          <a:stretch>
            <a:fillRect/>
          </a:stretch>
        </p:blipFill>
        <p:spPr>
          <a:xfrm>
            <a:off x="844183" y="2594771"/>
            <a:ext cx="4167088" cy="4012178"/>
          </a:xfrm>
          <a:prstGeom prst="rect">
            <a:avLst/>
          </a:prstGeom>
        </p:spPr>
      </p:pic>
      <p:sp>
        <p:nvSpPr>
          <p:cNvPr id="6" name="TextBox 5">
            <a:extLst>
              <a:ext uri="{FF2B5EF4-FFF2-40B4-BE49-F238E27FC236}">
                <a16:creationId xmlns:a16="http://schemas.microsoft.com/office/drawing/2014/main" id="{63563096-E971-40FF-A348-663A3CD00E65}"/>
              </a:ext>
            </a:extLst>
          </p:cNvPr>
          <p:cNvSpPr txBox="1"/>
          <p:nvPr/>
        </p:nvSpPr>
        <p:spPr>
          <a:xfrm>
            <a:off x="487656" y="120402"/>
            <a:ext cx="7912360" cy="769441"/>
          </a:xfrm>
          <a:prstGeom prst="rect">
            <a:avLst/>
          </a:prstGeom>
          <a:noFill/>
        </p:spPr>
        <p:txBody>
          <a:bodyPr wrap="square" rtlCol="0">
            <a:spAutoFit/>
          </a:bodyPr>
          <a:lstStyle/>
          <a:p>
            <a:r>
              <a:rPr lang="en-US" sz="4400" dirty="0">
                <a:solidFill>
                  <a:srgbClr val="000066"/>
                </a:solidFill>
              </a:rPr>
              <a:t>Reading DICOM Information</a:t>
            </a:r>
          </a:p>
        </p:txBody>
      </p:sp>
    </p:spTree>
    <p:extLst>
      <p:ext uri="{BB962C8B-B14F-4D97-AF65-F5344CB8AC3E}">
        <p14:creationId xmlns:p14="http://schemas.microsoft.com/office/powerpoint/2010/main" val="391389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49" y="56962"/>
            <a:ext cx="12188952" cy="8038526"/>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585688" y="331322"/>
            <a:ext cx="7912360" cy="769441"/>
          </a:xfrm>
          <a:prstGeom prst="rect">
            <a:avLst/>
          </a:prstGeom>
          <a:noFill/>
        </p:spPr>
        <p:txBody>
          <a:bodyPr wrap="square" rtlCol="0">
            <a:spAutoFit/>
          </a:bodyPr>
          <a:lstStyle/>
          <a:p>
            <a:r>
              <a:rPr lang="en-US" sz="4400" dirty="0">
                <a:solidFill>
                  <a:srgbClr val="000066"/>
                </a:solidFill>
              </a:rPr>
              <a:t>DICOM: Communication</a:t>
            </a:r>
          </a:p>
        </p:txBody>
      </p:sp>
      <p:sp>
        <p:nvSpPr>
          <p:cNvPr id="3" name="Rectangle 2">
            <a:extLst>
              <a:ext uri="{FF2B5EF4-FFF2-40B4-BE49-F238E27FC236}">
                <a16:creationId xmlns:a16="http://schemas.microsoft.com/office/drawing/2014/main" id="{B0699F7A-0F9A-4C35-B5EB-B608345AF32D}"/>
              </a:ext>
            </a:extLst>
          </p:cNvPr>
          <p:cNvSpPr/>
          <p:nvPr/>
        </p:nvSpPr>
        <p:spPr>
          <a:xfrm>
            <a:off x="506134" y="5555420"/>
            <a:ext cx="6096000" cy="923330"/>
          </a:xfrm>
          <a:prstGeom prst="rect">
            <a:avLst/>
          </a:prstGeom>
        </p:spPr>
        <p:txBody>
          <a:bodyPr>
            <a:spAutoFit/>
          </a:bodyPr>
          <a:lstStyle/>
          <a:p>
            <a:r>
              <a:rPr lang="en-US" dirty="0"/>
              <a:t>Resource</a:t>
            </a:r>
            <a:br>
              <a:rPr lang="en-US" dirty="0">
                <a:hlinkClick r:id="rId4"/>
              </a:rPr>
            </a:br>
            <a:r>
              <a:rPr lang="en-US" dirty="0">
                <a:hlinkClick r:id="rId4"/>
              </a:rPr>
              <a:t>http://</a:t>
            </a:r>
            <a:r>
              <a:rPr lang="en-US" dirty="0">
                <a:hlinkClick r:id="rId4">
                  <a:extLst>
                    <a:ext uri="{A12FA001-AC4F-418D-AE19-62706E023703}">
                      <ahyp:hlinkClr xmlns:ahyp="http://schemas.microsoft.com/office/drawing/2018/hyperlinkcolor" val="tx"/>
                    </a:ext>
                  </a:extLst>
                </a:hlinkClick>
              </a:rPr>
              <a:t>192.168.0.162</a:t>
            </a:r>
            <a:r>
              <a:rPr lang="en-US" dirty="0">
                <a:hlinkClick r:id="rId4"/>
              </a:rPr>
              <a:t>/mediawiki/index.php/DICOM_standard_and_processes</a:t>
            </a:r>
            <a:endParaRPr lang="en-US" dirty="0"/>
          </a:p>
        </p:txBody>
      </p:sp>
      <p:graphicFrame>
        <p:nvGraphicFramePr>
          <p:cNvPr id="15" name="Diagram 14">
            <a:extLst>
              <a:ext uri="{FF2B5EF4-FFF2-40B4-BE49-F238E27FC236}">
                <a16:creationId xmlns:a16="http://schemas.microsoft.com/office/drawing/2014/main" id="{F8CD00DC-90F2-4391-9931-ABA328241885}"/>
              </a:ext>
            </a:extLst>
          </p:cNvPr>
          <p:cNvGraphicFramePr/>
          <p:nvPr>
            <p:extLst>
              <p:ext uri="{D42A27DB-BD31-4B8C-83A1-F6EECF244321}">
                <p14:modId xmlns:p14="http://schemas.microsoft.com/office/powerpoint/2010/main" val="1064445722"/>
              </p:ext>
            </p:extLst>
          </p:nvPr>
        </p:nvGraphicFramePr>
        <p:xfrm>
          <a:off x="1426128" y="1466286"/>
          <a:ext cx="7290965" cy="354194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6" name="Diagram 15">
            <a:extLst>
              <a:ext uri="{FF2B5EF4-FFF2-40B4-BE49-F238E27FC236}">
                <a16:creationId xmlns:a16="http://schemas.microsoft.com/office/drawing/2014/main" id="{26AC743D-CEB4-49C0-AB6D-64D6C77E5FB8}"/>
              </a:ext>
            </a:extLst>
          </p:cNvPr>
          <p:cNvGraphicFramePr/>
          <p:nvPr>
            <p:extLst>
              <p:ext uri="{D42A27DB-BD31-4B8C-83A1-F6EECF244321}">
                <p14:modId xmlns:p14="http://schemas.microsoft.com/office/powerpoint/2010/main" val="1182371644"/>
              </p:ext>
            </p:extLst>
          </p:nvPr>
        </p:nvGraphicFramePr>
        <p:xfrm>
          <a:off x="-936213" y="1720947"/>
          <a:ext cx="8128000" cy="341610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7" name="Rectangle 16">
            <a:extLst>
              <a:ext uri="{FF2B5EF4-FFF2-40B4-BE49-F238E27FC236}">
                <a16:creationId xmlns:a16="http://schemas.microsoft.com/office/drawing/2014/main" id="{BA1EA5CC-D2D0-4FA8-B192-D226C2C19C09}"/>
              </a:ext>
            </a:extLst>
          </p:cNvPr>
          <p:cNvSpPr/>
          <p:nvPr/>
        </p:nvSpPr>
        <p:spPr>
          <a:xfrm>
            <a:off x="4841520" y="2608799"/>
            <a:ext cx="6096000" cy="1754326"/>
          </a:xfrm>
          <a:prstGeom prst="rect">
            <a:avLst/>
          </a:prstGeom>
        </p:spPr>
        <p:txBody>
          <a:bodyPr>
            <a:spAutoFit/>
          </a:bodyPr>
          <a:lstStyle/>
          <a:p>
            <a:r>
              <a:rPr lang="en-US" dirty="0">
                <a:solidFill>
                  <a:srgbClr val="222222"/>
                </a:solidFill>
                <a:latin typeface="Arial" panose="020B0604020202020204" pitchFamily="34" charset="0"/>
              </a:rPr>
              <a:t>There are different types of communication between application entities. These are specified by the </a:t>
            </a:r>
            <a:r>
              <a:rPr lang="en-US" b="1" dirty="0">
                <a:solidFill>
                  <a:srgbClr val="222222"/>
                </a:solidFill>
                <a:latin typeface="Arial" panose="020B0604020202020204" pitchFamily="34" charset="0"/>
              </a:rPr>
              <a:t>Service Class</a:t>
            </a:r>
            <a:r>
              <a:rPr lang="en-US" dirty="0">
                <a:solidFill>
                  <a:srgbClr val="222222"/>
                </a:solidFill>
                <a:latin typeface="Arial" panose="020B0604020202020204" pitchFamily="34" charset="0"/>
              </a:rPr>
              <a:t>: </a:t>
            </a:r>
          </a:p>
          <a:p>
            <a:r>
              <a:rPr lang="en-US" dirty="0">
                <a:solidFill>
                  <a:srgbClr val="222222"/>
                </a:solidFill>
                <a:latin typeface="Arial" panose="020B0604020202020204" pitchFamily="34" charset="0"/>
              </a:rPr>
              <a:t>storage service class – for storing data, </a:t>
            </a:r>
          </a:p>
          <a:p>
            <a:r>
              <a:rPr lang="en-US" dirty="0">
                <a:solidFill>
                  <a:srgbClr val="222222"/>
                </a:solidFill>
                <a:latin typeface="Arial" panose="020B0604020202020204" pitchFamily="34" charset="0"/>
              </a:rPr>
              <a:t>query/retrieve service class – for querying for data/retrieving data</a:t>
            </a:r>
            <a:endParaRPr lang="en-US" dirty="0"/>
          </a:p>
        </p:txBody>
      </p:sp>
    </p:spTree>
    <p:extLst>
      <p:ext uri="{BB962C8B-B14F-4D97-AF65-F5344CB8AC3E}">
        <p14:creationId xmlns:p14="http://schemas.microsoft.com/office/powerpoint/2010/main" val="2604879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DICOM Gift</a:t>
            </a:r>
            <a:br>
              <a:rPr lang="en-US" dirty="0"/>
            </a:br>
            <a:r>
              <a:rPr lang="en-US" dirty="0"/>
              <a:t>C-FIND &amp; C-MOVE to third party</a:t>
            </a:r>
          </a:p>
        </p:txBody>
      </p:sp>
      <p:pic>
        <p:nvPicPr>
          <p:cNvPr id="4" name="Content Placeholder 3" descr="Men027.gif"/>
          <p:cNvPicPr>
            <a:picLocks noGrp="1" noChangeAspect="1"/>
          </p:cNvPicPr>
          <p:nvPr>
            <p:ph idx="1"/>
          </p:nvPr>
        </p:nvPicPr>
        <p:blipFill>
          <a:blip r:embed="rId3" cstate="print"/>
          <a:stretch>
            <a:fillRect/>
          </a:stretch>
        </p:blipFill>
        <p:spPr>
          <a:xfrm>
            <a:off x="2438400" y="1524000"/>
            <a:ext cx="1390650" cy="2381250"/>
          </a:xfrm>
        </p:spPr>
      </p:pic>
      <p:pic>
        <p:nvPicPr>
          <p:cNvPr id="5" name="Picture 4" descr="Women026.gif"/>
          <p:cNvPicPr>
            <a:picLocks noChangeAspect="1"/>
          </p:cNvPicPr>
          <p:nvPr/>
        </p:nvPicPr>
        <p:blipFill>
          <a:blip r:embed="rId4" cstate="print"/>
          <a:stretch>
            <a:fillRect/>
          </a:stretch>
        </p:blipFill>
        <p:spPr>
          <a:xfrm>
            <a:off x="8305800" y="1447800"/>
            <a:ext cx="928688" cy="2381250"/>
          </a:xfrm>
          <a:prstGeom prst="rect">
            <a:avLst/>
          </a:prstGeom>
        </p:spPr>
      </p:pic>
      <p:pic>
        <p:nvPicPr>
          <p:cNvPr id="6" name="Picture 5" descr="Buildings011.gif"/>
          <p:cNvPicPr>
            <a:picLocks noChangeAspect="1"/>
          </p:cNvPicPr>
          <p:nvPr/>
        </p:nvPicPr>
        <p:blipFill>
          <a:blip r:embed="rId5" cstate="print"/>
          <a:stretch>
            <a:fillRect/>
          </a:stretch>
        </p:blipFill>
        <p:spPr>
          <a:xfrm>
            <a:off x="4876800" y="4267201"/>
            <a:ext cx="2381250" cy="1285875"/>
          </a:xfrm>
          <a:prstGeom prst="rect">
            <a:avLst/>
          </a:prstGeom>
        </p:spPr>
      </p:pic>
      <p:sp>
        <p:nvSpPr>
          <p:cNvPr id="7" name="Rounded Rectangle 6"/>
          <p:cNvSpPr/>
          <p:nvPr/>
        </p:nvSpPr>
        <p:spPr>
          <a:xfrm>
            <a:off x="22098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Romania</a:t>
            </a:r>
          </a:p>
        </p:txBody>
      </p:sp>
      <p:sp>
        <p:nvSpPr>
          <p:cNvPr id="8" name="Rounded Rectangle 7"/>
          <p:cNvSpPr/>
          <p:nvPr/>
        </p:nvSpPr>
        <p:spPr>
          <a:xfrm>
            <a:off x="87630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9" name="Rounded Rectangle 8"/>
          <p:cNvSpPr/>
          <p:nvPr/>
        </p:nvSpPr>
        <p:spPr>
          <a:xfrm>
            <a:off x="5334000" y="57150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France</a:t>
            </a:r>
          </a:p>
        </p:txBody>
      </p:sp>
      <p:pic>
        <p:nvPicPr>
          <p:cNvPr id="10" name="Picture 9" descr="Gifts002.gif"/>
          <p:cNvPicPr>
            <a:picLocks noChangeAspect="1"/>
          </p:cNvPicPr>
          <p:nvPr/>
        </p:nvPicPr>
        <p:blipFill>
          <a:blip r:embed="rId6" cstate="print"/>
          <a:stretch>
            <a:fillRect/>
          </a:stretch>
        </p:blipFill>
        <p:spPr>
          <a:xfrm>
            <a:off x="5715000" y="1828800"/>
            <a:ext cx="891540" cy="952500"/>
          </a:xfrm>
          <a:prstGeom prst="rect">
            <a:avLst/>
          </a:prstGeom>
        </p:spPr>
      </p:pic>
      <p:pic>
        <p:nvPicPr>
          <p:cNvPr id="11" name="Picture 10" descr="Telephones011.gif"/>
          <p:cNvPicPr>
            <a:picLocks noChangeAspect="1"/>
          </p:cNvPicPr>
          <p:nvPr/>
        </p:nvPicPr>
        <p:blipFill>
          <a:blip r:embed="rId7" cstate="print"/>
          <a:stretch>
            <a:fillRect/>
          </a:stretch>
        </p:blipFill>
        <p:spPr>
          <a:xfrm>
            <a:off x="3429000" y="2819400"/>
            <a:ext cx="952500" cy="697230"/>
          </a:xfrm>
          <a:prstGeom prst="rect">
            <a:avLst/>
          </a:prstGeom>
        </p:spPr>
      </p:pic>
      <p:pic>
        <p:nvPicPr>
          <p:cNvPr id="12" name="Picture 11" descr="Women007.gif"/>
          <p:cNvPicPr>
            <a:picLocks noChangeAspect="1"/>
          </p:cNvPicPr>
          <p:nvPr/>
        </p:nvPicPr>
        <p:blipFill>
          <a:blip r:embed="rId8" cstate="print"/>
          <a:stretch>
            <a:fillRect/>
          </a:stretch>
        </p:blipFill>
        <p:spPr>
          <a:xfrm>
            <a:off x="4267200" y="5334000"/>
            <a:ext cx="579120" cy="952500"/>
          </a:xfrm>
          <a:prstGeom prst="rect">
            <a:avLst/>
          </a:prstGeom>
        </p:spPr>
      </p:pic>
      <p:pic>
        <p:nvPicPr>
          <p:cNvPr id="13" name="Picture 12" descr="Telephones012.gif"/>
          <p:cNvPicPr>
            <a:picLocks noChangeAspect="1"/>
          </p:cNvPicPr>
          <p:nvPr/>
        </p:nvPicPr>
        <p:blipFill>
          <a:blip r:embed="rId9" cstate="print"/>
          <a:stretch>
            <a:fillRect/>
          </a:stretch>
        </p:blipFill>
        <p:spPr>
          <a:xfrm>
            <a:off x="8991600" y="2743201"/>
            <a:ext cx="952500" cy="931545"/>
          </a:xfrm>
          <a:prstGeom prst="rect">
            <a:avLst/>
          </a:prstGeom>
        </p:spPr>
      </p:pic>
      <p:cxnSp>
        <p:nvCxnSpPr>
          <p:cNvPr id="15" name="Straight Arrow Connector 14"/>
          <p:cNvCxnSpPr/>
          <p:nvPr/>
        </p:nvCxnSpPr>
        <p:spPr>
          <a:xfrm>
            <a:off x="3886200" y="3733800"/>
            <a:ext cx="457200" cy="1524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flipH="1" flipV="1">
            <a:off x="4114800" y="3581400"/>
            <a:ext cx="457200" cy="1600200"/>
          </a:xfrm>
          <a:prstGeom prst="straightConnector1">
            <a:avLst/>
          </a:prstGeom>
          <a:ln>
            <a:prstDash val="dash"/>
            <a:tailEnd type="arrow"/>
          </a:ln>
        </p:spPr>
        <p:style>
          <a:lnRef idx="3">
            <a:schemeClr val="accent3"/>
          </a:lnRef>
          <a:fillRef idx="0">
            <a:schemeClr val="accent3"/>
          </a:fillRef>
          <a:effectRef idx="2">
            <a:schemeClr val="accent3"/>
          </a:effectRef>
          <a:fontRef idx="minor">
            <a:schemeClr val="tx1"/>
          </a:fontRef>
        </p:style>
      </p:cxnSp>
      <p:sp>
        <p:nvSpPr>
          <p:cNvPr id="18" name="Rounded Rectangle 17"/>
          <p:cNvSpPr/>
          <p:nvPr/>
        </p:nvSpPr>
        <p:spPr>
          <a:xfrm>
            <a:off x="3733800" y="4267200"/>
            <a:ext cx="9906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CFIND</a:t>
            </a:r>
          </a:p>
        </p:txBody>
      </p:sp>
      <p:cxnSp>
        <p:nvCxnSpPr>
          <p:cNvPr id="22" name="Straight Arrow Connector 21"/>
          <p:cNvCxnSpPr/>
          <p:nvPr/>
        </p:nvCxnSpPr>
        <p:spPr>
          <a:xfrm>
            <a:off x="4419600" y="3505200"/>
            <a:ext cx="9906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V="1">
            <a:off x="6858000" y="3429000"/>
            <a:ext cx="13716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6" name="Rounded Rectangle 25"/>
          <p:cNvSpPr/>
          <p:nvPr/>
        </p:nvSpPr>
        <p:spPr>
          <a:xfrm>
            <a:off x="5715000" y="3657600"/>
            <a:ext cx="9906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CMOVE</a:t>
            </a:r>
          </a:p>
        </p:txBody>
      </p:sp>
      <p:cxnSp>
        <p:nvCxnSpPr>
          <p:cNvPr id="29" name="Straight Arrow Connector 28"/>
          <p:cNvCxnSpPr/>
          <p:nvPr/>
        </p:nvCxnSpPr>
        <p:spPr>
          <a:xfrm flipH="1">
            <a:off x="6934200" y="3124200"/>
            <a:ext cx="1295400" cy="6858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flipV="1">
            <a:off x="4495800" y="3200400"/>
            <a:ext cx="990600" cy="6858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810F58FC3948B04D9C0728BC9E1A28A2" ma:contentTypeVersion="187" ma:contentTypeDescription="Create a new document." ma:contentTypeScope="" ma:versionID="2f3c352f390563427a1671b31307c6bd">
  <xsd:schema xmlns:xsd="http://www.w3.org/2001/XMLSchema" xmlns:xs="http://www.w3.org/2001/XMLSchema" xmlns:p="http://schemas.microsoft.com/office/2006/metadata/properties" xmlns:ns2="8e89f44b-c4dc-4104-b87d-c0760bd0ce10" xmlns:ns3="ade59ab6-c4d7-47e3-aebc-f49c6b484a21" targetNamespace="http://schemas.microsoft.com/office/2006/metadata/properties" ma:root="true" ma:fieldsID="f7477e4078dcb259f7952f496d322f8c" ns2:_="" ns3:_="">
    <xsd:import namespace="8e89f44b-c4dc-4104-b87d-c0760bd0ce10"/>
    <xsd:import namespace="ade59ab6-c4d7-47e3-aebc-f49c6b484a21"/>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2:SharedWithUsers" minOccurs="0"/>
                <xsd:element ref="ns2:SharedWithDetails" minOccurs="0"/>
                <xsd:element ref="ns3:MediaServiceAutoTags" minOccurs="0"/>
                <xsd:element ref="ns3:MediaServiceGenerationTime" minOccurs="0"/>
                <xsd:element ref="ns3:MediaServiceEventHashCode" minOccurs="0"/>
                <xsd:element ref="ns3:MediaLengthInSeconds" minOccurs="0"/>
                <xsd:element ref="ns3:UpdatestobeApprov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89f44b-c4dc-4104-b87d-c0760bd0ce1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e59ab6-c4d7-47e3-aebc-f49c6b484a2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UpdatestobeApproved" ma:index="22" nillable="true" ma:displayName="Updates to be Approved" ma:default="No" ma:format="Dropdown" ma:internalName="UpdatestobeApproved">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8e89f44b-c4dc-4104-b87d-c0760bd0ce10">AFJCFFCUCECP-2102554853-2492</_dlc_DocId>
    <_dlc_DocIdUrl xmlns="8e89f44b-c4dc-4104-b87d-c0760bd0ce10">
      <Url>https://laitek.sharepoint.com/_layouts/15/DocIdRedir.aspx?ID=AFJCFFCUCECP-2102554853-2492</Url>
      <Description>AFJCFFCUCECP-2102554853-2492</Description>
    </_dlc_DocIdUrl>
    <UpdatestobeApproved xmlns="ade59ab6-c4d7-47e3-aebc-f49c6b484a21">No</UpdatestobeApproved>
  </documentManagement>
</p:properties>
</file>

<file path=customXml/itemProps1.xml><?xml version="1.0" encoding="utf-8"?>
<ds:datastoreItem xmlns:ds="http://schemas.openxmlformats.org/officeDocument/2006/customXml" ds:itemID="{65C9D58E-42EE-49D4-BE80-1A43B134590C}">
  <ds:schemaRefs>
    <ds:schemaRef ds:uri="http://schemas.microsoft.com/sharepoint/events"/>
  </ds:schemaRefs>
</ds:datastoreItem>
</file>

<file path=customXml/itemProps2.xml><?xml version="1.0" encoding="utf-8"?>
<ds:datastoreItem xmlns:ds="http://schemas.openxmlformats.org/officeDocument/2006/customXml" ds:itemID="{1632E5AD-3605-4BB2-9A07-7782D28AF5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89f44b-c4dc-4104-b87d-c0760bd0ce10"/>
    <ds:schemaRef ds:uri="ade59ab6-c4d7-47e3-aebc-f49c6b484a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847847-FD8F-4B1F-BEF4-8AEE410A0D07}">
  <ds:schemaRefs>
    <ds:schemaRef ds:uri="http://schemas.microsoft.com/sharepoint/v3/contenttype/forms"/>
  </ds:schemaRefs>
</ds:datastoreItem>
</file>

<file path=customXml/itemProps4.xml><?xml version="1.0" encoding="utf-8"?>
<ds:datastoreItem xmlns:ds="http://schemas.openxmlformats.org/officeDocument/2006/customXml" ds:itemID="{4519BBF8-1DAC-444F-9840-6576A91122E1}">
  <ds:schemaRefs>
    <ds:schemaRef ds:uri="http://schemas.microsoft.com/office/2006/documentManagement/types"/>
    <ds:schemaRef ds:uri="http://purl.org/dc/elements/1.1/"/>
    <ds:schemaRef ds:uri="ade59ab6-c4d7-47e3-aebc-f49c6b484a21"/>
    <ds:schemaRef ds:uri="http://schemas.microsoft.com/office/infopath/2007/PartnerControls"/>
    <ds:schemaRef ds:uri="http://schemas.openxmlformats.org/package/2006/metadata/core-properties"/>
    <ds:schemaRef ds:uri="http://purl.org/dc/dcmitype/"/>
    <ds:schemaRef ds:uri="http://purl.org/dc/terms/"/>
    <ds:schemaRef ds:uri="8e89f44b-c4dc-4104-b87d-c0760bd0ce10"/>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2283</TotalTime>
  <Words>1174</Words>
  <Application>Microsoft Office PowerPoint</Application>
  <PresentationFormat>Widescreen</PresentationFormat>
  <Paragraphs>104</Paragraphs>
  <Slides>20</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DICOM Gift C-FIND &amp; C-MOVE to third party</vt:lpstr>
      <vt:lpstr>The DICOM Gift C-FIND &amp; C-MOVE to self &amp; C-STORE</vt:lpstr>
      <vt:lpstr>PowerPoint Presentation</vt:lpstr>
      <vt:lpstr>Migration Setup – Server Connectivity</vt:lpstr>
      <vt:lpstr>Migration Setup – Server Configuration</vt:lpstr>
      <vt:lpstr>Migration Setup - Initialization</vt:lpstr>
      <vt:lpstr>Data Cleansing and Staging</vt:lpstr>
      <vt:lpstr>Staging</vt:lpstr>
      <vt:lpstr>Data cleansing</vt:lpstr>
      <vt:lpstr>Migration into Target</vt:lpstr>
      <vt:lpstr>Project Closeout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Onofrei</dc:creator>
  <cp:lastModifiedBy>Bogdan Petrovan</cp:lastModifiedBy>
  <cp:revision>125</cp:revision>
  <dcterms:created xsi:type="dcterms:W3CDTF">2018-03-06T14:17:15Z</dcterms:created>
  <dcterms:modified xsi:type="dcterms:W3CDTF">2021-11-17T11:18:19Z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0x010100810F58FC3948B04D9C0728BC9E1A28A2</vt:lpwstr>
  </property>
  <property fmtid="{D5CDD505-2E9C-101B-9397-08002B2CF9AE}" pid="3" name="Order">
    <vt:r8>347400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dlc_DocIdItemGuid">
    <vt:lpwstr>25e62cbd-b8a1-4b75-bf0d-0a25eb1ed027</vt:lpwstr>
  </property>
</Properties>
</file>