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2"/>
  </p:notesMasterIdLst>
  <p:sldIdLst>
    <p:sldId id="307" r:id="rId6"/>
    <p:sldId id="309" r:id="rId7"/>
    <p:sldId id="312" r:id="rId8"/>
    <p:sldId id="354" r:id="rId9"/>
    <p:sldId id="355" r:id="rId10"/>
    <p:sldId id="345" r:id="rId11"/>
    <p:sldId id="353" r:id="rId12"/>
    <p:sldId id="331" r:id="rId13"/>
    <p:sldId id="337" r:id="rId14"/>
    <p:sldId id="332" r:id="rId15"/>
    <p:sldId id="335" r:id="rId16"/>
    <p:sldId id="334" r:id="rId17"/>
    <p:sldId id="339" r:id="rId18"/>
    <p:sldId id="341" r:id="rId19"/>
    <p:sldId id="340" r:id="rId20"/>
    <p:sldId id="347" r:id="rId21"/>
    <p:sldId id="336" r:id="rId22"/>
    <p:sldId id="338" r:id="rId23"/>
    <p:sldId id="357" r:id="rId24"/>
    <p:sldId id="356" r:id="rId25"/>
    <p:sldId id="342" r:id="rId26"/>
    <p:sldId id="346" r:id="rId27"/>
    <p:sldId id="349" r:id="rId28"/>
    <p:sldId id="343" r:id="rId29"/>
    <p:sldId id="348" r:id="rId30"/>
    <p:sldId id="350" r:id="rId31"/>
    <p:sldId id="344" r:id="rId32"/>
    <p:sldId id="352" r:id="rId33"/>
    <p:sldId id="333" r:id="rId34"/>
    <p:sldId id="315" r:id="rId35"/>
    <p:sldId id="314" r:id="rId36"/>
    <p:sldId id="318" r:id="rId37"/>
    <p:sldId id="326" r:id="rId38"/>
    <p:sldId id="317" r:id="rId39"/>
    <p:sldId id="257" r:id="rId40"/>
    <p:sldId id="259" r:id="rId41"/>
    <p:sldId id="316" r:id="rId42"/>
    <p:sldId id="275" r:id="rId43"/>
    <p:sldId id="327" r:id="rId44"/>
    <p:sldId id="328" r:id="rId45"/>
    <p:sldId id="305" r:id="rId46"/>
    <p:sldId id="329" r:id="rId47"/>
    <p:sldId id="330" r:id="rId48"/>
    <p:sldId id="320" r:id="rId49"/>
    <p:sldId id="321"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A8ABD6"/>
    <a:srgbClr val="E3C2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92832" autoAdjust="0"/>
  </p:normalViewPr>
  <p:slideViewPr>
    <p:cSldViewPr snapToGrid="0">
      <p:cViewPr varScale="1">
        <p:scale>
          <a:sx n="82" d="100"/>
          <a:sy n="82" d="100"/>
        </p:scale>
        <p:origin x="9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C8B1-BEE0-4F63-BE6F-B8E3CA9DC5E5}"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AC0C01D2-FBC1-4D7C-B97C-0FB1AB640903}" type="asst">
      <dgm:prSet phldrT="[Text]"/>
      <dgm:spPr/>
      <dgm:t>
        <a:bodyPr/>
        <a:lstStyle/>
        <a:p>
          <a:r>
            <a:rPr lang="en-US" dirty="0"/>
            <a:t>Series</a:t>
          </a:r>
          <a:br>
            <a:rPr lang="en-US" dirty="0"/>
          </a:br>
          <a:r>
            <a:rPr lang="en-US" dirty="0" err="1"/>
            <a:t>Series</a:t>
          </a:r>
          <a:r>
            <a:rPr lang="en-US" dirty="0"/>
            <a:t> Instance UID</a:t>
          </a:r>
        </a:p>
      </dgm:t>
    </dgm:pt>
    <dgm:pt modelId="{AA8378B1-FE31-439E-A6EF-0737C52E1F24}" type="parTrans" cxnId="{ACB7B63F-E9FA-4581-8582-082669359A89}">
      <dgm:prSet/>
      <dgm:spPr/>
      <dgm:t>
        <a:bodyPr/>
        <a:lstStyle/>
        <a:p>
          <a:endParaRPr lang="en-US"/>
        </a:p>
      </dgm:t>
    </dgm:pt>
    <dgm:pt modelId="{B6C60344-46B1-4CBA-8A0A-AA092F907BA5}" type="sibTrans" cxnId="{ACB7B63F-E9FA-4581-8582-082669359A89}">
      <dgm:prSet custT="1"/>
      <dgm:spPr/>
      <dgm:t>
        <a:bodyPr/>
        <a:lstStyle/>
        <a:p>
          <a:r>
            <a:rPr lang="en-US" sz="1000" b="0" i="0" dirty="0"/>
            <a:t>e.g., A series without contrast, a series performed 5 minutes after contrast was administered, a series performed 15 minutes after contrast was administered)</a:t>
          </a:r>
          <a:endParaRPr lang="en-US" sz="1000" dirty="0"/>
        </a:p>
      </dgm:t>
    </dgm:pt>
    <dgm:pt modelId="{0B2FB0FC-C5B7-4871-A82C-78A09A074082}">
      <dgm:prSet phldrT="[Text]"/>
      <dgm:spPr/>
      <dgm:t>
        <a:bodyPr/>
        <a:lstStyle/>
        <a:p>
          <a:r>
            <a:rPr lang="en-US" dirty="0"/>
            <a:t>Image</a:t>
          </a:r>
        </a:p>
        <a:p>
          <a:r>
            <a:rPr lang="en-US" dirty="0"/>
            <a:t>SOP Instance UID</a:t>
          </a:r>
        </a:p>
      </dgm:t>
    </dgm:pt>
    <dgm:pt modelId="{04F2C521-9236-4E55-87A3-287CDFB07968}" type="parTrans" cxnId="{E7E6692F-7B59-42E0-B544-F3098DC6B633}">
      <dgm:prSet/>
      <dgm:spPr/>
      <dgm:t>
        <a:bodyPr/>
        <a:lstStyle/>
        <a:p>
          <a:endParaRPr lang="en-US"/>
        </a:p>
      </dgm:t>
    </dgm:pt>
    <dgm:pt modelId="{303FA724-5DF3-424B-BC69-5B8C41B29B02}" type="sibTrans" cxnId="{E7E6692F-7B59-42E0-B544-F3098DC6B633}">
      <dgm:prSet/>
      <dgm:spPr/>
      <dgm:t>
        <a:bodyPr/>
        <a:lstStyle/>
        <a:p>
          <a:endParaRPr lang="en-US"/>
        </a:p>
      </dgm:t>
    </dgm:pt>
    <dgm:pt modelId="{C0915752-34E2-4D81-A4A3-B83E66B305D7}">
      <dgm:prSet phldrT="[Text]"/>
      <dgm:spPr/>
      <dgm:t>
        <a:bodyPr/>
        <a:lstStyle/>
        <a:p>
          <a:r>
            <a:rPr lang="en-US" dirty="0"/>
            <a:t>Image</a:t>
          </a:r>
        </a:p>
      </dgm:t>
    </dgm:pt>
    <dgm:pt modelId="{32A78DEF-757C-49D0-AA74-4ADF7282F620}" type="parTrans" cxnId="{A0A2AA79-7BC2-4144-A546-4766DDF46189}">
      <dgm:prSet/>
      <dgm:spPr/>
      <dgm:t>
        <a:bodyPr/>
        <a:lstStyle/>
        <a:p>
          <a:endParaRPr lang="en-US"/>
        </a:p>
      </dgm:t>
    </dgm:pt>
    <dgm:pt modelId="{9AF5F0ED-239A-4AA4-9169-952A0332D9F7}" type="sibTrans" cxnId="{A0A2AA79-7BC2-4144-A546-4766DDF46189}">
      <dgm:prSet/>
      <dgm:spPr/>
      <dgm:t>
        <a:bodyPr/>
        <a:lstStyle/>
        <a:p>
          <a:r>
            <a:rPr lang="en-US" b="0" i="0" dirty="0"/>
            <a:t>Pixel data can be </a:t>
          </a:r>
          <a:r>
            <a:rPr lang="en-US" b="1" i="0" dirty="0"/>
            <a:t>uncompressed (raw)</a:t>
          </a:r>
          <a:r>
            <a:rPr lang="en-US" b="0" i="0" dirty="0"/>
            <a:t> or </a:t>
          </a:r>
          <a:r>
            <a:rPr lang="en-US" b="1" i="0" dirty="0"/>
            <a:t>compressed</a:t>
          </a:r>
          <a:r>
            <a:rPr lang="en-US" b="0" i="0" dirty="0"/>
            <a:t> using various standards (for example, JPEG, JPEG lossless, JPEG 2000). This is specified by the </a:t>
          </a:r>
          <a:r>
            <a:rPr lang="en-US" b="1" i="0" dirty="0"/>
            <a:t>Transfer Syntax</a:t>
          </a:r>
          <a:r>
            <a:rPr lang="en-US" b="0" i="0" dirty="0"/>
            <a:t>.</a:t>
          </a:r>
          <a:endParaRPr lang="en-US" dirty="0"/>
        </a:p>
      </dgm:t>
    </dgm:pt>
    <dgm:pt modelId="{8D4BAF4C-185A-48B3-B1C7-FF81DDE4923A}">
      <dgm:prSet phldrT="[Text]"/>
      <dgm:spPr/>
      <dgm:t>
        <a:bodyPr/>
        <a:lstStyle/>
        <a:p>
          <a:r>
            <a:rPr lang="en-US" dirty="0"/>
            <a:t>Image</a:t>
          </a:r>
        </a:p>
      </dgm:t>
    </dgm:pt>
    <dgm:pt modelId="{9B14C754-BA05-428A-9715-71F540701CFF}" type="parTrans" cxnId="{687CE92B-6A1B-428D-BB59-D9020C833025}">
      <dgm:prSet/>
      <dgm:spPr/>
      <dgm:t>
        <a:bodyPr/>
        <a:lstStyle/>
        <a:p>
          <a:endParaRPr lang="en-US"/>
        </a:p>
      </dgm:t>
    </dgm:pt>
    <dgm:pt modelId="{05E55D6C-30CE-4CA9-8C61-326960418E96}" type="sibTrans" cxnId="{687CE92B-6A1B-428D-BB59-D9020C833025}">
      <dgm:prSet/>
      <dgm:spPr/>
      <dgm:t>
        <a:bodyPr/>
        <a:lstStyle/>
        <a:p>
          <a:r>
            <a:rPr lang="en-US" b="0" i="0" dirty="0"/>
            <a:t>For example, a chest X-ray image) contains, besides the actual image (called </a:t>
          </a:r>
          <a:r>
            <a:rPr lang="en-US" b="1" i="0" dirty="0"/>
            <a:t>pixel data</a:t>
          </a:r>
          <a:r>
            <a:rPr lang="en-US" b="0" i="0" dirty="0"/>
            <a:t>), other information (called </a:t>
          </a:r>
          <a:r>
            <a:rPr lang="en-US" b="1" i="0" dirty="0"/>
            <a:t>attributes</a:t>
          </a:r>
          <a:r>
            <a:rPr lang="en-US" b="0" i="0" dirty="0"/>
            <a:t>), such as the name of the patient, the ID of the patient, the date on which the image was performed </a:t>
          </a:r>
          <a:r>
            <a:rPr lang="en-US" b="0" i="0" dirty="0" err="1"/>
            <a:t>etc</a:t>
          </a:r>
          <a:r>
            <a:rPr lang="en-US" b="0" i="0" dirty="0">
              <a:sym typeface="Wingdings" panose="05000000000000000000" pitchFamily="2" charset="2"/>
            </a:rPr>
            <a:t> DICOM Tags</a:t>
          </a:r>
          <a:endParaRPr lang="en-US" dirty="0"/>
        </a:p>
      </dgm:t>
    </dgm:pt>
    <dgm:pt modelId="{7A7BD52D-414C-4A66-AF65-C8F03879FEF9}">
      <dgm:prSet phldrT="[Text]"/>
      <dgm:spPr/>
      <dgm:t>
        <a:bodyPr/>
        <a:lstStyle/>
        <a:p>
          <a:r>
            <a:rPr lang="en-US" dirty="0"/>
            <a:t>Study</a:t>
          </a:r>
          <a:br>
            <a:rPr lang="en-US" dirty="0"/>
          </a:br>
          <a:r>
            <a:rPr lang="en-US" dirty="0" err="1"/>
            <a:t>Study</a:t>
          </a:r>
          <a:r>
            <a:rPr lang="en-US" dirty="0"/>
            <a:t> Instance UID</a:t>
          </a:r>
        </a:p>
      </dgm:t>
    </dgm:pt>
    <dgm:pt modelId="{E327EDEE-778B-40E4-B915-DFA851DEC7EC}" type="sibTrans" cxnId="{80EACC07-BCE8-434F-AB55-1D2B92C28D6E}">
      <dgm:prSet/>
      <dgm:spPr/>
      <dgm:t>
        <a:bodyPr/>
        <a:lstStyle/>
        <a:p>
          <a:r>
            <a:rPr lang="en-US" b="0" i="0" dirty="0"/>
            <a:t>A collection of images performed as part of an examination (for example, a head CT)</a:t>
          </a:r>
          <a:endParaRPr lang="en-US" dirty="0"/>
        </a:p>
      </dgm:t>
    </dgm:pt>
    <dgm:pt modelId="{4BE40BD3-597D-4C0E-AD8A-94B9332D37E5}" type="parTrans" cxnId="{80EACC07-BCE8-434F-AB55-1D2B92C28D6E}">
      <dgm:prSet/>
      <dgm:spPr/>
      <dgm:t>
        <a:bodyPr/>
        <a:lstStyle/>
        <a:p>
          <a:endParaRPr lang="en-US"/>
        </a:p>
      </dgm:t>
    </dgm:pt>
    <dgm:pt modelId="{69E66FEB-C333-4793-98A0-4598D7F0DC15}" type="pres">
      <dgm:prSet presAssocID="{2620C8B1-BEE0-4F63-BE6F-B8E3CA9DC5E5}" presName="hierChild1" presStyleCnt="0">
        <dgm:presLayoutVars>
          <dgm:orgChart val="1"/>
          <dgm:chPref val="1"/>
          <dgm:dir/>
          <dgm:animOne val="branch"/>
          <dgm:animLvl val="lvl"/>
          <dgm:resizeHandles/>
        </dgm:presLayoutVars>
      </dgm:prSet>
      <dgm:spPr/>
    </dgm:pt>
    <dgm:pt modelId="{318A571B-3921-49AC-A8E7-D3F9D1246E78}" type="pres">
      <dgm:prSet presAssocID="{7A7BD52D-414C-4A66-AF65-C8F03879FEF9}" presName="hierRoot1" presStyleCnt="0">
        <dgm:presLayoutVars>
          <dgm:hierBranch val="init"/>
        </dgm:presLayoutVars>
      </dgm:prSet>
      <dgm:spPr/>
    </dgm:pt>
    <dgm:pt modelId="{53E9431C-C044-4C44-87A4-49F8158A7246}" type="pres">
      <dgm:prSet presAssocID="{7A7BD52D-414C-4A66-AF65-C8F03879FEF9}" presName="rootComposite1" presStyleCnt="0"/>
      <dgm:spPr/>
    </dgm:pt>
    <dgm:pt modelId="{E676DA7F-70E0-47B8-8076-A523D7D72727}" type="pres">
      <dgm:prSet presAssocID="{7A7BD52D-414C-4A66-AF65-C8F03879FEF9}" presName="rootText1" presStyleLbl="node0" presStyleIdx="0" presStyleCnt="1">
        <dgm:presLayoutVars>
          <dgm:chMax/>
          <dgm:chPref val="3"/>
        </dgm:presLayoutVars>
      </dgm:prSet>
      <dgm:spPr/>
    </dgm:pt>
    <dgm:pt modelId="{A1C646C5-964F-4AAB-BA1C-704536ADDF17}" type="pres">
      <dgm:prSet presAssocID="{7A7BD52D-414C-4A66-AF65-C8F03879FEF9}" presName="titleText1" presStyleLbl="fgAcc0" presStyleIdx="0" presStyleCnt="1" custScaleX="266617" custScaleY="279410" custLinFactX="98508" custLinFactNeighborX="100000" custLinFactNeighborY="-94872">
        <dgm:presLayoutVars>
          <dgm:chMax val="0"/>
          <dgm:chPref val="0"/>
        </dgm:presLayoutVars>
      </dgm:prSet>
      <dgm:spPr/>
    </dgm:pt>
    <dgm:pt modelId="{370576EC-F481-46A9-8BEE-08224E8061A7}" type="pres">
      <dgm:prSet presAssocID="{7A7BD52D-414C-4A66-AF65-C8F03879FEF9}" presName="rootConnector1" presStyleLbl="node1" presStyleIdx="0" presStyleCnt="3"/>
      <dgm:spPr/>
    </dgm:pt>
    <dgm:pt modelId="{607C82A2-CBE6-49B6-AC2C-10C3BDAB7E5A}" type="pres">
      <dgm:prSet presAssocID="{7A7BD52D-414C-4A66-AF65-C8F03879FEF9}" presName="hierChild2" presStyleCnt="0"/>
      <dgm:spPr/>
    </dgm:pt>
    <dgm:pt modelId="{0B7E45C3-500C-460D-9689-56DB3A9864B3}" type="pres">
      <dgm:prSet presAssocID="{04F2C521-9236-4E55-87A3-287CDFB07968}" presName="Name37" presStyleLbl="parChTrans1D2" presStyleIdx="0" presStyleCnt="4"/>
      <dgm:spPr/>
    </dgm:pt>
    <dgm:pt modelId="{E82D5A9C-A332-4F54-BE8D-B9DCFA152D21}" type="pres">
      <dgm:prSet presAssocID="{0B2FB0FC-C5B7-4871-A82C-78A09A074082}" presName="hierRoot2" presStyleCnt="0">
        <dgm:presLayoutVars>
          <dgm:hierBranch val="init"/>
        </dgm:presLayoutVars>
      </dgm:prSet>
      <dgm:spPr/>
    </dgm:pt>
    <dgm:pt modelId="{D01651BD-EF11-4627-B0CB-CDDFE09AC108}" type="pres">
      <dgm:prSet presAssocID="{0B2FB0FC-C5B7-4871-A82C-78A09A074082}" presName="rootComposite" presStyleCnt="0"/>
      <dgm:spPr/>
    </dgm:pt>
    <dgm:pt modelId="{043ED01B-2F36-46D5-9397-21BFC0620CE6}" type="pres">
      <dgm:prSet presAssocID="{0B2FB0FC-C5B7-4871-A82C-78A09A074082}" presName="rootText" presStyleLbl="node1" presStyleIdx="0" presStyleCnt="3">
        <dgm:presLayoutVars>
          <dgm:chMax/>
          <dgm:chPref val="3"/>
        </dgm:presLayoutVars>
      </dgm:prSet>
      <dgm:spPr/>
    </dgm:pt>
    <dgm:pt modelId="{FBDABC05-C4D5-45AF-9367-2D6922613533}" type="pres">
      <dgm:prSet presAssocID="{0B2FB0FC-C5B7-4871-A82C-78A09A074082}" presName="titleText2" presStyleLbl="fgAcc1" presStyleIdx="0" presStyleCnt="3">
        <dgm:presLayoutVars>
          <dgm:chMax val="0"/>
          <dgm:chPref val="0"/>
        </dgm:presLayoutVars>
      </dgm:prSet>
      <dgm:spPr/>
    </dgm:pt>
    <dgm:pt modelId="{05C0BC9E-8F4D-4638-BC16-DDBC4CA48DA9}" type="pres">
      <dgm:prSet presAssocID="{0B2FB0FC-C5B7-4871-A82C-78A09A074082}" presName="rootConnector" presStyleLbl="node2" presStyleIdx="0" presStyleCnt="0"/>
      <dgm:spPr/>
    </dgm:pt>
    <dgm:pt modelId="{E1010763-FA18-4999-BDC7-004F4776EFD2}" type="pres">
      <dgm:prSet presAssocID="{0B2FB0FC-C5B7-4871-A82C-78A09A074082}" presName="hierChild4" presStyleCnt="0"/>
      <dgm:spPr/>
    </dgm:pt>
    <dgm:pt modelId="{ECC6FBDF-826F-4187-A280-959CA7CC0BA0}" type="pres">
      <dgm:prSet presAssocID="{0B2FB0FC-C5B7-4871-A82C-78A09A074082}" presName="hierChild5" presStyleCnt="0"/>
      <dgm:spPr/>
    </dgm:pt>
    <dgm:pt modelId="{3AD0C8A8-5FBF-4690-BBB7-65EB2226E0EB}" type="pres">
      <dgm:prSet presAssocID="{32A78DEF-757C-49D0-AA74-4ADF7282F620}" presName="Name37" presStyleLbl="parChTrans1D2" presStyleIdx="1" presStyleCnt="4"/>
      <dgm:spPr/>
    </dgm:pt>
    <dgm:pt modelId="{D4D3DD5A-B0EE-4778-91F3-BBEB649E01B3}" type="pres">
      <dgm:prSet presAssocID="{C0915752-34E2-4D81-A4A3-B83E66B305D7}" presName="hierRoot2" presStyleCnt="0">
        <dgm:presLayoutVars>
          <dgm:hierBranch val="init"/>
        </dgm:presLayoutVars>
      </dgm:prSet>
      <dgm:spPr/>
    </dgm:pt>
    <dgm:pt modelId="{31760097-A3AC-4D6C-B32A-3198B32AA431}" type="pres">
      <dgm:prSet presAssocID="{C0915752-34E2-4D81-A4A3-B83E66B305D7}" presName="rootComposite" presStyleCnt="0"/>
      <dgm:spPr/>
    </dgm:pt>
    <dgm:pt modelId="{78543B68-8FE9-4DD0-9F0C-EA0812B5BCE9}" type="pres">
      <dgm:prSet presAssocID="{C0915752-34E2-4D81-A4A3-B83E66B305D7}" presName="rootText" presStyleLbl="node1" presStyleIdx="1" presStyleCnt="3">
        <dgm:presLayoutVars>
          <dgm:chMax/>
          <dgm:chPref val="3"/>
        </dgm:presLayoutVars>
      </dgm:prSet>
      <dgm:spPr/>
    </dgm:pt>
    <dgm:pt modelId="{FD1BC8EC-E2FB-452F-9A30-C89135262357}" type="pres">
      <dgm:prSet presAssocID="{C0915752-34E2-4D81-A4A3-B83E66B305D7}" presName="titleText2" presStyleLbl="fgAcc1" presStyleIdx="1" presStyleCnt="3" custScaleX="339099" custScaleY="330129" custLinFactX="49705" custLinFactY="100000" custLinFactNeighborX="100000" custLinFactNeighborY="143631">
        <dgm:presLayoutVars>
          <dgm:chMax val="0"/>
          <dgm:chPref val="0"/>
        </dgm:presLayoutVars>
      </dgm:prSet>
      <dgm:spPr/>
    </dgm:pt>
    <dgm:pt modelId="{80B96712-0C28-4655-9CBF-48C8BB6C9F8A}" type="pres">
      <dgm:prSet presAssocID="{C0915752-34E2-4D81-A4A3-B83E66B305D7}" presName="rootConnector" presStyleLbl="node2" presStyleIdx="0" presStyleCnt="0"/>
      <dgm:spPr/>
    </dgm:pt>
    <dgm:pt modelId="{C314949A-EA7A-4298-AB6A-47978676331D}" type="pres">
      <dgm:prSet presAssocID="{C0915752-34E2-4D81-A4A3-B83E66B305D7}" presName="hierChild4" presStyleCnt="0"/>
      <dgm:spPr/>
    </dgm:pt>
    <dgm:pt modelId="{5AE015F9-24B0-4AA1-8564-D3E048E42DF1}" type="pres">
      <dgm:prSet presAssocID="{C0915752-34E2-4D81-A4A3-B83E66B305D7}" presName="hierChild5" presStyleCnt="0"/>
      <dgm:spPr/>
    </dgm:pt>
    <dgm:pt modelId="{77F75160-B7C0-41BC-BC9C-8619FA97DCAF}" type="pres">
      <dgm:prSet presAssocID="{9B14C754-BA05-428A-9715-71F540701CFF}" presName="Name37" presStyleLbl="parChTrans1D2" presStyleIdx="2" presStyleCnt="4"/>
      <dgm:spPr/>
    </dgm:pt>
    <dgm:pt modelId="{64E37871-42DA-4F8A-B04F-FCE772C855D1}" type="pres">
      <dgm:prSet presAssocID="{8D4BAF4C-185A-48B3-B1C7-FF81DDE4923A}" presName="hierRoot2" presStyleCnt="0">
        <dgm:presLayoutVars>
          <dgm:hierBranch val="init"/>
        </dgm:presLayoutVars>
      </dgm:prSet>
      <dgm:spPr/>
    </dgm:pt>
    <dgm:pt modelId="{D4EE523C-0B18-4A6C-9762-2FA0E7974A8F}" type="pres">
      <dgm:prSet presAssocID="{8D4BAF4C-185A-48B3-B1C7-FF81DDE4923A}" presName="rootComposite" presStyleCnt="0"/>
      <dgm:spPr/>
    </dgm:pt>
    <dgm:pt modelId="{8A9C417B-8B42-4183-B7B6-5B9BBF372717}" type="pres">
      <dgm:prSet presAssocID="{8D4BAF4C-185A-48B3-B1C7-FF81DDE4923A}" presName="rootText" presStyleLbl="node1" presStyleIdx="2" presStyleCnt="3" custLinFactNeighborX="-87366" custLinFactNeighborY="-10453">
        <dgm:presLayoutVars>
          <dgm:chMax/>
          <dgm:chPref val="3"/>
        </dgm:presLayoutVars>
      </dgm:prSet>
      <dgm:spPr/>
    </dgm:pt>
    <dgm:pt modelId="{E5098683-0D82-4938-BA4E-A59A91A386AB}" type="pres">
      <dgm:prSet presAssocID="{8D4BAF4C-185A-48B3-B1C7-FF81DDE4923A}" presName="titleText2" presStyleLbl="fgAcc1" presStyleIdx="2" presStyleCnt="3" custScaleX="250453" custScaleY="664388" custLinFactX="100000" custLinFactY="-59523" custLinFactNeighborX="142778" custLinFactNeighborY="-100000">
        <dgm:presLayoutVars>
          <dgm:chMax val="0"/>
          <dgm:chPref val="0"/>
        </dgm:presLayoutVars>
      </dgm:prSet>
      <dgm:spPr/>
    </dgm:pt>
    <dgm:pt modelId="{6E49FE6B-23F4-4CE4-9145-A3E455F46C33}" type="pres">
      <dgm:prSet presAssocID="{8D4BAF4C-185A-48B3-B1C7-FF81DDE4923A}" presName="rootConnector" presStyleLbl="node2" presStyleIdx="0" presStyleCnt="0"/>
      <dgm:spPr/>
    </dgm:pt>
    <dgm:pt modelId="{99FA6BDE-EEC5-4606-9641-4182EABE0248}" type="pres">
      <dgm:prSet presAssocID="{8D4BAF4C-185A-48B3-B1C7-FF81DDE4923A}" presName="hierChild4" presStyleCnt="0"/>
      <dgm:spPr/>
    </dgm:pt>
    <dgm:pt modelId="{E1049E3D-B072-41EC-9639-844E44371ED5}" type="pres">
      <dgm:prSet presAssocID="{8D4BAF4C-185A-48B3-B1C7-FF81DDE4923A}" presName="hierChild5" presStyleCnt="0"/>
      <dgm:spPr/>
    </dgm:pt>
    <dgm:pt modelId="{501C18A5-0409-4763-AF5C-BB3266A51DA6}" type="pres">
      <dgm:prSet presAssocID="{7A7BD52D-414C-4A66-AF65-C8F03879FEF9}" presName="hierChild3" presStyleCnt="0"/>
      <dgm:spPr/>
    </dgm:pt>
    <dgm:pt modelId="{CBB3BB4D-E210-4736-A94C-8B5E46D785CF}" type="pres">
      <dgm:prSet presAssocID="{AA8378B1-FE31-439E-A6EF-0737C52E1F24}" presName="Name96" presStyleLbl="parChTrans1D2" presStyleIdx="3" presStyleCnt="4"/>
      <dgm:spPr/>
    </dgm:pt>
    <dgm:pt modelId="{22EF3104-F32A-4B26-A404-554EA9918EA0}" type="pres">
      <dgm:prSet presAssocID="{AC0C01D2-FBC1-4D7C-B97C-0FB1AB640903}" presName="hierRoot3" presStyleCnt="0">
        <dgm:presLayoutVars>
          <dgm:hierBranch val="init"/>
        </dgm:presLayoutVars>
      </dgm:prSet>
      <dgm:spPr/>
    </dgm:pt>
    <dgm:pt modelId="{EF8D5AEB-2CD3-46A0-8932-857F64BBCF2E}" type="pres">
      <dgm:prSet presAssocID="{AC0C01D2-FBC1-4D7C-B97C-0FB1AB640903}" presName="rootComposite3" presStyleCnt="0"/>
      <dgm:spPr/>
    </dgm:pt>
    <dgm:pt modelId="{D9FE86C6-F2CD-4560-AF22-A1963E0F8800}" type="pres">
      <dgm:prSet presAssocID="{AC0C01D2-FBC1-4D7C-B97C-0FB1AB640903}" presName="rootText3" presStyleLbl="asst1" presStyleIdx="0" presStyleCnt="1">
        <dgm:presLayoutVars>
          <dgm:chPref val="3"/>
        </dgm:presLayoutVars>
      </dgm:prSet>
      <dgm:spPr/>
    </dgm:pt>
    <dgm:pt modelId="{FE36A570-1221-464F-8B14-2DA7947CFD51}" type="pres">
      <dgm:prSet presAssocID="{AC0C01D2-FBC1-4D7C-B97C-0FB1AB640903}" presName="titleText3" presStyleLbl="fgAcc2" presStyleIdx="0" presStyleCnt="1" custScaleX="234692" custScaleY="380590" custLinFactX="100000" custLinFactY="-16139" custLinFactNeighborX="178343" custLinFactNeighborY="-100000">
        <dgm:presLayoutVars>
          <dgm:chMax val="0"/>
          <dgm:chPref val="0"/>
        </dgm:presLayoutVars>
      </dgm:prSet>
      <dgm:spPr/>
    </dgm:pt>
    <dgm:pt modelId="{94AFE051-4E79-4BC7-8572-4F1AA9FCC1BD}" type="pres">
      <dgm:prSet presAssocID="{AC0C01D2-FBC1-4D7C-B97C-0FB1AB640903}" presName="rootConnector3" presStyleLbl="asst1" presStyleIdx="0" presStyleCnt="1"/>
      <dgm:spPr/>
    </dgm:pt>
    <dgm:pt modelId="{867A252C-3060-4922-8B59-95CC5BD35E1D}" type="pres">
      <dgm:prSet presAssocID="{AC0C01D2-FBC1-4D7C-B97C-0FB1AB640903}" presName="hierChild6" presStyleCnt="0"/>
      <dgm:spPr/>
    </dgm:pt>
    <dgm:pt modelId="{64EB6FE6-1E28-4D61-8449-D94EF3A58B59}" type="pres">
      <dgm:prSet presAssocID="{AC0C01D2-FBC1-4D7C-B97C-0FB1AB640903}" presName="hierChild7" presStyleCnt="0"/>
      <dgm:spPr/>
    </dgm:pt>
  </dgm:ptLst>
  <dgm:cxnLst>
    <dgm:cxn modelId="{38221D07-FDB5-4317-AB00-33E692177B11}" type="presOf" srcId="{0B2FB0FC-C5B7-4871-A82C-78A09A074082}" destId="{043ED01B-2F36-46D5-9397-21BFC0620CE6}" srcOrd="0" destOrd="0" presId="urn:microsoft.com/office/officeart/2008/layout/NameandTitleOrganizationalChart"/>
    <dgm:cxn modelId="{80EACC07-BCE8-434F-AB55-1D2B92C28D6E}" srcId="{2620C8B1-BEE0-4F63-BE6F-B8E3CA9DC5E5}" destId="{7A7BD52D-414C-4A66-AF65-C8F03879FEF9}" srcOrd="0" destOrd="0" parTransId="{4BE40BD3-597D-4C0E-AD8A-94B9332D37E5}" sibTransId="{E327EDEE-778B-40E4-B915-DFA851DEC7EC}"/>
    <dgm:cxn modelId="{0B7DF61E-16AD-47B5-BA36-4B0CC34FD094}" type="presOf" srcId="{7A7BD52D-414C-4A66-AF65-C8F03879FEF9}" destId="{E676DA7F-70E0-47B8-8076-A523D7D72727}" srcOrd="0" destOrd="0" presId="urn:microsoft.com/office/officeart/2008/layout/NameandTitleOrganizationalChart"/>
    <dgm:cxn modelId="{687CE92B-6A1B-428D-BB59-D9020C833025}" srcId="{7A7BD52D-414C-4A66-AF65-C8F03879FEF9}" destId="{8D4BAF4C-185A-48B3-B1C7-FF81DDE4923A}" srcOrd="3" destOrd="0" parTransId="{9B14C754-BA05-428A-9715-71F540701CFF}" sibTransId="{05E55D6C-30CE-4CA9-8C61-326960418E96}"/>
    <dgm:cxn modelId="{E7E6692F-7B59-42E0-B544-F3098DC6B633}" srcId="{7A7BD52D-414C-4A66-AF65-C8F03879FEF9}" destId="{0B2FB0FC-C5B7-4871-A82C-78A09A074082}" srcOrd="1" destOrd="0" parTransId="{04F2C521-9236-4E55-87A3-287CDFB07968}" sibTransId="{303FA724-5DF3-424B-BC69-5B8C41B29B02}"/>
    <dgm:cxn modelId="{F17D3435-168F-4AC4-930D-54EBB43B0186}" type="presOf" srcId="{AC0C01D2-FBC1-4D7C-B97C-0FB1AB640903}" destId="{D9FE86C6-F2CD-4560-AF22-A1963E0F8800}" srcOrd="0" destOrd="0" presId="urn:microsoft.com/office/officeart/2008/layout/NameandTitleOrganizationalChart"/>
    <dgm:cxn modelId="{E840633F-096C-4253-8C3C-9D71B3110E7A}" type="presOf" srcId="{C0915752-34E2-4D81-A4A3-B83E66B305D7}" destId="{80B96712-0C28-4655-9CBF-48C8BB6C9F8A}" srcOrd="1" destOrd="0" presId="urn:microsoft.com/office/officeart/2008/layout/NameandTitleOrganizationalChart"/>
    <dgm:cxn modelId="{ACB7B63F-E9FA-4581-8582-082669359A89}" srcId="{7A7BD52D-414C-4A66-AF65-C8F03879FEF9}" destId="{AC0C01D2-FBC1-4D7C-B97C-0FB1AB640903}" srcOrd="0" destOrd="0" parTransId="{AA8378B1-FE31-439E-A6EF-0737C52E1F24}" sibTransId="{B6C60344-46B1-4CBA-8A0A-AA092F907BA5}"/>
    <dgm:cxn modelId="{62A7E761-50F0-4DA2-84AD-7AF519D0EA02}" type="presOf" srcId="{2620C8B1-BEE0-4F63-BE6F-B8E3CA9DC5E5}" destId="{69E66FEB-C333-4793-98A0-4598D7F0DC15}" srcOrd="0" destOrd="0" presId="urn:microsoft.com/office/officeart/2008/layout/NameandTitleOrganizationalChart"/>
    <dgm:cxn modelId="{4579C443-2B81-4455-9BD8-4F720D23DE51}" type="presOf" srcId="{8D4BAF4C-185A-48B3-B1C7-FF81DDE4923A}" destId="{8A9C417B-8B42-4183-B7B6-5B9BBF372717}" srcOrd="0" destOrd="0" presId="urn:microsoft.com/office/officeart/2008/layout/NameandTitleOrganizationalChart"/>
    <dgm:cxn modelId="{76000A4B-45D3-4278-80A4-A709C08DDB07}" type="presOf" srcId="{9AF5F0ED-239A-4AA4-9169-952A0332D9F7}" destId="{FD1BC8EC-E2FB-452F-9A30-C89135262357}" srcOrd="0" destOrd="0" presId="urn:microsoft.com/office/officeart/2008/layout/NameandTitleOrganizationalChart"/>
    <dgm:cxn modelId="{1286CC6B-EFAF-4892-8204-78322B573C71}" type="presOf" srcId="{E327EDEE-778B-40E4-B915-DFA851DEC7EC}" destId="{A1C646C5-964F-4AAB-BA1C-704536ADDF17}" srcOrd="0" destOrd="0" presId="urn:microsoft.com/office/officeart/2008/layout/NameandTitleOrganizationalChart"/>
    <dgm:cxn modelId="{A0A2AA79-7BC2-4144-A546-4766DDF46189}" srcId="{7A7BD52D-414C-4A66-AF65-C8F03879FEF9}" destId="{C0915752-34E2-4D81-A4A3-B83E66B305D7}" srcOrd="2" destOrd="0" parTransId="{32A78DEF-757C-49D0-AA74-4ADF7282F620}" sibTransId="{9AF5F0ED-239A-4AA4-9169-952A0332D9F7}"/>
    <dgm:cxn modelId="{DD14D28A-C323-42D8-9DCE-637ECDFD1A61}" type="presOf" srcId="{AC0C01D2-FBC1-4D7C-B97C-0FB1AB640903}" destId="{94AFE051-4E79-4BC7-8572-4F1AA9FCC1BD}" srcOrd="1" destOrd="0" presId="urn:microsoft.com/office/officeart/2008/layout/NameandTitleOrganizationalChart"/>
    <dgm:cxn modelId="{B451698E-1429-450A-9E97-485B98C6B2F8}" type="presOf" srcId="{9B14C754-BA05-428A-9715-71F540701CFF}" destId="{77F75160-B7C0-41BC-BC9C-8619FA97DCAF}" srcOrd="0" destOrd="0" presId="urn:microsoft.com/office/officeart/2008/layout/NameandTitleOrganizationalChart"/>
    <dgm:cxn modelId="{517E5090-7E01-40DE-B3FB-CA76B42834F3}" type="presOf" srcId="{B6C60344-46B1-4CBA-8A0A-AA092F907BA5}" destId="{FE36A570-1221-464F-8B14-2DA7947CFD51}" srcOrd="0" destOrd="0" presId="urn:microsoft.com/office/officeart/2008/layout/NameandTitleOrganizationalChart"/>
    <dgm:cxn modelId="{14985C92-9CEC-4045-9B77-28C228540BBA}" type="presOf" srcId="{05E55D6C-30CE-4CA9-8C61-326960418E96}" destId="{E5098683-0D82-4938-BA4E-A59A91A386AB}" srcOrd="0" destOrd="0" presId="urn:microsoft.com/office/officeart/2008/layout/NameandTitleOrganizationalChart"/>
    <dgm:cxn modelId="{5D7BCA9C-1C62-4B2E-AD82-BE084F321B35}" type="presOf" srcId="{303FA724-5DF3-424B-BC69-5B8C41B29B02}" destId="{FBDABC05-C4D5-45AF-9367-2D6922613533}" srcOrd="0" destOrd="0" presId="urn:microsoft.com/office/officeart/2008/layout/NameandTitleOrganizationalChart"/>
    <dgm:cxn modelId="{6997B4AC-A80A-475A-9401-015A3489E7F7}" type="presOf" srcId="{04F2C521-9236-4E55-87A3-287CDFB07968}" destId="{0B7E45C3-500C-460D-9689-56DB3A9864B3}" srcOrd="0" destOrd="0" presId="urn:microsoft.com/office/officeart/2008/layout/NameandTitleOrganizationalChart"/>
    <dgm:cxn modelId="{5543DDB6-1376-464B-9A4E-5D32C5C85C69}" type="presOf" srcId="{C0915752-34E2-4D81-A4A3-B83E66B305D7}" destId="{78543B68-8FE9-4DD0-9F0C-EA0812B5BCE9}" srcOrd="0" destOrd="0" presId="urn:microsoft.com/office/officeart/2008/layout/NameandTitleOrganizationalChart"/>
    <dgm:cxn modelId="{ECC179DC-97E3-4E6F-BD98-11696634F252}" type="presOf" srcId="{7A7BD52D-414C-4A66-AF65-C8F03879FEF9}" destId="{370576EC-F481-46A9-8BEE-08224E8061A7}" srcOrd="1" destOrd="0" presId="urn:microsoft.com/office/officeart/2008/layout/NameandTitleOrganizationalChart"/>
    <dgm:cxn modelId="{695472DF-76C0-4E29-9CE1-8F5645F8F84D}" type="presOf" srcId="{0B2FB0FC-C5B7-4871-A82C-78A09A074082}" destId="{05C0BC9E-8F4D-4638-BC16-DDBC4CA48DA9}" srcOrd="1" destOrd="0" presId="urn:microsoft.com/office/officeart/2008/layout/NameandTitleOrganizationalChart"/>
    <dgm:cxn modelId="{307535E4-97AE-4C1E-9C25-3053CB36782D}" type="presOf" srcId="{AA8378B1-FE31-439E-A6EF-0737C52E1F24}" destId="{CBB3BB4D-E210-4736-A94C-8B5E46D785CF}" srcOrd="0" destOrd="0" presId="urn:microsoft.com/office/officeart/2008/layout/NameandTitleOrganizationalChart"/>
    <dgm:cxn modelId="{B9B81CE9-247D-4E1E-904A-5B9E988ED3A3}" type="presOf" srcId="{32A78DEF-757C-49D0-AA74-4ADF7282F620}" destId="{3AD0C8A8-5FBF-4690-BBB7-65EB2226E0EB}" srcOrd="0" destOrd="0" presId="urn:microsoft.com/office/officeart/2008/layout/NameandTitleOrganizationalChart"/>
    <dgm:cxn modelId="{090B31ED-7500-4887-8C58-89223EEE1290}" type="presOf" srcId="{8D4BAF4C-185A-48B3-B1C7-FF81DDE4923A}" destId="{6E49FE6B-23F4-4CE4-9145-A3E455F46C33}" srcOrd="1" destOrd="0" presId="urn:microsoft.com/office/officeart/2008/layout/NameandTitleOrganizationalChart"/>
    <dgm:cxn modelId="{9A2E27CC-1D2C-4685-B776-3AA882177F85}" type="presParOf" srcId="{69E66FEB-C333-4793-98A0-4598D7F0DC15}" destId="{318A571B-3921-49AC-A8E7-D3F9D1246E78}" srcOrd="0" destOrd="0" presId="urn:microsoft.com/office/officeart/2008/layout/NameandTitleOrganizationalChart"/>
    <dgm:cxn modelId="{F2271C3A-151A-4281-B693-03B9FB3B71D5}" type="presParOf" srcId="{318A571B-3921-49AC-A8E7-D3F9D1246E78}" destId="{53E9431C-C044-4C44-87A4-49F8158A7246}" srcOrd="0" destOrd="0" presId="urn:microsoft.com/office/officeart/2008/layout/NameandTitleOrganizationalChart"/>
    <dgm:cxn modelId="{1E916466-F458-477C-812D-DCA08F58F1A5}" type="presParOf" srcId="{53E9431C-C044-4C44-87A4-49F8158A7246}" destId="{E676DA7F-70E0-47B8-8076-A523D7D72727}" srcOrd="0" destOrd="0" presId="urn:microsoft.com/office/officeart/2008/layout/NameandTitleOrganizationalChart"/>
    <dgm:cxn modelId="{193C958F-326D-4FAC-8A2C-1C4F016FB5A6}" type="presParOf" srcId="{53E9431C-C044-4C44-87A4-49F8158A7246}" destId="{A1C646C5-964F-4AAB-BA1C-704536ADDF17}" srcOrd="1" destOrd="0" presId="urn:microsoft.com/office/officeart/2008/layout/NameandTitleOrganizationalChart"/>
    <dgm:cxn modelId="{6B62DA3C-7B56-41C3-B202-3A6E3360F2D5}" type="presParOf" srcId="{53E9431C-C044-4C44-87A4-49F8158A7246}" destId="{370576EC-F481-46A9-8BEE-08224E8061A7}" srcOrd="2" destOrd="0" presId="urn:microsoft.com/office/officeart/2008/layout/NameandTitleOrganizationalChart"/>
    <dgm:cxn modelId="{F8887416-DA3F-4E3B-AAAA-10C3A865CF4E}" type="presParOf" srcId="{318A571B-3921-49AC-A8E7-D3F9D1246E78}" destId="{607C82A2-CBE6-49B6-AC2C-10C3BDAB7E5A}" srcOrd="1" destOrd="0" presId="urn:microsoft.com/office/officeart/2008/layout/NameandTitleOrganizationalChart"/>
    <dgm:cxn modelId="{38E2283C-BAF2-4474-B2AE-ED80020AD2FE}" type="presParOf" srcId="{607C82A2-CBE6-49B6-AC2C-10C3BDAB7E5A}" destId="{0B7E45C3-500C-460D-9689-56DB3A9864B3}" srcOrd="0" destOrd="0" presId="urn:microsoft.com/office/officeart/2008/layout/NameandTitleOrganizationalChart"/>
    <dgm:cxn modelId="{F727B1DF-54BA-4DF3-B6F5-968810824025}" type="presParOf" srcId="{607C82A2-CBE6-49B6-AC2C-10C3BDAB7E5A}" destId="{E82D5A9C-A332-4F54-BE8D-B9DCFA152D21}" srcOrd="1" destOrd="0" presId="urn:microsoft.com/office/officeart/2008/layout/NameandTitleOrganizationalChart"/>
    <dgm:cxn modelId="{70F81066-B8AF-4804-8225-6F162E969EC2}" type="presParOf" srcId="{E82D5A9C-A332-4F54-BE8D-B9DCFA152D21}" destId="{D01651BD-EF11-4627-B0CB-CDDFE09AC108}" srcOrd="0" destOrd="0" presId="urn:microsoft.com/office/officeart/2008/layout/NameandTitleOrganizationalChart"/>
    <dgm:cxn modelId="{5CD8F938-5A53-4840-B45D-CECDA3621DB4}" type="presParOf" srcId="{D01651BD-EF11-4627-B0CB-CDDFE09AC108}" destId="{043ED01B-2F36-46D5-9397-21BFC0620CE6}" srcOrd="0" destOrd="0" presId="urn:microsoft.com/office/officeart/2008/layout/NameandTitleOrganizationalChart"/>
    <dgm:cxn modelId="{9D64609B-C6A8-4372-9A88-140C251CA722}" type="presParOf" srcId="{D01651BD-EF11-4627-B0CB-CDDFE09AC108}" destId="{FBDABC05-C4D5-45AF-9367-2D6922613533}" srcOrd="1" destOrd="0" presId="urn:microsoft.com/office/officeart/2008/layout/NameandTitleOrganizationalChart"/>
    <dgm:cxn modelId="{4FA21F0A-9C6F-415F-832C-A454163D7FCA}" type="presParOf" srcId="{D01651BD-EF11-4627-B0CB-CDDFE09AC108}" destId="{05C0BC9E-8F4D-4638-BC16-DDBC4CA48DA9}" srcOrd="2" destOrd="0" presId="urn:microsoft.com/office/officeart/2008/layout/NameandTitleOrganizationalChart"/>
    <dgm:cxn modelId="{9DF86ABD-5D9F-43E4-B13D-89B71A586D28}" type="presParOf" srcId="{E82D5A9C-A332-4F54-BE8D-B9DCFA152D21}" destId="{E1010763-FA18-4999-BDC7-004F4776EFD2}" srcOrd="1" destOrd="0" presId="urn:microsoft.com/office/officeart/2008/layout/NameandTitleOrganizationalChart"/>
    <dgm:cxn modelId="{8EF84278-31D9-45C7-8F4C-2194D7809D96}" type="presParOf" srcId="{E82D5A9C-A332-4F54-BE8D-B9DCFA152D21}" destId="{ECC6FBDF-826F-4187-A280-959CA7CC0BA0}" srcOrd="2" destOrd="0" presId="urn:microsoft.com/office/officeart/2008/layout/NameandTitleOrganizationalChart"/>
    <dgm:cxn modelId="{66E6B6D6-1868-44BB-ACD6-3E818C89633D}" type="presParOf" srcId="{607C82A2-CBE6-49B6-AC2C-10C3BDAB7E5A}" destId="{3AD0C8A8-5FBF-4690-BBB7-65EB2226E0EB}" srcOrd="2" destOrd="0" presId="urn:microsoft.com/office/officeart/2008/layout/NameandTitleOrganizationalChart"/>
    <dgm:cxn modelId="{EDC7A394-6D43-4FB1-9446-9EC5780DB3A5}" type="presParOf" srcId="{607C82A2-CBE6-49B6-AC2C-10C3BDAB7E5A}" destId="{D4D3DD5A-B0EE-4778-91F3-BBEB649E01B3}" srcOrd="3" destOrd="0" presId="urn:microsoft.com/office/officeart/2008/layout/NameandTitleOrganizationalChart"/>
    <dgm:cxn modelId="{DE77D725-56E7-48E3-A163-E3AB58FCFE26}" type="presParOf" srcId="{D4D3DD5A-B0EE-4778-91F3-BBEB649E01B3}" destId="{31760097-A3AC-4D6C-B32A-3198B32AA431}" srcOrd="0" destOrd="0" presId="urn:microsoft.com/office/officeart/2008/layout/NameandTitleOrganizationalChart"/>
    <dgm:cxn modelId="{C40899A9-D82D-4A3F-A404-B6B653A55FB5}" type="presParOf" srcId="{31760097-A3AC-4D6C-B32A-3198B32AA431}" destId="{78543B68-8FE9-4DD0-9F0C-EA0812B5BCE9}" srcOrd="0" destOrd="0" presId="urn:microsoft.com/office/officeart/2008/layout/NameandTitleOrganizationalChart"/>
    <dgm:cxn modelId="{D2E098EF-F4AA-4EE5-A44B-33FBAC6E99BB}" type="presParOf" srcId="{31760097-A3AC-4D6C-B32A-3198B32AA431}" destId="{FD1BC8EC-E2FB-452F-9A30-C89135262357}" srcOrd="1" destOrd="0" presId="urn:microsoft.com/office/officeart/2008/layout/NameandTitleOrganizationalChart"/>
    <dgm:cxn modelId="{EC61EF7C-82B5-4E65-BCC9-C8EEDD2F1455}" type="presParOf" srcId="{31760097-A3AC-4D6C-B32A-3198B32AA431}" destId="{80B96712-0C28-4655-9CBF-48C8BB6C9F8A}" srcOrd="2" destOrd="0" presId="urn:microsoft.com/office/officeart/2008/layout/NameandTitleOrganizationalChart"/>
    <dgm:cxn modelId="{0ECEEDDF-F5CB-425A-8263-479E36BADB0F}" type="presParOf" srcId="{D4D3DD5A-B0EE-4778-91F3-BBEB649E01B3}" destId="{C314949A-EA7A-4298-AB6A-47978676331D}" srcOrd="1" destOrd="0" presId="urn:microsoft.com/office/officeart/2008/layout/NameandTitleOrganizationalChart"/>
    <dgm:cxn modelId="{3EFEC0AF-8B5E-478E-98EF-D26C1027B654}" type="presParOf" srcId="{D4D3DD5A-B0EE-4778-91F3-BBEB649E01B3}" destId="{5AE015F9-24B0-4AA1-8564-D3E048E42DF1}" srcOrd="2" destOrd="0" presId="urn:microsoft.com/office/officeart/2008/layout/NameandTitleOrganizationalChart"/>
    <dgm:cxn modelId="{40279D89-1F35-4C8A-8395-8E02A0653302}" type="presParOf" srcId="{607C82A2-CBE6-49B6-AC2C-10C3BDAB7E5A}" destId="{77F75160-B7C0-41BC-BC9C-8619FA97DCAF}" srcOrd="4" destOrd="0" presId="urn:microsoft.com/office/officeart/2008/layout/NameandTitleOrganizationalChart"/>
    <dgm:cxn modelId="{D6738A39-B1FD-461C-8DDF-D8377F8447F0}" type="presParOf" srcId="{607C82A2-CBE6-49B6-AC2C-10C3BDAB7E5A}" destId="{64E37871-42DA-4F8A-B04F-FCE772C855D1}" srcOrd="5" destOrd="0" presId="urn:microsoft.com/office/officeart/2008/layout/NameandTitleOrganizationalChart"/>
    <dgm:cxn modelId="{0868CBF8-4F12-4238-9AD5-026515BFB256}" type="presParOf" srcId="{64E37871-42DA-4F8A-B04F-FCE772C855D1}" destId="{D4EE523C-0B18-4A6C-9762-2FA0E7974A8F}" srcOrd="0" destOrd="0" presId="urn:microsoft.com/office/officeart/2008/layout/NameandTitleOrganizationalChart"/>
    <dgm:cxn modelId="{836E3758-6156-41F0-BAEB-61532AC517A6}" type="presParOf" srcId="{D4EE523C-0B18-4A6C-9762-2FA0E7974A8F}" destId="{8A9C417B-8B42-4183-B7B6-5B9BBF372717}" srcOrd="0" destOrd="0" presId="urn:microsoft.com/office/officeart/2008/layout/NameandTitleOrganizationalChart"/>
    <dgm:cxn modelId="{4C7FB78E-2B88-436C-9596-17F2DF9C111A}" type="presParOf" srcId="{D4EE523C-0B18-4A6C-9762-2FA0E7974A8F}" destId="{E5098683-0D82-4938-BA4E-A59A91A386AB}" srcOrd="1" destOrd="0" presId="urn:microsoft.com/office/officeart/2008/layout/NameandTitleOrganizationalChart"/>
    <dgm:cxn modelId="{26E1456F-428F-439D-B025-2B260518328C}" type="presParOf" srcId="{D4EE523C-0B18-4A6C-9762-2FA0E7974A8F}" destId="{6E49FE6B-23F4-4CE4-9145-A3E455F46C33}" srcOrd="2" destOrd="0" presId="urn:microsoft.com/office/officeart/2008/layout/NameandTitleOrganizationalChart"/>
    <dgm:cxn modelId="{02AE5D1C-DD82-40C1-8696-9877A3362AB0}" type="presParOf" srcId="{64E37871-42DA-4F8A-B04F-FCE772C855D1}" destId="{99FA6BDE-EEC5-4606-9641-4182EABE0248}" srcOrd="1" destOrd="0" presId="urn:microsoft.com/office/officeart/2008/layout/NameandTitleOrganizationalChart"/>
    <dgm:cxn modelId="{F02A79E3-2694-4897-981C-69BD32E720DB}" type="presParOf" srcId="{64E37871-42DA-4F8A-B04F-FCE772C855D1}" destId="{E1049E3D-B072-41EC-9639-844E44371ED5}" srcOrd="2" destOrd="0" presId="urn:microsoft.com/office/officeart/2008/layout/NameandTitleOrganizationalChart"/>
    <dgm:cxn modelId="{0C710FAA-C88F-4673-AA23-C61A8DEC4CDD}" type="presParOf" srcId="{318A571B-3921-49AC-A8E7-D3F9D1246E78}" destId="{501C18A5-0409-4763-AF5C-BB3266A51DA6}" srcOrd="2" destOrd="0" presId="urn:microsoft.com/office/officeart/2008/layout/NameandTitleOrganizationalChart"/>
    <dgm:cxn modelId="{2B8BE679-9267-40D9-936E-18237F4AF750}" type="presParOf" srcId="{501C18A5-0409-4763-AF5C-BB3266A51DA6}" destId="{CBB3BB4D-E210-4736-A94C-8B5E46D785CF}" srcOrd="0" destOrd="0" presId="urn:microsoft.com/office/officeart/2008/layout/NameandTitleOrganizationalChart"/>
    <dgm:cxn modelId="{1E80F5A1-12D9-4313-9F95-0453B731F41F}" type="presParOf" srcId="{501C18A5-0409-4763-AF5C-BB3266A51DA6}" destId="{22EF3104-F32A-4B26-A404-554EA9918EA0}" srcOrd="1" destOrd="0" presId="urn:microsoft.com/office/officeart/2008/layout/NameandTitleOrganizationalChart"/>
    <dgm:cxn modelId="{AF98D417-B76B-436C-ADF1-6FC0AF130F3F}" type="presParOf" srcId="{22EF3104-F32A-4B26-A404-554EA9918EA0}" destId="{EF8D5AEB-2CD3-46A0-8932-857F64BBCF2E}" srcOrd="0" destOrd="0" presId="urn:microsoft.com/office/officeart/2008/layout/NameandTitleOrganizationalChart"/>
    <dgm:cxn modelId="{4BA5072E-8DD4-4D37-ADFD-11DEAFE4BAF6}" type="presParOf" srcId="{EF8D5AEB-2CD3-46A0-8932-857F64BBCF2E}" destId="{D9FE86C6-F2CD-4560-AF22-A1963E0F8800}" srcOrd="0" destOrd="0" presId="urn:microsoft.com/office/officeart/2008/layout/NameandTitleOrganizationalChart"/>
    <dgm:cxn modelId="{746DCCC2-4BC8-456E-8978-DBB6384855E4}" type="presParOf" srcId="{EF8D5AEB-2CD3-46A0-8932-857F64BBCF2E}" destId="{FE36A570-1221-464F-8B14-2DA7947CFD51}" srcOrd="1" destOrd="0" presId="urn:microsoft.com/office/officeart/2008/layout/NameandTitleOrganizationalChart"/>
    <dgm:cxn modelId="{64512A8F-332A-4963-81DC-8976464D9E0E}" type="presParOf" srcId="{EF8D5AEB-2CD3-46A0-8932-857F64BBCF2E}" destId="{94AFE051-4E79-4BC7-8572-4F1AA9FCC1BD}" srcOrd="2" destOrd="0" presId="urn:microsoft.com/office/officeart/2008/layout/NameandTitleOrganizationalChart"/>
    <dgm:cxn modelId="{5E00E1D0-FAD4-48C8-8FC2-3C45C99A7104}" type="presParOf" srcId="{22EF3104-F32A-4B26-A404-554EA9918EA0}" destId="{867A252C-3060-4922-8B59-95CC5BD35E1D}" srcOrd="1" destOrd="0" presId="urn:microsoft.com/office/officeart/2008/layout/NameandTitleOrganizationalChart"/>
    <dgm:cxn modelId="{9FE8B07B-5062-43BA-958E-ACCB9D671E15}" type="presParOf" srcId="{22EF3104-F32A-4B26-A404-554EA9918EA0}" destId="{64EB6FE6-1E28-4D61-8449-D94EF3A58B59}" srcOrd="2" destOrd="0" presId="urn:microsoft.com/office/officeart/2008/layout/NameandTitleOrganizationalChar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73634-9E2B-4F13-BDF9-CF228C373C1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B4DA1019-8EFC-4E9D-92BC-C90FEA2EE955}" type="pres">
      <dgm:prSet presAssocID="{4FD73634-9E2B-4F13-BDF9-CF228C373C1D}" presName="diagram" presStyleCnt="0">
        <dgm:presLayoutVars>
          <dgm:dir/>
          <dgm:resizeHandles val="exact"/>
        </dgm:presLayoutVars>
      </dgm:prSet>
      <dgm:spPr/>
    </dgm:pt>
  </dgm:ptLst>
  <dgm:cxnLst>
    <dgm:cxn modelId="{129CABB4-BFBE-4495-A7F6-2B9EA042D859}" type="presOf" srcId="{4FD73634-9E2B-4F13-BDF9-CF228C373C1D}" destId="{B4DA1019-8EFC-4E9D-92BC-C90FEA2EE955}" srcOrd="0" destOrd="0" presId="urn:microsoft.com/office/officeart/2005/8/layout/arrow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BA60DB-9526-420E-982A-69632E3E2F57}"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B0625EAB-9C29-44D9-AEC1-CB0CB657AA56}">
      <dgm:prSet phldrT="[Text]"/>
      <dgm:spPr/>
      <dgm:t>
        <a:bodyPr/>
        <a:lstStyle/>
        <a:p>
          <a:endParaRPr lang="en-US" dirty="0"/>
        </a:p>
        <a:p>
          <a:endParaRPr lang="en-US" dirty="0"/>
        </a:p>
        <a:p>
          <a:r>
            <a:rPr lang="en-US" dirty="0"/>
            <a:t>Application Entity (AE)</a:t>
          </a:r>
        </a:p>
      </dgm:t>
    </dgm:pt>
    <dgm:pt modelId="{F6A33B1C-588D-4F15-90AF-15B7F37A1F72}" type="parTrans" cxnId="{EB8E392A-BAD0-42BB-882D-FEFCE2B397BC}">
      <dgm:prSet/>
      <dgm:spPr/>
      <dgm:t>
        <a:bodyPr/>
        <a:lstStyle/>
        <a:p>
          <a:endParaRPr lang="en-US"/>
        </a:p>
      </dgm:t>
    </dgm:pt>
    <dgm:pt modelId="{49DABF1F-6126-48E9-82DC-586E7DD4BD8A}" type="sibTrans" cxnId="{EB8E392A-BAD0-42BB-882D-FEFCE2B397BC}">
      <dgm:prSet/>
      <dgm:spPr/>
      <dgm:t>
        <a:bodyPr/>
        <a:lstStyle/>
        <a:p>
          <a:endParaRPr lang="en-US"/>
        </a:p>
      </dgm:t>
    </dgm:pt>
    <dgm:pt modelId="{E8F72C9C-B701-4689-8279-28B3E4F6541E}">
      <dgm:prSet phldrT="[Text]"/>
      <dgm:spPr/>
      <dgm:t>
        <a:bodyPr/>
        <a:lstStyle/>
        <a:p>
          <a:endParaRPr lang="en-US" dirty="0"/>
        </a:p>
        <a:p>
          <a:endParaRPr lang="en-US" dirty="0"/>
        </a:p>
        <a:p>
          <a:r>
            <a:rPr lang="en-US" dirty="0"/>
            <a:t>Application Entity (AE)</a:t>
          </a:r>
        </a:p>
      </dgm:t>
    </dgm:pt>
    <dgm:pt modelId="{89E82A29-26D0-4454-93AD-00D23BEA9900}" type="parTrans" cxnId="{A6561219-F3F2-49A7-B176-4751CE773F1C}">
      <dgm:prSet/>
      <dgm:spPr/>
      <dgm:t>
        <a:bodyPr/>
        <a:lstStyle/>
        <a:p>
          <a:endParaRPr lang="en-US"/>
        </a:p>
      </dgm:t>
    </dgm:pt>
    <dgm:pt modelId="{6383255A-543F-4AC9-8F88-ADA67BDD4571}" type="sibTrans" cxnId="{A6561219-F3F2-49A7-B176-4751CE773F1C}">
      <dgm:prSet/>
      <dgm:spPr/>
      <dgm:t>
        <a:bodyPr/>
        <a:lstStyle/>
        <a:p>
          <a:endParaRPr lang="en-US"/>
        </a:p>
      </dgm:t>
    </dgm:pt>
    <dgm:pt modelId="{9D73E252-EE04-4729-A435-79317ABE2DAE}" type="pres">
      <dgm:prSet presAssocID="{D5BA60DB-9526-420E-982A-69632E3E2F57}" presName="Name0" presStyleCnt="0">
        <dgm:presLayoutVars>
          <dgm:chMax val="2"/>
          <dgm:chPref val="2"/>
          <dgm:animLvl val="lvl"/>
        </dgm:presLayoutVars>
      </dgm:prSet>
      <dgm:spPr/>
    </dgm:pt>
    <dgm:pt modelId="{CA770619-91BD-49C2-8F1F-E5EF7BDA649F}" type="pres">
      <dgm:prSet presAssocID="{D5BA60DB-9526-420E-982A-69632E3E2F57}" presName="LeftText" presStyleLbl="revTx" presStyleIdx="0" presStyleCnt="0">
        <dgm:presLayoutVars>
          <dgm:bulletEnabled val="1"/>
        </dgm:presLayoutVars>
      </dgm:prSet>
      <dgm:spPr/>
    </dgm:pt>
    <dgm:pt modelId="{909941FE-4D32-48AC-97C0-7E04F23C9F29}" type="pres">
      <dgm:prSet presAssocID="{D5BA60DB-9526-420E-982A-69632E3E2F57}" presName="LeftNode" presStyleLbl="bgImgPlace1" presStyleIdx="0" presStyleCnt="2" custLinFactNeighborX="-14370" custLinFactNeighborY="3178">
        <dgm:presLayoutVars>
          <dgm:chMax val="2"/>
          <dgm:chPref val="2"/>
        </dgm:presLayoutVars>
      </dgm:prSet>
      <dgm:spPr/>
    </dgm:pt>
    <dgm:pt modelId="{417F86B7-4610-42AC-AAD1-286266142561}" type="pres">
      <dgm:prSet presAssocID="{D5BA60DB-9526-420E-982A-69632E3E2F57}" presName="RightText" presStyleLbl="revTx" presStyleIdx="0" presStyleCnt="0">
        <dgm:presLayoutVars>
          <dgm:bulletEnabled val="1"/>
        </dgm:presLayoutVars>
      </dgm:prSet>
      <dgm:spPr/>
    </dgm:pt>
    <dgm:pt modelId="{F93D8B4A-63E8-49C5-8C44-09C993AB55B1}" type="pres">
      <dgm:prSet presAssocID="{D5BA60DB-9526-420E-982A-69632E3E2F57}" presName="RightNode" presStyleLbl="bgImgPlace1" presStyleIdx="1" presStyleCnt="2">
        <dgm:presLayoutVars>
          <dgm:chMax val="0"/>
          <dgm:chPref val="0"/>
        </dgm:presLayoutVars>
      </dgm:prSet>
      <dgm:spPr/>
    </dgm:pt>
    <dgm:pt modelId="{163F99EF-0D7D-4A06-969D-3C44AB3CEB3C}" type="pres">
      <dgm:prSet presAssocID="{D5BA60DB-9526-420E-982A-69632E3E2F57}" presName="TopArrow" presStyleLbl="node1" presStyleIdx="0" presStyleCnt="2"/>
      <dgm:spPr/>
    </dgm:pt>
    <dgm:pt modelId="{6667908F-3C98-496E-B00C-2F5F8C22E5F6}" type="pres">
      <dgm:prSet presAssocID="{D5BA60DB-9526-420E-982A-69632E3E2F57}" presName="BottomArrow" presStyleLbl="node1" presStyleIdx="1" presStyleCnt="2"/>
      <dgm:spPr/>
    </dgm:pt>
  </dgm:ptLst>
  <dgm:cxnLst>
    <dgm:cxn modelId="{A6561219-F3F2-49A7-B176-4751CE773F1C}" srcId="{D5BA60DB-9526-420E-982A-69632E3E2F57}" destId="{E8F72C9C-B701-4689-8279-28B3E4F6541E}" srcOrd="1" destOrd="0" parTransId="{89E82A29-26D0-4454-93AD-00D23BEA9900}" sibTransId="{6383255A-543F-4AC9-8F88-ADA67BDD4571}"/>
    <dgm:cxn modelId="{EB8E392A-BAD0-42BB-882D-FEFCE2B397BC}" srcId="{D5BA60DB-9526-420E-982A-69632E3E2F57}" destId="{B0625EAB-9C29-44D9-AEC1-CB0CB657AA56}" srcOrd="0" destOrd="0" parTransId="{F6A33B1C-588D-4F15-90AF-15B7F37A1F72}" sibTransId="{49DABF1F-6126-48E9-82DC-586E7DD4BD8A}"/>
    <dgm:cxn modelId="{20F05D6A-6128-4856-95A3-18FA6C39E41A}" type="presOf" srcId="{D5BA60DB-9526-420E-982A-69632E3E2F57}" destId="{9D73E252-EE04-4729-A435-79317ABE2DAE}" srcOrd="0" destOrd="0" presId="urn:microsoft.com/office/officeart/2009/layout/ReverseList"/>
    <dgm:cxn modelId="{F1F3DA78-774D-4D06-B839-E1599B5AA95D}" type="presOf" srcId="{E8F72C9C-B701-4689-8279-28B3E4F6541E}" destId="{417F86B7-4610-42AC-AAD1-286266142561}" srcOrd="0" destOrd="0" presId="urn:microsoft.com/office/officeart/2009/layout/ReverseList"/>
    <dgm:cxn modelId="{B7170F89-7CBF-4B33-BD48-F8AC78974E48}" type="presOf" srcId="{B0625EAB-9C29-44D9-AEC1-CB0CB657AA56}" destId="{CA770619-91BD-49C2-8F1F-E5EF7BDA649F}" srcOrd="0" destOrd="0" presId="urn:microsoft.com/office/officeart/2009/layout/ReverseList"/>
    <dgm:cxn modelId="{040FFEB6-4996-43A0-8B1C-8FF49D5B15E2}" type="presOf" srcId="{E8F72C9C-B701-4689-8279-28B3E4F6541E}" destId="{F93D8B4A-63E8-49C5-8C44-09C993AB55B1}" srcOrd="1" destOrd="0" presId="urn:microsoft.com/office/officeart/2009/layout/ReverseList"/>
    <dgm:cxn modelId="{A3F30DE7-9904-4BED-9C42-B403F0F38D7B}" type="presOf" srcId="{B0625EAB-9C29-44D9-AEC1-CB0CB657AA56}" destId="{909941FE-4D32-48AC-97C0-7E04F23C9F29}" srcOrd="1" destOrd="0" presId="urn:microsoft.com/office/officeart/2009/layout/ReverseList"/>
    <dgm:cxn modelId="{73666DAA-CADE-4815-AAF9-38CCF2B050FF}" type="presParOf" srcId="{9D73E252-EE04-4729-A435-79317ABE2DAE}" destId="{CA770619-91BD-49C2-8F1F-E5EF7BDA649F}" srcOrd="0" destOrd="0" presId="urn:microsoft.com/office/officeart/2009/layout/ReverseList"/>
    <dgm:cxn modelId="{D4ED41A3-28D9-45CE-8232-656058ED9144}" type="presParOf" srcId="{9D73E252-EE04-4729-A435-79317ABE2DAE}" destId="{909941FE-4D32-48AC-97C0-7E04F23C9F29}" srcOrd="1" destOrd="0" presId="urn:microsoft.com/office/officeart/2009/layout/ReverseList"/>
    <dgm:cxn modelId="{6E02322E-30F8-4C0A-B0CB-AC7F5F88FFA3}" type="presParOf" srcId="{9D73E252-EE04-4729-A435-79317ABE2DAE}" destId="{417F86B7-4610-42AC-AAD1-286266142561}" srcOrd="2" destOrd="0" presId="urn:microsoft.com/office/officeart/2009/layout/ReverseList"/>
    <dgm:cxn modelId="{01A4B4A5-F8DF-419B-A54B-810E53BC607A}" type="presParOf" srcId="{9D73E252-EE04-4729-A435-79317ABE2DAE}" destId="{F93D8B4A-63E8-49C5-8C44-09C993AB55B1}" srcOrd="3" destOrd="0" presId="urn:microsoft.com/office/officeart/2009/layout/ReverseList"/>
    <dgm:cxn modelId="{889DAE7C-5C8F-4B7A-BEFA-2C9311146645}" type="presParOf" srcId="{9D73E252-EE04-4729-A435-79317ABE2DAE}" destId="{163F99EF-0D7D-4A06-969D-3C44AB3CEB3C}" srcOrd="4" destOrd="0" presId="urn:microsoft.com/office/officeart/2009/layout/ReverseList"/>
    <dgm:cxn modelId="{531551BF-9DEE-4268-9955-01DCBF6B219F}" type="presParOf" srcId="{9D73E252-EE04-4729-A435-79317ABE2DAE}" destId="{6667908F-3C98-496E-B00C-2F5F8C22E5F6}" srcOrd="5" destOrd="0" presId="urn:microsoft.com/office/officeart/2009/layout/Reverse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3BB4D-E210-4736-A94C-8B5E46D785CF}">
      <dsp:nvSpPr>
        <dsp:cNvPr id="0" name=""/>
        <dsp:cNvSpPr/>
      </dsp:nvSpPr>
      <dsp:spPr>
        <a:xfrm>
          <a:off x="4223956" y="562460"/>
          <a:ext cx="734716" cy="773702"/>
        </a:xfrm>
        <a:custGeom>
          <a:avLst/>
          <a:gdLst/>
          <a:ahLst/>
          <a:cxnLst/>
          <a:rect l="0" t="0" r="0" b="0"/>
          <a:pathLst>
            <a:path>
              <a:moveTo>
                <a:pt x="734716" y="0"/>
              </a:moveTo>
              <a:lnTo>
                <a:pt x="734716" y="773702"/>
              </a:lnTo>
              <a:lnTo>
                <a:pt x="0" y="7737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F75160-B7C0-41BC-BC9C-8619FA97DCAF}">
      <dsp:nvSpPr>
        <dsp:cNvPr id="0" name=""/>
        <dsp:cNvSpPr/>
      </dsp:nvSpPr>
      <dsp:spPr>
        <a:xfrm>
          <a:off x="4958672" y="562460"/>
          <a:ext cx="1567178" cy="1674953"/>
        </a:xfrm>
        <a:custGeom>
          <a:avLst/>
          <a:gdLst/>
          <a:ahLst/>
          <a:cxnLst/>
          <a:rect l="0" t="0" r="0" b="0"/>
          <a:pathLst>
            <a:path>
              <a:moveTo>
                <a:pt x="0" y="0"/>
              </a:moveTo>
              <a:lnTo>
                <a:pt x="0" y="1543829"/>
              </a:lnTo>
              <a:lnTo>
                <a:pt x="1567178" y="1543829"/>
              </a:lnTo>
              <a:lnTo>
                <a:pt x="1567178" y="16749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D0C8A8-5FBF-4690-BBB7-65EB2226E0EB}">
      <dsp:nvSpPr>
        <dsp:cNvPr id="0" name=""/>
        <dsp:cNvSpPr/>
      </dsp:nvSpPr>
      <dsp:spPr>
        <a:xfrm>
          <a:off x="4332369" y="562460"/>
          <a:ext cx="626303" cy="1642169"/>
        </a:xfrm>
        <a:custGeom>
          <a:avLst/>
          <a:gdLst/>
          <a:ahLst/>
          <a:cxnLst/>
          <a:rect l="0" t="0" r="0" b="0"/>
          <a:pathLst>
            <a:path>
              <a:moveTo>
                <a:pt x="626303" y="0"/>
              </a:moveTo>
              <a:lnTo>
                <a:pt x="626303" y="1511045"/>
              </a:lnTo>
              <a:lnTo>
                <a:pt x="0" y="1511045"/>
              </a:lnTo>
              <a:lnTo>
                <a:pt x="0" y="1642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7E45C3-500C-460D-9689-56DB3A9864B3}">
      <dsp:nvSpPr>
        <dsp:cNvPr id="0" name=""/>
        <dsp:cNvSpPr/>
      </dsp:nvSpPr>
      <dsp:spPr>
        <a:xfrm>
          <a:off x="1925479" y="562460"/>
          <a:ext cx="3033193" cy="1642169"/>
        </a:xfrm>
        <a:custGeom>
          <a:avLst/>
          <a:gdLst/>
          <a:ahLst/>
          <a:cxnLst/>
          <a:rect l="0" t="0" r="0" b="0"/>
          <a:pathLst>
            <a:path>
              <a:moveTo>
                <a:pt x="3033193" y="0"/>
              </a:moveTo>
              <a:lnTo>
                <a:pt x="3033193" y="1511045"/>
              </a:lnTo>
              <a:lnTo>
                <a:pt x="0" y="1511045"/>
              </a:lnTo>
              <a:lnTo>
                <a:pt x="0" y="1642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76DA7F-70E0-47B8-8076-A523D7D72727}">
      <dsp:nvSpPr>
        <dsp:cNvPr id="0" name=""/>
        <dsp:cNvSpPr/>
      </dsp:nvSpPr>
      <dsp:spPr>
        <a:xfrm>
          <a:off x="4415985" y="501"/>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Study</a:t>
          </a:r>
          <a:br>
            <a:rPr lang="en-US" sz="1100" kern="1200" dirty="0"/>
          </a:br>
          <a:r>
            <a:rPr lang="en-US" sz="1100" kern="1200" dirty="0" err="1"/>
            <a:t>Study</a:t>
          </a:r>
          <a:r>
            <a:rPr lang="en-US" sz="1100" kern="1200" dirty="0"/>
            <a:t> Instance UID</a:t>
          </a:r>
        </a:p>
      </dsp:txBody>
      <dsp:txXfrm>
        <a:off x="4415985" y="501"/>
        <a:ext cx="1085375" cy="561959"/>
      </dsp:txXfrm>
    </dsp:sp>
    <dsp:sp modelId="{A1C646C5-964F-4AAB-BA1C-704536ADDF17}">
      <dsp:nvSpPr>
        <dsp:cNvPr id="0" name=""/>
        <dsp:cNvSpPr/>
      </dsp:nvSpPr>
      <dsp:spPr>
        <a:xfrm>
          <a:off x="5758372" y="91832"/>
          <a:ext cx="2604415" cy="52339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b="0" i="0" kern="1200" dirty="0"/>
            <a:t>A collection of images performed as part of an examination (for example, a head CT)</a:t>
          </a:r>
          <a:endParaRPr lang="en-US" sz="900" kern="1200" dirty="0"/>
        </a:p>
      </dsp:txBody>
      <dsp:txXfrm>
        <a:off x="5758372" y="91832"/>
        <a:ext cx="2604415" cy="523390"/>
      </dsp:txXfrm>
    </dsp:sp>
    <dsp:sp modelId="{043ED01B-2F36-46D5-9397-21BFC0620CE6}">
      <dsp:nvSpPr>
        <dsp:cNvPr id="0" name=""/>
        <dsp:cNvSpPr/>
      </dsp:nvSpPr>
      <dsp:spPr>
        <a:xfrm>
          <a:off x="1382792" y="2204630"/>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a:p>
          <a:pPr marL="0" lvl="0" indent="0" algn="ctr" defTabSz="488950">
            <a:lnSpc>
              <a:spcPct val="90000"/>
            </a:lnSpc>
            <a:spcBef>
              <a:spcPct val="0"/>
            </a:spcBef>
            <a:spcAft>
              <a:spcPct val="35000"/>
            </a:spcAft>
            <a:buNone/>
          </a:pPr>
          <a:r>
            <a:rPr lang="en-US" sz="1100" kern="1200" dirty="0"/>
            <a:t>SOP Instance UID</a:t>
          </a:r>
        </a:p>
      </dsp:txBody>
      <dsp:txXfrm>
        <a:off x="1382792" y="2204630"/>
        <a:ext cx="1085375" cy="561959"/>
      </dsp:txXfrm>
    </dsp:sp>
    <dsp:sp modelId="{FBDABC05-C4D5-45AF-9367-2D6922613533}">
      <dsp:nvSpPr>
        <dsp:cNvPr id="0" name=""/>
        <dsp:cNvSpPr/>
      </dsp:nvSpPr>
      <dsp:spPr>
        <a:xfrm>
          <a:off x="1599867" y="2641709"/>
          <a:ext cx="976837" cy="18731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1599867" y="2641709"/>
        <a:ext cx="976837" cy="187319"/>
      </dsp:txXfrm>
    </dsp:sp>
    <dsp:sp modelId="{78543B68-8FE9-4DD0-9F0C-EA0812B5BCE9}">
      <dsp:nvSpPr>
        <dsp:cNvPr id="0" name=""/>
        <dsp:cNvSpPr/>
      </dsp:nvSpPr>
      <dsp:spPr>
        <a:xfrm>
          <a:off x="3789681" y="2204630"/>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dsp:txBody>
      <dsp:txXfrm>
        <a:off x="3789681" y="2204630"/>
        <a:ext cx="1085375" cy="561959"/>
      </dsp:txXfrm>
    </dsp:sp>
    <dsp:sp modelId="{FD1BC8EC-E2FB-452F-9A30-C89135262357}">
      <dsp:nvSpPr>
        <dsp:cNvPr id="0" name=""/>
        <dsp:cNvSpPr/>
      </dsp:nvSpPr>
      <dsp:spPr>
        <a:xfrm>
          <a:off x="4301327" y="2831265"/>
          <a:ext cx="3312446" cy="6183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b="0" i="0" kern="1200" dirty="0"/>
            <a:t>Pixel data can be </a:t>
          </a:r>
          <a:r>
            <a:rPr lang="en-US" sz="900" b="1" i="0" kern="1200" dirty="0"/>
            <a:t>uncompressed (raw)</a:t>
          </a:r>
          <a:r>
            <a:rPr lang="en-US" sz="900" b="0" i="0" kern="1200" dirty="0"/>
            <a:t> or </a:t>
          </a:r>
          <a:r>
            <a:rPr lang="en-US" sz="900" b="1" i="0" kern="1200" dirty="0"/>
            <a:t>compressed</a:t>
          </a:r>
          <a:r>
            <a:rPr lang="en-US" sz="900" b="0" i="0" kern="1200" dirty="0"/>
            <a:t> using various standards (for example, JPEG, JPEG lossless, JPEG 2000). This is specified by the </a:t>
          </a:r>
          <a:r>
            <a:rPr lang="en-US" sz="900" b="1" i="0" kern="1200" dirty="0"/>
            <a:t>Transfer Syntax</a:t>
          </a:r>
          <a:r>
            <a:rPr lang="en-US" sz="900" b="0" i="0" kern="1200" dirty="0"/>
            <a:t>.</a:t>
          </a:r>
          <a:endParaRPr lang="en-US" sz="900" kern="1200" dirty="0"/>
        </a:p>
      </dsp:txBody>
      <dsp:txXfrm>
        <a:off x="4301327" y="2831265"/>
        <a:ext cx="3312446" cy="618396"/>
      </dsp:txXfrm>
    </dsp:sp>
    <dsp:sp modelId="{8A9C417B-8B42-4183-B7B6-5B9BBF372717}">
      <dsp:nvSpPr>
        <dsp:cNvPr id="0" name=""/>
        <dsp:cNvSpPr/>
      </dsp:nvSpPr>
      <dsp:spPr>
        <a:xfrm>
          <a:off x="5983163" y="2237414"/>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dsp:txBody>
      <dsp:txXfrm>
        <a:off x="5983163" y="2237414"/>
        <a:ext cx="1085375" cy="561959"/>
      </dsp:txXfrm>
    </dsp:sp>
    <dsp:sp modelId="{E5098683-0D82-4938-BA4E-A59A91A386AB}">
      <dsp:nvSpPr>
        <dsp:cNvPr id="0" name=""/>
        <dsp:cNvSpPr/>
      </dsp:nvSpPr>
      <dsp:spPr>
        <a:xfrm>
          <a:off x="7796438" y="1905812"/>
          <a:ext cx="2446519" cy="12445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b="0" i="0" kern="1200" dirty="0"/>
            <a:t>For example, a chest X-ray image) contains, besides the actual image (called </a:t>
          </a:r>
          <a:r>
            <a:rPr lang="en-US" sz="1000" b="1" i="0" kern="1200" dirty="0"/>
            <a:t>pixel data</a:t>
          </a:r>
          <a:r>
            <a:rPr lang="en-US" sz="1000" b="0" i="0" kern="1200" dirty="0"/>
            <a:t>), other information (called </a:t>
          </a:r>
          <a:r>
            <a:rPr lang="en-US" sz="1000" b="1" i="0" kern="1200" dirty="0"/>
            <a:t>attributes</a:t>
          </a:r>
          <a:r>
            <a:rPr lang="en-US" sz="1000" b="0" i="0" kern="1200" dirty="0"/>
            <a:t>), such as the name of the patient, the ID of the patient, the date on which the image was performed </a:t>
          </a:r>
          <a:r>
            <a:rPr lang="en-US" sz="1000" b="0" i="0" kern="1200" dirty="0" err="1"/>
            <a:t>etc</a:t>
          </a:r>
          <a:r>
            <a:rPr lang="en-US" sz="1000" b="0" i="0" kern="1200" dirty="0">
              <a:sym typeface="Wingdings" panose="05000000000000000000" pitchFamily="2" charset="2"/>
            </a:rPr>
            <a:t> DICOM Tags</a:t>
          </a:r>
          <a:endParaRPr lang="en-US" sz="1000" kern="1200" dirty="0"/>
        </a:p>
      </dsp:txBody>
      <dsp:txXfrm>
        <a:off x="7796438" y="1905812"/>
        <a:ext cx="2446519" cy="1244529"/>
      </dsp:txXfrm>
    </dsp:sp>
    <dsp:sp modelId="{D9FE86C6-F2CD-4560-AF22-A1963E0F8800}">
      <dsp:nvSpPr>
        <dsp:cNvPr id="0" name=""/>
        <dsp:cNvSpPr/>
      </dsp:nvSpPr>
      <dsp:spPr>
        <a:xfrm>
          <a:off x="3138581" y="1055183"/>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Series</a:t>
          </a:r>
          <a:br>
            <a:rPr lang="en-US" sz="1100" kern="1200" dirty="0"/>
          </a:br>
          <a:r>
            <a:rPr lang="en-US" sz="1100" kern="1200" dirty="0" err="1"/>
            <a:t>Series</a:t>
          </a:r>
          <a:r>
            <a:rPr lang="en-US" sz="1100" kern="1200" dirty="0"/>
            <a:t> Instance UID</a:t>
          </a:r>
        </a:p>
      </dsp:txBody>
      <dsp:txXfrm>
        <a:off x="3138581" y="1055183"/>
        <a:ext cx="1085375" cy="561959"/>
      </dsp:txXfrm>
    </dsp:sp>
    <dsp:sp modelId="{FE36A570-1221-464F-8B14-2DA7947CFD51}">
      <dsp:nvSpPr>
        <dsp:cNvPr id="0" name=""/>
        <dsp:cNvSpPr/>
      </dsp:nvSpPr>
      <dsp:spPr>
        <a:xfrm>
          <a:off x="5416754" y="1011911"/>
          <a:ext cx="2292559" cy="71292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b="0" i="0" kern="1200" dirty="0"/>
            <a:t>e.g., A series without contrast, a series performed 5 minutes after contrast was administered, a series performed 15 minutes after contrast was administered)</a:t>
          </a:r>
          <a:endParaRPr lang="en-US" sz="1000" kern="1200" dirty="0"/>
        </a:p>
      </dsp:txBody>
      <dsp:txXfrm>
        <a:off x="5416754" y="1011911"/>
        <a:ext cx="2292559" cy="712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941FE-4D32-48AC-97C0-7E04F23C9F29}">
      <dsp:nvSpPr>
        <dsp:cNvPr id="0" name=""/>
        <dsp:cNvSpPr/>
      </dsp:nvSpPr>
      <dsp:spPr>
        <a:xfrm rot="16200000">
          <a:off x="2071498" y="1106959"/>
          <a:ext cx="2196214" cy="1342119"/>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Application Entity (AE)</a:t>
          </a:r>
        </a:p>
      </dsp:txBody>
      <dsp:txXfrm rot="5400000">
        <a:off x="2564075" y="745441"/>
        <a:ext cx="1276590" cy="2065156"/>
      </dsp:txXfrm>
    </dsp:sp>
    <dsp:sp modelId="{F93D8B4A-63E8-49C5-8C44-09C993AB55B1}">
      <dsp:nvSpPr>
        <dsp:cNvPr id="0" name=""/>
        <dsp:cNvSpPr/>
      </dsp:nvSpPr>
      <dsp:spPr>
        <a:xfrm rot="5400000">
          <a:off x="3667424" y="1037163"/>
          <a:ext cx="2196214" cy="1342119"/>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Application Entity (AE)</a:t>
          </a:r>
        </a:p>
      </dsp:txBody>
      <dsp:txXfrm rot="-5400000">
        <a:off x="4094472" y="675645"/>
        <a:ext cx="1276590" cy="2065156"/>
      </dsp:txXfrm>
    </dsp:sp>
    <dsp:sp modelId="{163F99EF-0D7D-4A06-969D-3C44AB3CEB3C}">
      <dsp:nvSpPr>
        <dsp:cNvPr id="0" name=""/>
        <dsp:cNvSpPr/>
      </dsp:nvSpPr>
      <dsp:spPr>
        <a:xfrm>
          <a:off x="3362331" y="0"/>
          <a:ext cx="1403062" cy="140299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67908F-3C98-496E-B00C-2F5F8C22E5F6}">
      <dsp:nvSpPr>
        <dsp:cNvPr id="0" name=""/>
        <dsp:cNvSpPr/>
      </dsp:nvSpPr>
      <dsp:spPr>
        <a:xfrm rot="10800000">
          <a:off x="3362331" y="2013111"/>
          <a:ext cx="1403062" cy="140299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CEE50-F3DC-46CE-9F8D-6347CC56C666}"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1AADC-93CF-4255-9F96-A61D8D2DA6A6}" type="slidenum">
              <a:rPr lang="en-US" smtClean="0"/>
              <a:t>‹#›</a:t>
            </a:fld>
            <a:endParaRPr lang="en-US"/>
          </a:p>
        </p:txBody>
      </p:sp>
    </p:spTree>
    <p:extLst>
      <p:ext uri="{BB962C8B-B14F-4D97-AF65-F5344CB8AC3E}">
        <p14:creationId xmlns:p14="http://schemas.microsoft.com/office/powerpoint/2010/main" val="971562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dicomstandard.org/history/"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www.nema.org/" TargetMode="External"/><Relationship Id="rId4" Type="http://schemas.openxmlformats.org/officeDocument/2006/relationships/hyperlink" Target="http://www.acr.org/"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edical_imag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wikipedia.org/wiki/Magnetic_resonance_imag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a:t>
            </a:fld>
            <a:endParaRPr lang="en-US"/>
          </a:p>
        </p:txBody>
      </p:sp>
    </p:spTree>
    <p:extLst>
      <p:ext uri="{BB962C8B-B14F-4D97-AF65-F5344CB8AC3E}">
        <p14:creationId xmlns:p14="http://schemas.microsoft.com/office/powerpoint/2010/main" val="277117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13</a:t>
            </a:fld>
            <a:endParaRPr lang="en-US"/>
          </a:p>
        </p:txBody>
      </p:sp>
    </p:spTree>
    <p:extLst>
      <p:ext uri="{BB962C8B-B14F-4D97-AF65-F5344CB8AC3E}">
        <p14:creationId xmlns:p14="http://schemas.microsoft.com/office/powerpoint/2010/main" val="411904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14</a:t>
            </a:fld>
            <a:endParaRPr lang="en-US"/>
          </a:p>
        </p:txBody>
      </p:sp>
    </p:spTree>
    <p:extLst>
      <p:ext uri="{BB962C8B-B14F-4D97-AF65-F5344CB8AC3E}">
        <p14:creationId xmlns:p14="http://schemas.microsoft.com/office/powerpoint/2010/main" val="334244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15</a:t>
            </a:fld>
            <a:endParaRPr lang="en-US"/>
          </a:p>
        </p:txBody>
      </p:sp>
    </p:spTree>
    <p:extLst>
      <p:ext uri="{BB962C8B-B14F-4D97-AF65-F5344CB8AC3E}">
        <p14:creationId xmlns:p14="http://schemas.microsoft.com/office/powerpoint/2010/main" val="147979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16</a:t>
            </a:fld>
            <a:endParaRPr lang="en-US"/>
          </a:p>
        </p:txBody>
      </p:sp>
    </p:spTree>
    <p:extLst>
      <p:ext uri="{BB962C8B-B14F-4D97-AF65-F5344CB8AC3E}">
        <p14:creationId xmlns:p14="http://schemas.microsoft.com/office/powerpoint/2010/main" val="3755163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17</a:t>
            </a:fld>
            <a:endParaRPr lang="en-US"/>
          </a:p>
        </p:txBody>
      </p:sp>
    </p:spTree>
    <p:extLst>
      <p:ext uri="{BB962C8B-B14F-4D97-AF65-F5344CB8AC3E}">
        <p14:creationId xmlns:p14="http://schemas.microsoft.com/office/powerpoint/2010/main" val="3295091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18</a:t>
            </a:fld>
            <a:endParaRPr lang="en-US"/>
          </a:p>
        </p:txBody>
      </p:sp>
    </p:spTree>
    <p:extLst>
      <p:ext uri="{BB962C8B-B14F-4D97-AF65-F5344CB8AC3E}">
        <p14:creationId xmlns:p14="http://schemas.microsoft.com/office/powerpoint/2010/main" val="2945515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19</a:t>
            </a:fld>
            <a:endParaRPr lang="en-US"/>
          </a:p>
        </p:txBody>
      </p:sp>
    </p:spTree>
    <p:extLst>
      <p:ext uri="{BB962C8B-B14F-4D97-AF65-F5344CB8AC3E}">
        <p14:creationId xmlns:p14="http://schemas.microsoft.com/office/powerpoint/2010/main" val="1548051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20</a:t>
            </a:fld>
            <a:endParaRPr lang="en-US"/>
          </a:p>
        </p:txBody>
      </p:sp>
    </p:spTree>
    <p:extLst>
      <p:ext uri="{BB962C8B-B14F-4D97-AF65-F5344CB8AC3E}">
        <p14:creationId xmlns:p14="http://schemas.microsoft.com/office/powerpoint/2010/main" val="4236429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21</a:t>
            </a:fld>
            <a:endParaRPr lang="en-US"/>
          </a:p>
        </p:txBody>
      </p:sp>
    </p:spTree>
    <p:extLst>
      <p:ext uri="{BB962C8B-B14F-4D97-AF65-F5344CB8AC3E}">
        <p14:creationId xmlns:p14="http://schemas.microsoft.com/office/powerpoint/2010/main" val="4111869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23</a:t>
            </a:fld>
            <a:endParaRPr lang="en-US"/>
          </a:p>
        </p:txBody>
      </p:sp>
    </p:spTree>
    <p:extLst>
      <p:ext uri="{BB962C8B-B14F-4D97-AF65-F5344CB8AC3E}">
        <p14:creationId xmlns:p14="http://schemas.microsoft.com/office/powerpoint/2010/main" val="206136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4</a:t>
            </a:fld>
            <a:endParaRPr lang="en-US"/>
          </a:p>
        </p:txBody>
      </p:sp>
    </p:spTree>
    <p:extLst>
      <p:ext uri="{BB962C8B-B14F-4D97-AF65-F5344CB8AC3E}">
        <p14:creationId xmlns:p14="http://schemas.microsoft.com/office/powerpoint/2010/main" val="2665191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24</a:t>
            </a:fld>
            <a:endParaRPr lang="en-US"/>
          </a:p>
        </p:txBody>
      </p:sp>
    </p:spTree>
    <p:extLst>
      <p:ext uri="{BB962C8B-B14F-4D97-AF65-F5344CB8AC3E}">
        <p14:creationId xmlns:p14="http://schemas.microsoft.com/office/powerpoint/2010/main" val="198108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25</a:t>
            </a:fld>
            <a:endParaRPr lang="en-US"/>
          </a:p>
        </p:txBody>
      </p:sp>
    </p:spTree>
    <p:extLst>
      <p:ext uri="{BB962C8B-B14F-4D97-AF65-F5344CB8AC3E}">
        <p14:creationId xmlns:p14="http://schemas.microsoft.com/office/powerpoint/2010/main" val="4286226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26</a:t>
            </a:fld>
            <a:endParaRPr lang="en-US"/>
          </a:p>
        </p:txBody>
      </p:sp>
    </p:spTree>
    <p:extLst>
      <p:ext uri="{BB962C8B-B14F-4D97-AF65-F5344CB8AC3E}">
        <p14:creationId xmlns:p14="http://schemas.microsoft.com/office/powerpoint/2010/main" val="2241305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27</a:t>
            </a:fld>
            <a:endParaRPr lang="en-US"/>
          </a:p>
        </p:txBody>
      </p:sp>
    </p:spTree>
    <p:extLst>
      <p:ext uri="{BB962C8B-B14F-4D97-AF65-F5344CB8AC3E}">
        <p14:creationId xmlns:p14="http://schemas.microsoft.com/office/powerpoint/2010/main" val="4245068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31</a:t>
            </a:fld>
            <a:endParaRPr lang="en-US"/>
          </a:p>
        </p:txBody>
      </p:sp>
    </p:spTree>
    <p:extLst>
      <p:ext uri="{BB962C8B-B14F-4D97-AF65-F5344CB8AC3E}">
        <p14:creationId xmlns:p14="http://schemas.microsoft.com/office/powerpoint/2010/main" val="1277025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1980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beginning… it was very difficult for anyone other than manufacturers of </a:t>
            </a:r>
            <a:r>
              <a:rPr lang="en-US" sz="1200" b="1" i="0" kern="1200" dirty="0">
                <a:solidFill>
                  <a:schemeClr val="tx1"/>
                </a:solidFill>
                <a:effectLst/>
                <a:latin typeface="+mn-lt"/>
                <a:ea typeface="+mn-ea"/>
                <a:cs typeface="+mn-cs"/>
              </a:rPr>
              <a:t>computed tomography (CT)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magnetic resonance imaging (MRI)</a:t>
            </a:r>
            <a:r>
              <a:rPr lang="en-US" sz="1200" b="0" i="0" kern="1200" dirty="0">
                <a:solidFill>
                  <a:schemeClr val="tx1"/>
                </a:solidFill>
                <a:effectLst/>
                <a:latin typeface="+mn-lt"/>
                <a:ea typeface="+mn-ea"/>
                <a:cs typeface="+mn-cs"/>
              </a:rPr>
              <a:t> devices to decode the images that the machines generated, or to print them.</a:t>
            </a:r>
            <a:endParaRPr lang="en-US" dirty="0">
              <a:hlinkClick r:id="rId3"/>
            </a:endParaRPr>
          </a:p>
          <a:p>
            <a:endParaRPr lang="en-US" dirty="0">
              <a:hlinkClick r:id="rId3"/>
            </a:endParaRPr>
          </a:p>
          <a:p>
            <a:r>
              <a:rPr lang="en-US" sz="1200" b="1" i="0" kern="1200" dirty="0">
                <a:solidFill>
                  <a:schemeClr val="tx1"/>
                </a:solidFill>
                <a:effectLst/>
                <a:latin typeface="+mn-lt"/>
                <a:ea typeface="+mn-ea"/>
                <a:cs typeface="+mn-cs"/>
              </a:rPr>
              <a:t>1983</a:t>
            </a:r>
          </a:p>
          <a:p>
            <a:r>
              <a:rPr lang="en-US" sz="1200" b="0"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4" tooltip="American College of Radiology"/>
              </a:rPr>
              <a:t>American College of Radiology (ACR)</a:t>
            </a:r>
            <a:r>
              <a:rPr lang="en-US" sz="1200" b="0" i="0" kern="1200" dirty="0">
                <a:solidFill>
                  <a:schemeClr val="tx1"/>
                </a:solidFill>
                <a:effectLst/>
                <a:latin typeface="+mn-lt"/>
                <a:ea typeface="+mn-ea"/>
                <a:cs typeface="+mn-cs"/>
              </a:rPr>
              <a:t> and the </a:t>
            </a:r>
            <a:r>
              <a:rPr lang="en-US" sz="1200" b="1" i="0" u="none" strike="noStrike" kern="1200" dirty="0">
                <a:solidFill>
                  <a:schemeClr val="tx1"/>
                </a:solidFill>
                <a:effectLst/>
                <a:latin typeface="+mn-lt"/>
                <a:ea typeface="+mn-ea"/>
                <a:cs typeface="+mn-cs"/>
                <a:hlinkClick r:id="rId5" tooltip="National Electrical Manufacturers Association"/>
              </a:rPr>
              <a:t>National Electrical Manufacturers Association (NEMA)</a:t>
            </a:r>
            <a:r>
              <a:rPr lang="en-US" sz="1200" b="0" i="0" kern="1200" dirty="0">
                <a:solidFill>
                  <a:schemeClr val="tx1"/>
                </a:solidFill>
                <a:effectLst/>
                <a:latin typeface="+mn-lt"/>
                <a:ea typeface="+mn-ea"/>
                <a:cs typeface="+mn-cs"/>
              </a:rPr>
              <a:t> joined forces and formed a standards committee to meet the combined needs of radiologists, physicists and equipment vendors.</a:t>
            </a:r>
          </a:p>
          <a:p>
            <a:endParaRPr lang="en-US" dirty="0">
              <a:hlinkClick r:id="rId3"/>
            </a:endParaRPr>
          </a:p>
          <a:p>
            <a:r>
              <a:rPr lang="en-US" dirty="0">
                <a:hlinkClick r:id="rId3"/>
              </a:rPr>
              <a:t>https://www.dicomstandard.org/history/</a:t>
            </a:r>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32</a:t>
            </a:fld>
            <a:endParaRPr lang="en-US"/>
          </a:p>
        </p:txBody>
      </p:sp>
    </p:spTree>
    <p:extLst>
      <p:ext uri="{BB962C8B-B14F-4D97-AF65-F5344CB8AC3E}">
        <p14:creationId xmlns:p14="http://schemas.microsoft.com/office/powerpoint/2010/main" val="1504098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systems (processes) that communicate using DICOM are called </a:t>
            </a:r>
            <a:r>
              <a:rPr lang="en-US" sz="1200" b="1" i="0" kern="1200" dirty="0">
                <a:solidFill>
                  <a:schemeClr val="tx1"/>
                </a:solidFill>
                <a:effectLst/>
                <a:latin typeface="+mn-lt"/>
                <a:ea typeface="+mn-ea"/>
                <a:cs typeface="+mn-cs"/>
              </a:rPr>
              <a:t>application entities</a:t>
            </a:r>
            <a:r>
              <a:rPr lang="en-US" sz="1200" b="0" i="0" kern="1200" dirty="0">
                <a:solidFill>
                  <a:schemeClr val="tx1"/>
                </a:solidFill>
                <a:effectLst/>
                <a:latin typeface="+mn-lt"/>
                <a:ea typeface="+mn-ea"/>
                <a:cs typeface="+mn-cs"/>
              </a:rPr>
              <a:t>. An application entity is identified by an </a:t>
            </a:r>
            <a:r>
              <a:rPr lang="en-US" sz="1200" b="1" i="0" kern="1200" dirty="0">
                <a:solidFill>
                  <a:schemeClr val="tx1"/>
                </a:solidFill>
                <a:effectLst/>
                <a:latin typeface="+mn-lt"/>
                <a:ea typeface="+mn-ea"/>
                <a:cs typeface="+mn-cs"/>
              </a:rPr>
              <a:t>AE Title</a:t>
            </a:r>
            <a:r>
              <a:rPr lang="en-US" sz="1200" b="0" i="0" kern="1200" dirty="0">
                <a:solidFill>
                  <a:schemeClr val="tx1"/>
                </a:solidFill>
                <a:effectLst/>
                <a:latin typeface="+mn-lt"/>
                <a:ea typeface="+mn-ea"/>
                <a:cs typeface="+mn-cs"/>
              </a:rPr>
              <a:t> (for example, CT_Room1 or MIGR_QUERYSCU or GEPACS). The application entity uses this AE Title to identify itself to other devices it communicates with.</a:t>
            </a:r>
          </a:p>
          <a:p>
            <a:r>
              <a:rPr lang="en-US" sz="1200" b="0" i="0" kern="1200" dirty="0">
                <a:solidFill>
                  <a:schemeClr val="tx1"/>
                </a:solidFill>
                <a:effectLst/>
                <a:latin typeface="+mn-lt"/>
                <a:ea typeface="+mn-ea"/>
                <a:cs typeface="+mn-cs"/>
              </a:rPr>
              <a:t>There are different types of communication between application entities. These are specified by the </a:t>
            </a:r>
            <a:r>
              <a:rPr lang="en-US" sz="1200" b="1" i="0" kern="1200" dirty="0">
                <a:solidFill>
                  <a:schemeClr val="tx1"/>
                </a:solidFill>
                <a:effectLst/>
                <a:latin typeface="+mn-lt"/>
                <a:ea typeface="+mn-ea"/>
                <a:cs typeface="+mn-cs"/>
              </a:rPr>
              <a:t>Service Class</a:t>
            </a:r>
            <a:r>
              <a:rPr lang="en-US" sz="1200" b="0" i="0" kern="1200" dirty="0">
                <a:solidFill>
                  <a:schemeClr val="tx1"/>
                </a:solidFill>
                <a:effectLst/>
                <a:latin typeface="+mn-lt"/>
                <a:ea typeface="+mn-ea"/>
                <a:cs typeface="+mn-cs"/>
              </a:rPr>
              <a:t>: e.g. storage service class – for storing data, query/retrieve service class – for querying for data/retrieving data.</a:t>
            </a:r>
          </a:p>
          <a:p>
            <a:r>
              <a:rPr lang="en-US" sz="1200" b="0" i="0" kern="1200" dirty="0">
                <a:solidFill>
                  <a:schemeClr val="tx1"/>
                </a:solidFill>
                <a:effectLst/>
                <a:latin typeface="+mn-lt"/>
                <a:ea typeface="+mn-ea"/>
                <a:cs typeface="+mn-cs"/>
              </a:rPr>
              <a:t>When AEs communicate, they can play two different roles: </a:t>
            </a:r>
            <a:r>
              <a:rPr lang="en-US" sz="1200" b="1" i="0" kern="1200" dirty="0">
                <a:solidFill>
                  <a:schemeClr val="tx1"/>
                </a:solidFill>
                <a:effectLst/>
                <a:latin typeface="+mn-lt"/>
                <a:ea typeface="+mn-ea"/>
                <a:cs typeface="+mn-cs"/>
              </a:rPr>
              <a:t>Service Class User (SCU)</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Service Class Provider (SCP)</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example, when AE CT_Room1 sends images to AE GEPACS, these play the following roles:</a:t>
            </a:r>
          </a:p>
          <a:p>
            <a:r>
              <a:rPr lang="en-US" sz="1200" b="0" i="0" kern="1200" dirty="0">
                <a:solidFill>
                  <a:schemeClr val="tx1"/>
                </a:solidFill>
                <a:effectLst/>
                <a:latin typeface="+mn-lt"/>
                <a:ea typeface="+mn-ea"/>
                <a:cs typeface="+mn-cs"/>
              </a:rPr>
              <a:t>GEPACS AE is a Storage Service Class Provider (SCP) – it offers the option to store the images;</a:t>
            </a:r>
          </a:p>
          <a:p>
            <a:r>
              <a:rPr lang="en-US" sz="1200" b="0" i="0" kern="1200" dirty="0">
                <a:solidFill>
                  <a:schemeClr val="tx1"/>
                </a:solidFill>
                <a:effectLst/>
                <a:latin typeface="+mn-lt"/>
                <a:ea typeface="+mn-ea"/>
                <a:cs typeface="+mn-cs"/>
              </a:rPr>
              <a:t>CT_Room1 AE is a Storage Service Class User (SCU) – it asks the other AE to store the images.</a:t>
            </a:r>
          </a:p>
          <a:p>
            <a:r>
              <a:rPr lang="en-US" sz="1200" b="0" i="0" kern="1200" dirty="0">
                <a:solidFill>
                  <a:schemeClr val="tx1"/>
                </a:solidFill>
                <a:effectLst/>
                <a:latin typeface="+mn-lt"/>
                <a:ea typeface="+mn-ea"/>
                <a:cs typeface="+mn-cs"/>
              </a:rPr>
              <a:t>The communication between two AEs is done through </a:t>
            </a:r>
            <a:r>
              <a:rPr lang="en-US" sz="1200" b="1" i="0" kern="1200" dirty="0">
                <a:solidFill>
                  <a:schemeClr val="tx1"/>
                </a:solidFill>
                <a:effectLst/>
                <a:latin typeface="+mn-lt"/>
                <a:ea typeface="+mn-ea"/>
                <a:cs typeface="+mn-cs"/>
              </a:rPr>
              <a:t>associations</a:t>
            </a:r>
            <a:r>
              <a:rPr lang="en-US" sz="1200" b="0" i="0" kern="1200" dirty="0">
                <a:solidFill>
                  <a:schemeClr val="tx1"/>
                </a:solidFill>
                <a:effectLst/>
                <a:latin typeface="+mn-lt"/>
                <a:ea typeface="+mn-ea"/>
                <a:cs typeface="+mn-cs"/>
              </a:rPr>
              <a:t>. An association is a connection established between 2 AEs. In order to be able to communicate, the AEs will negotiate the association: they will determine if they know how to exchange the data. For example, an ultrasound unit would ask the printer if it supports color. If not, then it can decide that black/white is good enough and send the images, or it can decide not to send to this printer and choose a different printer which does support color (depending on how it is setup).</a:t>
            </a:r>
          </a:p>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34</a:t>
            </a:fld>
            <a:endParaRPr lang="en-US"/>
          </a:p>
        </p:txBody>
      </p:sp>
    </p:spTree>
    <p:extLst>
      <p:ext uri="{BB962C8B-B14F-4D97-AF65-F5344CB8AC3E}">
        <p14:creationId xmlns:p14="http://schemas.microsoft.com/office/powerpoint/2010/main" val="1522324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35</a:t>
            </a:fld>
            <a:endParaRPr lang="en-US"/>
          </a:p>
        </p:txBody>
      </p:sp>
    </p:spTree>
    <p:extLst>
      <p:ext uri="{BB962C8B-B14F-4D97-AF65-F5344CB8AC3E}">
        <p14:creationId xmlns:p14="http://schemas.microsoft.com/office/powerpoint/2010/main" val="2329175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36</a:t>
            </a:fld>
            <a:endParaRPr lang="en-US"/>
          </a:p>
        </p:txBody>
      </p:sp>
    </p:spTree>
    <p:extLst>
      <p:ext uri="{BB962C8B-B14F-4D97-AF65-F5344CB8AC3E}">
        <p14:creationId xmlns:p14="http://schemas.microsoft.com/office/powerpoint/2010/main" val="1591410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ADA005C-57C2-428F-9CC3-A660EBF00E58}" type="slidenum">
              <a:rPr lang="en-US" smtClean="0"/>
              <a:pPr>
                <a:defRPr/>
              </a:pPr>
              <a:t>44</a:t>
            </a:fld>
            <a:endParaRPr lang="en-US"/>
          </a:p>
        </p:txBody>
      </p:sp>
    </p:spTree>
    <p:extLst>
      <p:ext uri="{BB962C8B-B14F-4D97-AF65-F5344CB8AC3E}">
        <p14:creationId xmlns:p14="http://schemas.microsoft.com/office/powerpoint/2010/main" val="272856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5</a:t>
            </a:fld>
            <a:endParaRPr lang="en-US"/>
          </a:p>
        </p:txBody>
      </p:sp>
    </p:spTree>
    <p:extLst>
      <p:ext uri="{BB962C8B-B14F-4D97-AF65-F5344CB8AC3E}">
        <p14:creationId xmlns:p14="http://schemas.microsoft.com/office/powerpoint/2010/main" val="1860094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ADA005C-57C2-428F-9CC3-A660EBF00E58}" type="slidenum">
              <a:rPr lang="en-US" smtClean="0"/>
              <a:pPr>
                <a:defRPr/>
              </a:pPr>
              <a:t>45</a:t>
            </a:fld>
            <a:endParaRPr lang="en-US"/>
          </a:p>
        </p:txBody>
      </p:sp>
    </p:spTree>
    <p:extLst>
      <p:ext uri="{BB962C8B-B14F-4D97-AF65-F5344CB8AC3E}">
        <p14:creationId xmlns:p14="http://schemas.microsoft.com/office/powerpoint/2010/main" val="335527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7</a:t>
            </a:fld>
            <a:endParaRPr lang="en-US"/>
          </a:p>
        </p:txBody>
      </p:sp>
    </p:spTree>
    <p:extLst>
      <p:ext uri="{BB962C8B-B14F-4D97-AF65-F5344CB8AC3E}">
        <p14:creationId xmlns:p14="http://schemas.microsoft.com/office/powerpoint/2010/main" val="316991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8</a:t>
            </a:fld>
            <a:endParaRPr lang="en-US"/>
          </a:p>
        </p:txBody>
      </p:sp>
    </p:spTree>
    <p:extLst>
      <p:ext uri="{BB962C8B-B14F-4D97-AF65-F5344CB8AC3E}">
        <p14:creationId xmlns:p14="http://schemas.microsoft.com/office/powerpoint/2010/main" val="301931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physician places one or more orders for these x-ray procedures with the RIS. When an order is entered, a </a:t>
            </a:r>
            <a:r>
              <a:rPr lang="en-US" sz="1200" b="1" i="0" kern="1200" dirty="0">
                <a:solidFill>
                  <a:schemeClr val="tx1"/>
                </a:solidFill>
                <a:effectLst/>
                <a:latin typeface="+mn-lt"/>
                <a:ea typeface="+mn-ea"/>
                <a:cs typeface="+mn-cs"/>
              </a:rPr>
              <a:t>order message</a:t>
            </a:r>
            <a:r>
              <a:rPr lang="en-US" sz="1200" b="0" i="0" kern="1200" dirty="0">
                <a:solidFill>
                  <a:schemeClr val="tx1"/>
                </a:solidFill>
                <a:effectLst/>
                <a:latin typeface="+mn-lt"/>
                <a:ea typeface="+mn-ea"/>
                <a:cs typeface="+mn-cs"/>
              </a:rPr>
              <a:t> is triggered and sent from the RIS to the Modality Worklist, which keeps a list of all of the patients who are to receive a radiological exam of one kind or another. A </a:t>
            </a:r>
            <a:r>
              <a:rPr lang="en-US" sz="1200" b="1" i="0" u="none" strike="noStrike" kern="1200" dirty="0">
                <a:solidFill>
                  <a:schemeClr val="tx1"/>
                </a:solidFill>
                <a:effectLst/>
                <a:latin typeface="+mn-lt"/>
                <a:ea typeface="+mn-ea"/>
                <a:cs typeface="+mn-cs"/>
                <a:hlinkClick r:id="rId3"/>
              </a:rPr>
              <a:t>modality</a:t>
            </a:r>
            <a:r>
              <a:rPr lang="en-US" sz="1200" b="0" i="0" kern="1200" dirty="0">
                <a:solidFill>
                  <a:schemeClr val="tx1"/>
                </a:solidFill>
                <a:effectLst/>
                <a:latin typeface="+mn-lt"/>
                <a:ea typeface="+mn-ea"/>
                <a:cs typeface="+mn-cs"/>
              </a:rPr>
              <a:t> refers to the kind of device which performs the radiological examination, such as a CT machine, an </a:t>
            </a:r>
            <a:r>
              <a:rPr lang="en-US" sz="1200" b="0" i="0" u="none" strike="noStrike" kern="1200" dirty="0">
                <a:solidFill>
                  <a:schemeClr val="tx1"/>
                </a:solidFill>
                <a:effectLst/>
                <a:latin typeface="+mn-lt"/>
                <a:ea typeface="+mn-ea"/>
                <a:cs typeface="+mn-cs"/>
                <a:hlinkClick r:id="rId4"/>
              </a:rPr>
              <a:t>MRI machine</a:t>
            </a:r>
            <a:r>
              <a:rPr lang="en-US" sz="1200" b="0" i="0" kern="1200" dirty="0">
                <a:solidFill>
                  <a:schemeClr val="tx1"/>
                </a:solidFill>
                <a:effectLst/>
                <a:latin typeface="+mn-lt"/>
                <a:ea typeface="+mn-ea"/>
                <a:cs typeface="+mn-cs"/>
              </a:rPr>
              <a:t>, an ultrasound machine, and so on). The order contains details about when the exam is scheduled, what type of imaging procedure is going to be performed, the location of the exam (which imaging room, which modality) etc.</a:t>
            </a:r>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9</a:t>
            </a:fld>
            <a:endParaRPr lang="en-US"/>
          </a:p>
        </p:txBody>
      </p:sp>
    </p:spTree>
    <p:extLst>
      <p:ext uri="{BB962C8B-B14F-4D97-AF65-F5344CB8AC3E}">
        <p14:creationId xmlns:p14="http://schemas.microsoft.com/office/powerpoint/2010/main" val="286371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10</a:t>
            </a:fld>
            <a:endParaRPr lang="en-US"/>
          </a:p>
        </p:txBody>
      </p:sp>
    </p:spTree>
    <p:extLst>
      <p:ext uri="{BB962C8B-B14F-4D97-AF65-F5344CB8AC3E}">
        <p14:creationId xmlns:p14="http://schemas.microsoft.com/office/powerpoint/2010/main" val="253324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11</a:t>
            </a:fld>
            <a:endParaRPr lang="en-US"/>
          </a:p>
        </p:txBody>
      </p:sp>
    </p:spTree>
    <p:extLst>
      <p:ext uri="{BB962C8B-B14F-4D97-AF65-F5344CB8AC3E}">
        <p14:creationId xmlns:p14="http://schemas.microsoft.com/office/powerpoint/2010/main" val="141625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12</a:t>
            </a:fld>
            <a:endParaRPr lang="en-US"/>
          </a:p>
        </p:txBody>
      </p:sp>
    </p:spTree>
    <p:extLst>
      <p:ext uri="{BB962C8B-B14F-4D97-AF65-F5344CB8AC3E}">
        <p14:creationId xmlns:p14="http://schemas.microsoft.com/office/powerpoint/2010/main" val="247489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CD95-A6C3-41B8-9065-C062DD710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743DA-CF85-4054-BDA5-08A4CF761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41B9C-5378-4BD5-9388-A6F848D250AD}"/>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BC0DE7A5-9D97-4E19-93DD-819FDEC6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69602-CB32-4AD5-8A0F-3E3541526D72}"/>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157890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B25F-8E0D-44F9-A5D0-ECD17DE23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7BDA61-4F6D-43AE-AF6C-7FEA531033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7B887-02FE-447F-9938-B5EBB750C89C}"/>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1A388CD8-7320-46EA-97B7-6A7BF9F7B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0C070-6BE2-4825-8CA9-C262E9FB2996}"/>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113406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A24BF-8C95-4984-BB2F-A8DB77D3D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EF69AA-2144-45AA-B9BD-2BDE297DD5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D8090-4B86-4B7E-A3B6-072FCBF97CC4}"/>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AC57B85B-4E1F-48BD-86C6-F82BD298E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C4A51-0EE7-46F9-90F7-6A8CE2DE3E39}"/>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137782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290933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92034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109908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4315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829760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449128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3068631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82981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2049-D3EF-4D3C-A661-233D30C5C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EEEA7-2B95-4651-ACF6-5350D10C45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3EB8D-6C94-4D68-A88F-5831F18F8EA1}"/>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BC9779EB-B2A3-409D-8B11-6E6F809FA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9256B-9D76-4FC8-BA12-B02CA6080F47}"/>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85604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4B6E-9D37-47CC-BF79-5AE42769C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E496B-8F6D-4DEB-B5B5-8D9A7D194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CB8961-7E20-4124-9249-A6C32171E05C}"/>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AF7CF07F-D829-4F3E-A36C-E87D1C594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5EA43-0AFD-4142-A723-29490F701B8F}"/>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64468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1592-0B65-4242-8D3C-20900D2C1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C8A71-82B4-40FB-872C-27228D1DCF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62D3E-0B70-42ED-A053-DB6474D4BB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4086E-904D-40FB-BCFB-0BB6DEC0FA41}"/>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6" name="Footer Placeholder 5">
            <a:extLst>
              <a:ext uri="{FF2B5EF4-FFF2-40B4-BE49-F238E27FC236}">
                <a16:creationId xmlns:a16="http://schemas.microsoft.com/office/drawing/2014/main" id="{8CEF6D24-F810-4AD4-BBAC-64865DD52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42C59-2694-4518-9457-2D6450342C56}"/>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73780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49B3-E71D-42BE-B22F-FCB9CAFCC3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70306-E910-4D3D-8C88-91F7698DB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053D06-B8D7-447E-87DD-33C0E61040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55F22F-8AF4-4A54-9C92-B6A9FDD44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D8BDE4-704F-47BA-8A22-E233C94913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C4D9FB-448A-45C3-8E39-B494FEF4E986}"/>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8" name="Footer Placeholder 7">
            <a:extLst>
              <a:ext uri="{FF2B5EF4-FFF2-40B4-BE49-F238E27FC236}">
                <a16:creationId xmlns:a16="http://schemas.microsoft.com/office/drawing/2014/main" id="{55343DEE-FABA-4B07-A54A-2AC7E148D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C6A61B-C937-46B4-BAA6-9C8BE0E4B424}"/>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78281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98BA-31E5-4015-8543-53F93B14E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5BA7A2-AF1B-499A-B7C0-29E9F62DE1B4}"/>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4" name="Footer Placeholder 3">
            <a:extLst>
              <a:ext uri="{FF2B5EF4-FFF2-40B4-BE49-F238E27FC236}">
                <a16:creationId xmlns:a16="http://schemas.microsoft.com/office/drawing/2014/main" id="{10C0A328-7511-4FFF-84B5-956B5C0FC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C034B5-FBE6-4719-AB03-F6445659224B}"/>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48099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C19C0-5D70-49C9-932C-0D523A3D9325}"/>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3" name="Footer Placeholder 2">
            <a:extLst>
              <a:ext uri="{FF2B5EF4-FFF2-40B4-BE49-F238E27FC236}">
                <a16:creationId xmlns:a16="http://schemas.microsoft.com/office/drawing/2014/main" id="{C4531D6F-8CBB-4416-B58D-7B82E78C8C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5E08F1-B91E-4A37-A35D-8405104ADE35}"/>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64571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B81F-9891-4640-8BA0-302CE3B22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B5C13-50C0-428F-A8B4-D95E93747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D56031-C1BF-4B66-ADD9-044A84D24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1C7DD-28A8-4895-AF6D-F9504ED4B1D0}"/>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6" name="Footer Placeholder 5">
            <a:extLst>
              <a:ext uri="{FF2B5EF4-FFF2-40B4-BE49-F238E27FC236}">
                <a16:creationId xmlns:a16="http://schemas.microsoft.com/office/drawing/2014/main" id="{03CD45F6-ABA4-4851-A47B-825B716CC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0C7FB-B3A8-4E56-AF3E-3F7B84EF4A4E}"/>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68167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A2FF-8379-497A-8C8A-E3BBEC673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6291C-E353-4CBE-8192-F50809E94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640D4-92B3-4624-913F-78F118187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89ADEA-91D2-483B-A7B2-0F185F7F037D}"/>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6" name="Footer Placeholder 5">
            <a:extLst>
              <a:ext uri="{FF2B5EF4-FFF2-40B4-BE49-F238E27FC236}">
                <a16:creationId xmlns:a16="http://schemas.microsoft.com/office/drawing/2014/main" id="{8204EDE6-6DAA-4CA7-94FB-E85312F0D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017FF-2862-482D-B2DB-6C59DC446169}"/>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93246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68A1F-1760-48BF-92FB-E089E61D5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343D8-4BE7-4D02-BFF8-A704C7C3A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C683E-4EFE-4E3D-9E57-DF917671E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D5EDB576-DA1E-4FC3-B936-B16D5B2BB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191254-9F8A-42A7-B9DB-5EE5BC9CD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DD0AD-9B36-4708-875E-050BBD688A3C}" type="slidenum">
              <a:rPr lang="en-US" smtClean="0"/>
              <a:t>‹#›</a:t>
            </a:fld>
            <a:endParaRPr lang="en-US"/>
          </a:p>
        </p:txBody>
      </p:sp>
    </p:spTree>
    <p:extLst>
      <p:ext uri="{BB962C8B-B14F-4D97-AF65-F5344CB8AC3E}">
        <p14:creationId xmlns:p14="http://schemas.microsoft.com/office/powerpoint/2010/main" val="9319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icom.nema.org/medical/dicom/current/output/chtml/part04/sect_B.5.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icom.nema.org/medical/dicom/current/output/chtml/part02/sect_A.3.5.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dicom.nema.org/dicom/2013/output/chtml/part05/sect_6.2.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bpetrovan@laitek.com"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github.com/petrovanster/dicom_intr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dicom.nema.org/medical/dicom/current/output/chtml/part03/sect_C.8.11.7.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en.wikipedia.org/wiki/Health_Level_7" TargetMode="External"/><Relationship Id="rId4" Type="http://schemas.openxmlformats.org/officeDocument/2006/relationships/hyperlink" Target="https://en.wikipedia.org/wiki/DICOM" TargetMode="Externa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jpg"/><Relationship Id="rId7" Type="http://schemas.openxmlformats.org/officeDocument/2006/relationships/diagramLayout" Target="../diagrams/layout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hyperlink" Target="http://192.168.0.162/mediawiki/index.php/Medical_images_samples_with_various_compression_types#BW_US" TargetMode="External"/><Relationship Id="rId10" Type="http://schemas.microsoft.com/office/2007/relationships/diagramDrawing" Target="../diagrams/drawing1.xml"/><Relationship Id="rId4" Type="http://schemas.openxmlformats.org/officeDocument/2006/relationships/hyperlink" Target="http://192.168.0.162/mediawiki/index.php/DICOM_standard_and_processes" TargetMode="External"/><Relationship Id="rId9" Type="http://schemas.openxmlformats.org/officeDocument/2006/relationships/diagramColors" Target="../diagrams/colors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3" Type="http://schemas.openxmlformats.org/officeDocument/2006/relationships/image" Target="../media/image4.jpg"/><Relationship Id="rId7" Type="http://schemas.openxmlformats.org/officeDocument/2006/relationships/diagramQuickStyle" Target="../diagrams/quickStyle2.xml"/><Relationship Id="rId12" Type="http://schemas.openxmlformats.org/officeDocument/2006/relationships/diagramQuickStyle" Target="../diagrams/quickStyle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3.xml"/><Relationship Id="rId5" Type="http://schemas.openxmlformats.org/officeDocument/2006/relationships/diagramData" Target="../diagrams/data2.xml"/><Relationship Id="rId10" Type="http://schemas.openxmlformats.org/officeDocument/2006/relationships/diagramData" Target="../diagrams/data3.xml"/><Relationship Id="rId4" Type="http://schemas.openxmlformats.org/officeDocument/2006/relationships/hyperlink" Target="http://192.168.0.162/mediawiki/index.php/DICOM_standard_and_processes" TargetMode="External"/><Relationship Id="rId9" Type="http://schemas.microsoft.com/office/2007/relationships/diagramDrawing" Target="../diagrams/drawing2.xml"/><Relationship Id="rId14" Type="http://schemas.microsoft.com/office/2007/relationships/diagramDrawing" Target="../diagrams/drawing3.xml"/></Relationships>
</file>

<file path=ppt/slides/_rels/slide35.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3.gif"/><Relationship Id="rId7"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 Id="rId9" Type="http://schemas.openxmlformats.org/officeDocument/2006/relationships/image" Target="../media/image19.gif"/></Relationships>
</file>

<file path=ppt/slides/_rels/slide36.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3.gif"/><Relationship Id="rId7" Type="http://schemas.openxmlformats.org/officeDocument/2006/relationships/image" Target="../media/image17.gi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 Id="rId9" Type="http://schemas.openxmlformats.org/officeDocument/2006/relationships/image" Target="../media/image19.gif"/></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s://www.linkedin.com/company/laite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facebook.com/LaitekRomania" TargetMode="External"/><Relationship Id="rId5" Type="http://schemas.openxmlformats.org/officeDocument/2006/relationships/hyperlink" Target="https://www.facebook.com/laitekinc" TargetMode="External"/><Relationship Id="rId4" Type="http://schemas.openxmlformats.org/officeDocument/2006/relationships/hyperlink" Target="http://www.laitek.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generated with high confidence">
            <a:extLst>
              <a:ext uri="{FF2B5EF4-FFF2-40B4-BE49-F238E27FC236}">
                <a16:creationId xmlns:a16="http://schemas.microsoft.com/office/drawing/2014/main" id="{FC88958F-5489-4138-9EEB-BFC254D42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8" y="-13995"/>
            <a:ext cx="12188952" cy="6858000"/>
          </a:xfrm>
          <a:prstGeom prst="rect">
            <a:avLst/>
          </a:prstGeom>
        </p:spPr>
      </p:pic>
      <p:sp>
        <p:nvSpPr>
          <p:cNvPr id="6" name="TextBox 5">
            <a:extLst>
              <a:ext uri="{FF2B5EF4-FFF2-40B4-BE49-F238E27FC236}">
                <a16:creationId xmlns:a16="http://schemas.microsoft.com/office/drawing/2014/main" id="{C056BA32-1A11-478A-B537-EC6117EB9E55}"/>
              </a:ext>
            </a:extLst>
          </p:cNvPr>
          <p:cNvSpPr txBox="1"/>
          <p:nvPr/>
        </p:nvSpPr>
        <p:spPr>
          <a:xfrm>
            <a:off x="408091" y="4447210"/>
            <a:ext cx="7912360" cy="1107996"/>
          </a:xfrm>
          <a:prstGeom prst="rect">
            <a:avLst/>
          </a:prstGeom>
          <a:noFill/>
        </p:spPr>
        <p:txBody>
          <a:bodyPr wrap="square" rtlCol="0">
            <a:spAutoFit/>
          </a:bodyPr>
          <a:lstStyle/>
          <a:p>
            <a:r>
              <a:rPr lang="en-US" sz="6600" dirty="0">
                <a:solidFill>
                  <a:srgbClr val="000066"/>
                </a:solidFill>
              </a:rPr>
              <a:t>DICOM Imaging Intro</a:t>
            </a:r>
          </a:p>
        </p:txBody>
      </p:sp>
    </p:spTree>
    <p:extLst>
      <p:ext uri="{BB962C8B-B14F-4D97-AF65-F5344CB8AC3E}">
        <p14:creationId xmlns:p14="http://schemas.microsoft.com/office/powerpoint/2010/main" val="357845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50463"/>
            <a:ext cx="7912360" cy="830997"/>
          </a:xfrm>
          <a:prstGeom prst="rect">
            <a:avLst/>
          </a:prstGeom>
          <a:noFill/>
        </p:spPr>
        <p:txBody>
          <a:bodyPr wrap="square" rtlCol="0">
            <a:spAutoFit/>
          </a:bodyPr>
          <a:lstStyle/>
          <a:p>
            <a:pPr algn="ctr"/>
            <a:r>
              <a:rPr lang="en-US" sz="4800" dirty="0">
                <a:solidFill>
                  <a:srgbClr val="000066"/>
                </a:solidFill>
              </a:rPr>
              <a:t>DICOM Services</a:t>
            </a:r>
          </a:p>
        </p:txBody>
      </p:sp>
      <p:sp>
        <p:nvSpPr>
          <p:cNvPr id="2" name="Rectangle 1">
            <a:extLst>
              <a:ext uri="{FF2B5EF4-FFF2-40B4-BE49-F238E27FC236}">
                <a16:creationId xmlns:a16="http://schemas.microsoft.com/office/drawing/2014/main" id="{706D2C4B-57C9-403C-B0EE-34D85527A4C3}"/>
              </a:ext>
            </a:extLst>
          </p:cNvPr>
          <p:cNvSpPr/>
          <p:nvPr/>
        </p:nvSpPr>
        <p:spPr>
          <a:xfrm>
            <a:off x="793102" y="1898780"/>
            <a:ext cx="1394927"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US_EM</a:t>
            </a:r>
          </a:p>
          <a:p>
            <a:pPr algn="ctr"/>
            <a:r>
              <a:rPr lang="en-US" dirty="0"/>
              <a:t>(SCU)</a:t>
            </a:r>
          </a:p>
          <a:p>
            <a:pPr algn="ctr"/>
            <a:r>
              <a:rPr lang="en-US" dirty="0"/>
              <a:t>Ultrasound station </a:t>
            </a:r>
          </a:p>
        </p:txBody>
      </p:sp>
      <p:sp>
        <p:nvSpPr>
          <p:cNvPr id="7" name="Rectangle 6">
            <a:extLst>
              <a:ext uri="{FF2B5EF4-FFF2-40B4-BE49-F238E27FC236}">
                <a16:creationId xmlns:a16="http://schemas.microsoft.com/office/drawing/2014/main" id="{AFA9C38E-35AB-492B-8C7F-112A20A11CEC}"/>
              </a:ext>
            </a:extLst>
          </p:cNvPr>
          <p:cNvSpPr/>
          <p:nvPr/>
        </p:nvSpPr>
        <p:spPr>
          <a:xfrm>
            <a:off x="6749143" y="1898780"/>
            <a:ext cx="1394927"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EA_VNA</a:t>
            </a:r>
          </a:p>
          <a:p>
            <a:pPr algn="ctr"/>
            <a:r>
              <a:rPr lang="en-US" dirty="0"/>
              <a:t>(SCP)</a:t>
            </a:r>
          </a:p>
          <a:p>
            <a:pPr algn="ctr"/>
            <a:r>
              <a:rPr lang="en-US" dirty="0"/>
              <a:t>Enterprise Archive</a:t>
            </a:r>
          </a:p>
        </p:txBody>
      </p:sp>
      <p:cxnSp>
        <p:nvCxnSpPr>
          <p:cNvPr id="4" name="Straight Arrow Connector 3">
            <a:extLst>
              <a:ext uri="{FF2B5EF4-FFF2-40B4-BE49-F238E27FC236}">
                <a16:creationId xmlns:a16="http://schemas.microsoft.com/office/drawing/2014/main" id="{4434D687-4DAF-4817-BD4B-1A3D6EF09883}"/>
              </a:ext>
            </a:extLst>
          </p:cNvPr>
          <p:cNvCxnSpPr>
            <a:stCxn id="2" idx="3"/>
            <a:endCxn id="7" idx="1"/>
          </p:cNvCxnSpPr>
          <p:nvPr/>
        </p:nvCxnSpPr>
        <p:spPr>
          <a:xfrm>
            <a:off x="2188029" y="2691882"/>
            <a:ext cx="4561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929C98-E7F5-4BF1-8171-E7ECBFF1E11D}"/>
              </a:ext>
            </a:extLst>
          </p:cNvPr>
          <p:cNvSpPr txBox="1"/>
          <p:nvPr/>
        </p:nvSpPr>
        <p:spPr>
          <a:xfrm>
            <a:off x="2470250" y="2579914"/>
            <a:ext cx="4292072" cy="646331"/>
          </a:xfrm>
          <a:prstGeom prst="rect">
            <a:avLst/>
          </a:prstGeom>
          <a:noFill/>
        </p:spPr>
        <p:txBody>
          <a:bodyPr wrap="none" rtlCol="0">
            <a:spAutoFit/>
          </a:bodyPr>
          <a:lstStyle/>
          <a:p>
            <a:r>
              <a:rPr lang="en-US" dirty="0"/>
              <a:t>Store Ultrasound Image</a:t>
            </a:r>
          </a:p>
          <a:p>
            <a:r>
              <a:rPr lang="en-US" dirty="0"/>
              <a:t>(service class: </a:t>
            </a:r>
            <a:r>
              <a:rPr lang="en-US" b="0" i="0" dirty="0">
                <a:solidFill>
                  <a:srgbClr val="000000"/>
                </a:solidFill>
                <a:effectLst/>
                <a:latin typeface="Helvetica" panose="020B0604020202020204" pitchFamily="34" charset="0"/>
              </a:rPr>
              <a:t>Ultrasound Image Storage)</a:t>
            </a:r>
            <a:endParaRPr lang="en-US" dirty="0"/>
          </a:p>
        </p:txBody>
      </p:sp>
      <p:sp>
        <p:nvSpPr>
          <p:cNvPr id="9" name="TextBox 8">
            <a:extLst>
              <a:ext uri="{FF2B5EF4-FFF2-40B4-BE49-F238E27FC236}">
                <a16:creationId xmlns:a16="http://schemas.microsoft.com/office/drawing/2014/main" id="{9715E797-ECB3-4D70-AE80-C3AD68E4212B}"/>
              </a:ext>
            </a:extLst>
          </p:cNvPr>
          <p:cNvSpPr txBox="1"/>
          <p:nvPr/>
        </p:nvSpPr>
        <p:spPr>
          <a:xfrm>
            <a:off x="793102" y="4226767"/>
            <a:ext cx="8136294" cy="369332"/>
          </a:xfrm>
          <a:prstGeom prst="rect">
            <a:avLst/>
          </a:prstGeom>
          <a:noFill/>
        </p:spPr>
        <p:txBody>
          <a:bodyPr wrap="square" rtlCol="0">
            <a:spAutoFit/>
          </a:bodyPr>
          <a:lstStyle/>
          <a:p>
            <a:r>
              <a:rPr lang="en-US" dirty="0"/>
              <a:t>List of SOP classes: </a:t>
            </a:r>
            <a:r>
              <a:rPr lang="en-US" dirty="0">
                <a:hlinkClick r:id="rId4"/>
              </a:rPr>
              <a:t>B.5 Standard SOP Classes (nema.org)</a:t>
            </a:r>
            <a:r>
              <a:rPr lang="en-US" dirty="0"/>
              <a:t> </a:t>
            </a:r>
          </a:p>
        </p:txBody>
      </p:sp>
    </p:spTree>
    <p:extLst>
      <p:ext uri="{BB962C8B-B14F-4D97-AF65-F5344CB8AC3E}">
        <p14:creationId xmlns:p14="http://schemas.microsoft.com/office/powerpoint/2010/main" val="255178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63262" y="113141"/>
            <a:ext cx="7912360" cy="830997"/>
          </a:xfrm>
          <a:prstGeom prst="rect">
            <a:avLst/>
          </a:prstGeom>
          <a:noFill/>
        </p:spPr>
        <p:txBody>
          <a:bodyPr wrap="square" rtlCol="0">
            <a:spAutoFit/>
          </a:bodyPr>
          <a:lstStyle/>
          <a:p>
            <a:pPr algn="ctr"/>
            <a:r>
              <a:rPr lang="en-US" sz="4800" dirty="0">
                <a:solidFill>
                  <a:srgbClr val="000066"/>
                </a:solidFill>
              </a:rPr>
              <a:t>Information Object</a:t>
            </a:r>
          </a:p>
        </p:txBody>
      </p:sp>
      <p:sp>
        <p:nvSpPr>
          <p:cNvPr id="2" name="TextBox 1">
            <a:extLst>
              <a:ext uri="{FF2B5EF4-FFF2-40B4-BE49-F238E27FC236}">
                <a16:creationId xmlns:a16="http://schemas.microsoft.com/office/drawing/2014/main" id="{C7B29E07-2E18-48DC-BA99-B320FADA6648}"/>
              </a:ext>
            </a:extLst>
          </p:cNvPr>
          <p:cNvSpPr txBox="1"/>
          <p:nvPr/>
        </p:nvSpPr>
        <p:spPr>
          <a:xfrm>
            <a:off x="811763" y="1492898"/>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715317C3-8E8E-4504-828F-EDDD52B054F0}"/>
              </a:ext>
            </a:extLst>
          </p:cNvPr>
          <p:cNvSpPr txBox="1"/>
          <p:nvPr/>
        </p:nvSpPr>
        <p:spPr>
          <a:xfrm>
            <a:off x="340567" y="1131923"/>
            <a:ext cx="9778482" cy="923330"/>
          </a:xfrm>
          <a:prstGeom prst="rect">
            <a:avLst/>
          </a:prstGeom>
          <a:noFill/>
        </p:spPr>
        <p:txBody>
          <a:bodyPr wrap="square" rtlCol="0">
            <a:spAutoFit/>
          </a:bodyPr>
          <a:lstStyle/>
          <a:p>
            <a:r>
              <a:rPr lang="en-US" b="0" i="0" dirty="0">
                <a:solidFill>
                  <a:srgbClr val="000000"/>
                </a:solidFill>
                <a:effectLst/>
                <a:latin typeface="Helvetica" panose="020B0604020202020204" pitchFamily="34" charset="0"/>
              </a:rPr>
              <a:t>An Information Object Definition (IOD) is an object-oriented abstract data model used to specify information about Real-World Objects. An IOD provides communicating Application Entities with a common view of the information to be exchanged.</a:t>
            </a:r>
            <a:endParaRPr lang="en-US" dirty="0"/>
          </a:p>
        </p:txBody>
      </p:sp>
      <p:sp>
        <p:nvSpPr>
          <p:cNvPr id="7" name="Rectangle 6">
            <a:extLst>
              <a:ext uri="{FF2B5EF4-FFF2-40B4-BE49-F238E27FC236}">
                <a16:creationId xmlns:a16="http://schemas.microsoft.com/office/drawing/2014/main" id="{CEC5526B-B91E-4E54-84C3-379441B0699A}"/>
              </a:ext>
            </a:extLst>
          </p:cNvPr>
          <p:cNvSpPr/>
          <p:nvPr/>
        </p:nvSpPr>
        <p:spPr>
          <a:xfrm>
            <a:off x="811763" y="2831841"/>
            <a:ext cx="1394927"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US_EM</a:t>
            </a:r>
          </a:p>
          <a:p>
            <a:pPr algn="ctr"/>
            <a:r>
              <a:rPr lang="en-US" dirty="0"/>
              <a:t>(SCU)</a:t>
            </a:r>
          </a:p>
          <a:p>
            <a:pPr algn="ctr"/>
            <a:r>
              <a:rPr lang="en-US" dirty="0"/>
              <a:t>Ultrasound station </a:t>
            </a:r>
          </a:p>
        </p:txBody>
      </p:sp>
      <p:sp>
        <p:nvSpPr>
          <p:cNvPr id="8" name="Rectangle 7">
            <a:extLst>
              <a:ext uri="{FF2B5EF4-FFF2-40B4-BE49-F238E27FC236}">
                <a16:creationId xmlns:a16="http://schemas.microsoft.com/office/drawing/2014/main" id="{9C8C0B5A-44E3-44D9-84FF-7873C6670D05}"/>
              </a:ext>
            </a:extLst>
          </p:cNvPr>
          <p:cNvSpPr/>
          <p:nvPr/>
        </p:nvSpPr>
        <p:spPr>
          <a:xfrm>
            <a:off x="6767804" y="2831841"/>
            <a:ext cx="1394927"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EA_VNA</a:t>
            </a:r>
          </a:p>
          <a:p>
            <a:pPr algn="ctr"/>
            <a:r>
              <a:rPr lang="en-US" dirty="0"/>
              <a:t>(SCU)</a:t>
            </a:r>
          </a:p>
          <a:p>
            <a:pPr algn="ctr"/>
            <a:r>
              <a:rPr lang="en-US" dirty="0"/>
              <a:t>Enterprise Archive</a:t>
            </a:r>
          </a:p>
        </p:txBody>
      </p:sp>
      <p:cxnSp>
        <p:nvCxnSpPr>
          <p:cNvPr id="9" name="Straight Arrow Connector 8">
            <a:extLst>
              <a:ext uri="{FF2B5EF4-FFF2-40B4-BE49-F238E27FC236}">
                <a16:creationId xmlns:a16="http://schemas.microsoft.com/office/drawing/2014/main" id="{933A4576-184E-46BA-81BD-BC41BEB59545}"/>
              </a:ext>
            </a:extLst>
          </p:cNvPr>
          <p:cNvCxnSpPr>
            <a:stCxn id="7" idx="3"/>
            <a:endCxn id="8" idx="1"/>
          </p:cNvCxnSpPr>
          <p:nvPr/>
        </p:nvCxnSpPr>
        <p:spPr>
          <a:xfrm>
            <a:off x="2206690" y="3624943"/>
            <a:ext cx="4561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D793C8-6DA7-43E7-9707-6A281E6B14B7}"/>
              </a:ext>
            </a:extLst>
          </p:cNvPr>
          <p:cNvSpPr txBox="1"/>
          <p:nvPr/>
        </p:nvSpPr>
        <p:spPr>
          <a:xfrm>
            <a:off x="2488911" y="3512975"/>
            <a:ext cx="3581430" cy="646331"/>
          </a:xfrm>
          <a:prstGeom prst="rect">
            <a:avLst/>
          </a:prstGeom>
          <a:noFill/>
        </p:spPr>
        <p:txBody>
          <a:bodyPr wrap="none" rtlCol="0">
            <a:spAutoFit/>
          </a:bodyPr>
          <a:lstStyle/>
          <a:p>
            <a:r>
              <a:rPr lang="en-US" dirty="0"/>
              <a:t>Store Ultrasound Image</a:t>
            </a:r>
          </a:p>
          <a:p>
            <a:r>
              <a:rPr lang="en-US" dirty="0"/>
              <a:t>(class: </a:t>
            </a:r>
            <a:r>
              <a:rPr lang="en-US" b="0" i="0" dirty="0">
                <a:solidFill>
                  <a:srgbClr val="000000"/>
                </a:solidFill>
                <a:effectLst/>
                <a:latin typeface="Helvetica" panose="020B0604020202020204" pitchFamily="34" charset="0"/>
              </a:rPr>
              <a:t>Ultrasound Image Storage)</a:t>
            </a:r>
            <a:endParaRPr lang="en-US" dirty="0"/>
          </a:p>
        </p:txBody>
      </p:sp>
    </p:spTree>
    <p:extLst>
      <p:ext uri="{BB962C8B-B14F-4D97-AF65-F5344CB8AC3E}">
        <p14:creationId xmlns:p14="http://schemas.microsoft.com/office/powerpoint/2010/main" val="188508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50463"/>
            <a:ext cx="7912360" cy="830997"/>
          </a:xfrm>
          <a:prstGeom prst="rect">
            <a:avLst/>
          </a:prstGeom>
          <a:noFill/>
        </p:spPr>
        <p:txBody>
          <a:bodyPr wrap="square" rtlCol="0">
            <a:spAutoFit/>
          </a:bodyPr>
          <a:lstStyle/>
          <a:p>
            <a:pPr algn="ctr"/>
            <a:r>
              <a:rPr lang="en-US" sz="4800">
                <a:solidFill>
                  <a:srgbClr val="000066"/>
                </a:solidFill>
              </a:rPr>
              <a:t>DICOM Services</a:t>
            </a:r>
            <a:endParaRPr lang="en-US" sz="4800" dirty="0">
              <a:solidFill>
                <a:srgbClr val="000066"/>
              </a:solidFill>
            </a:endParaRPr>
          </a:p>
        </p:txBody>
      </p:sp>
      <p:sp>
        <p:nvSpPr>
          <p:cNvPr id="10" name="TextBox 9">
            <a:extLst>
              <a:ext uri="{FF2B5EF4-FFF2-40B4-BE49-F238E27FC236}">
                <a16:creationId xmlns:a16="http://schemas.microsoft.com/office/drawing/2014/main" id="{E35578CE-F05C-46FB-8C13-5FD72ADBD804}"/>
              </a:ext>
            </a:extLst>
          </p:cNvPr>
          <p:cNvSpPr txBox="1"/>
          <p:nvPr/>
        </p:nvSpPr>
        <p:spPr>
          <a:xfrm>
            <a:off x="699796" y="1131923"/>
            <a:ext cx="8966717" cy="1200329"/>
          </a:xfrm>
          <a:prstGeom prst="rect">
            <a:avLst/>
          </a:prstGeom>
          <a:noFill/>
        </p:spPr>
        <p:txBody>
          <a:bodyPr wrap="square">
            <a:spAutoFit/>
          </a:bodyPr>
          <a:lstStyle/>
          <a:p>
            <a:r>
              <a:rPr lang="en-US" dirty="0"/>
              <a:t>Service Object Pair (SOP) Class – combination of command and an Information Object Definition (IOD)</a:t>
            </a:r>
          </a:p>
          <a:p>
            <a:endParaRPr lang="en-US" dirty="0"/>
          </a:p>
          <a:p>
            <a:r>
              <a:rPr lang="en-US" dirty="0"/>
              <a:t>SOP Instance – an instance of a Class, </a:t>
            </a:r>
            <a:r>
              <a:rPr lang="en-US" dirty="0" err="1"/>
              <a:t>eg</a:t>
            </a:r>
            <a:r>
              <a:rPr lang="en-US" dirty="0"/>
              <a:t> </a:t>
            </a:r>
            <a:r>
              <a:rPr lang="en-US" b="0" i="0" dirty="0">
                <a:solidFill>
                  <a:srgbClr val="4D5156"/>
                </a:solidFill>
                <a:effectLst/>
                <a:latin typeface="arial" panose="020B0604020202020204" pitchFamily="34" charset="0"/>
              </a:rPr>
              <a:t>Computed Radiography Image Storage</a:t>
            </a:r>
            <a:endParaRPr lang="en-US" dirty="0"/>
          </a:p>
        </p:txBody>
      </p:sp>
      <p:pic>
        <p:nvPicPr>
          <p:cNvPr id="14" name="Picture 13">
            <a:extLst>
              <a:ext uri="{FF2B5EF4-FFF2-40B4-BE49-F238E27FC236}">
                <a16:creationId xmlns:a16="http://schemas.microsoft.com/office/drawing/2014/main" id="{0C6D9706-422B-4B08-BB46-82A28368C264}"/>
              </a:ext>
            </a:extLst>
          </p:cNvPr>
          <p:cNvPicPr>
            <a:picLocks noChangeAspect="1"/>
          </p:cNvPicPr>
          <p:nvPr/>
        </p:nvPicPr>
        <p:blipFill>
          <a:blip r:embed="rId4"/>
          <a:stretch>
            <a:fillRect/>
          </a:stretch>
        </p:blipFill>
        <p:spPr>
          <a:xfrm>
            <a:off x="1954763" y="2410638"/>
            <a:ext cx="6317112" cy="4382048"/>
          </a:xfrm>
          <a:prstGeom prst="rect">
            <a:avLst/>
          </a:prstGeom>
        </p:spPr>
      </p:pic>
    </p:spTree>
    <p:extLst>
      <p:ext uri="{BB962C8B-B14F-4D97-AF65-F5344CB8AC3E}">
        <p14:creationId xmlns:p14="http://schemas.microsoft.com/office/powerpoint/2010/main" val="274720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75818"/>
            <a:ext cx="7912360" cy="830997"/>
          </a:xfrm>
          <a:prstGeom prst="rect">
            <a:avLst/>
          </a:prstGeom>
          <a:noFill/>
        </p:spPr>
        <p:txBody>
          <a:bodyPr wrap="square" rtlCol="0">
            <a:spAutoFit/>
          </a:bodyPr>
          <a:lstStyle/>
          <a:p>
            <a:pPr algn="ctr"/>
            <a:r>
              <a:rPr lang="en-US" sz="4800" dirty="0">
                <a:solidFill>
                  <a:srgbClr val="000066"/>
                </a:solidFill>
              </a:rPr>
              <a:t>Transfer syntax</a:t>
            </a:r>
          </a:p>
        </p:txBody>
      </p:sp>
      <p:sp>
        <p:nvSpPr>
          <p:cNvPr id="2" name="TextBox 1">
            <a:extLst>
              <a:ext uri="{FF2B5EF4-FFF2-40B4-BE49-F238E27FC236}">
                <a16:creationId xmlns:a16="http://schemas.microsoft.com/office/drawing/2014/main" id="{3B616D0B-34F4-4496-BE28-A59AD7B7C32F}"/>
              </a:ext>
            </a:extLst>
          </p:cNvPr>
          <p:cNvSpPr txBox="1"/>
          <p:nvPr/>
        </p:nvSpPr>
        <p:spPr>
          <a:xfrm>
            <a:off x="522514" y="1324947"/>
            <a:ext cx="9792478" cy="369332"/>
          </a:xfrm>
          <a:prstGeom prst="rect">
            <a:avLst/>
          </a:prstGeom>
          <a:noFill/>
        </p:spPr>
        <p:txBody>
          <a:bodyPr wrap="square" rtlCol="0">
            <a:spAutoFit/>
          </a:bodyPr>
          <a:lstStyle/>
          <a:p>
            <a:r>
              <a:rPr lang="en-US" dirty="0"/>
              <a:t>Encoding of the communicated data, such as byte ordering &amp; compression</a:t>
            </a:r>
          </a:p>
        </p:txBody>
      </p:sp>
      <p:graphicFrame>
        <p:nvGraphicFramePr>
          <p:cNvPr id="4" name="Table 3">
            <a:extLst>
              <a:ext uri="{FF2B5EF4-FFF2-40B4-BE49-F238E27FC236}">
                <a16:creationId xmlns:a16="http://schemas.microsoft.com/office/drawing/2014/main" id="{F2A6365A-F4D6-4FE5-958F-294DD3FD73DB}"/>
              </a:ext>
            </a:extLst>
          </p:cNvPr>
          <p:cNvGraphicFramePr>
            <a:graphicFrameLocks noGrp="1"/>
          </p:cNvGraphicFramePr>
          <p:nvPr>
            <p:extLst>
              <p:ext uri="{D42A27DB-BD31-4B8C-83A1-F6EECF244321}">
                <p14:modId xmlns:p14="http://schemas.microsoft.com/office/powerpoint/2010/main" val="3379351311"/>
              </p:ext>
            </p:extLst>
          </p:nvPr>
        </p:nvGraphicFramePr>
        <p:xfrm>
          <a:off x="597159" y="1861457"/>
          <a:ext cx="9548769" cy="4351350"/>
        </p:xfrm>
        <a:graphic>
          <a:graphicData uri="http://schemas.openxmlformats.org/drawingml/2006/table">
            <a:tbl>
              <a:tblPr>
                <a:tableStyleId>{5C22544A-7EE6-4342-B048-85BDC9FD1C3A}</a:tableStyleId>
              </a:tblPr>
              <a:tblGrid>
                <a:gridCol w="1390011">
                  <a:extLst>
                    <a:ext uri="{9D8B030D-6E8A-4147-A177-3AD203B41FA5}">
                      <a16:colId xmlns:a16="http://schemas.microsoft.com/office/drawing/2014/main" val="775289500"/>
                    </a:ext>
                  </a:extLst>
                </a:gridCol>
                <a:gridCol w="8158758">
                  <a:extLst>
                    <a:ext uri="{9D8B030D-6E8A-4147-A177-3AD203B41FA5}">
                      <a16:colId xmlns:a16="http://schemas.microsoft.com/office/drawing/2014/main" val="3598067244"/>
                    </a:ext>
                  </a:extLst>
                </a:gridCol>
              </a:tblGrid>
              <a:tr h="174054">
                <a:tc>
                  <a:txBody>
                    <a:bodyPr/>
                    <a:lstStyle/>
                    <a:p>
                      <a:pPr algn="l" fontAlgn="b"/>
                      <a:r>
                        <a:rPr lang="en-US" sz="1000" u="none" strike="noStrike">
                          <a:effectLst/>
                        </a:rPr>
                        <a:t>1.2.840.10008.1.​2</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Implicit VR Little Endian: Default Transfer Syntax for DICOM</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4027797517"/>
                  </a:ext>
                </a:extLst>
              </a:tr>
              <a:tr h="174054">
                <a:tc>
                  <a:txBody>
                    <a:bodyPr/>
                    <a:lstStyle/>
                    <a:p>
                      <a:pPr algn="l" fontAlgn="b"/>
                      <a:r>
                        <a:rPr lang="en-US" sz="1000" u="none" strike="noStrike">
                          <a:effectLst/>
                        </a:rPr>
                        <a:t>1.2.840.10008.1.​2.​1</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Explicit VR Little Endian</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755221278"/>
                  </a:ext>
                </a:extLst>
              </a:tr>
              <a:tr h="174054">
                <a:tc>
                  <a:txBody>
                    <a:bodyPr/>
                    <a:lstStyle/>
                    <a:p>
                      <a:pPr algn="l" fontAlgn="b"/>
                      <a:r>
                        <a:rPr lang="en-US" sz="1000" u="none" strike="noStrike">
                          <a:effectLst/>
                        </a:rPr>
                        <a:t>1.2.840.10008.1.​2.​1.98</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Encapsulated Uncompressed Explicit VR Little Endian</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523321598"/>
                  </a:ext>
                </a:extLst>
              </a:tr>
              <a:tr h="174054">
                <a:tc>
                  <a:txBody>
                    <a:bodyPr/>
                    <a:lstStyle/>
                    <a:p>
                      <a:pPr algn="l" fontAlgn="b"/>
                      <a:r>
                        <a:rPr lang="en-US" sz="1000" u="none" strike="noStrike">
                          <a:effectLst/>
                        </a:rPr>
                        <a:t>1.2.840.10008.1.2.​1.​99</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Deflated Explicit VR Little Endian</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2877800282"/>
                  </a:ext>
                </a:extLst>
              </a:tr>
              <a:tr h="174054">
                <a:tc>
                  <a:txBody>
                    <a:bodyPr/>
                    <a:lstStyle/>
                    <a:p>
                      <a:pPr algn="l" fontAlgn="b"/>
                      <a:r>
                        <a:rPr lang="en-US" sz="1000" u="none" strike="noStrike">
                          <a:effectLst/>
                        </a:rPr>
                        <a:t>1.2.840.10008.1.​2.​2</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Explicit VR Big Endian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285364437"/>
                  </a:ext>
                </a:extLst>
              </a:tr>
              <a:tr h="174054">
                <a:tc>
                  <a:txBody>
                    <a:bodyPr/>
                    <a:lstStyle/>
                    <a:p>
                      <a:pPr algn="l" fontAlgn="b"/>
                      <a:r>
                        <a:rPr lang="en-US" sz="1000" u="none" strike="noStrike">
                          <a:effectLst/>
                        </a:rPr>
                        <a:t>1.2.840.10008.1.2.​4.​50</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Baseline (Process 1): Default Transfer Syntax for Lossy JPEG 8 Bit Image Compression</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43967416"/>
                  </a:ext>
                </a:extLst>
              </a:tr>
              <a:tr h="174054">
                <a:tc>
                  <a:txBody>
                    <a:bodyPr/>
                    <a:lstStyle/>
                    <a:p>
                      <a:pPr algn="l" fontAlgn="b"/>
                      <a:r>
                        <a:rPr lang="en-US" sz="1000" u="none" strike="noStrike">
                          <a:effectLst/>
                        </a:rPr>
                        <a:t>1.2.840.10008.1.2.​4.​51</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 Extended (Process 2 &amp; 4): Default Transfer Syntax for Lossy JPEG 12 Bit Image Compression (Process 4 only)</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098783131"/>
                  </a:ext>
                </a:extLst>
              </a:tr>
              <a:tr h="174054">
                <a:tc>
                  <a:txBody>
                    <a:bodyPr/>
                    <a:lstStyle/>
                    <a:p>
                      <a:pPr algn="l" fontAlgn="b"/>
                      <a:r>
                        <a:rPr lang="en-US" sz="1000" u="none" strike="noStrike">
                          <a:effectLst/>
                        </a:rPr>
                        <a:t>1.2.840.10008.1.2.​4.​52</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Extended (Process 3 &amp; 5)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955278346"/>
                  </a:ext>
                </a:extLst>
              </a:tr>
              <a:tr h="174054">
                <a:tc>
                  <a:txBody>
                    <a:bodyPr/>
                    <a:lstStyle/>
                    <a:p>
                      <a:pPr algn="l" fontAlgn="b"/>
                      <a:r>
                        <a:rPr lang="en-US" sz="1000" u="none" strike="noStrike">
                          <a:effectLst/>
                        </a:rPr>
                        <a:t>1.2.840.10008.1.2.​4.​53</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Spectral Selection, Non-Hierarchical (Process 6 &amp; 8)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288490158"/>
                  </a:ext>
                </a:extLst>
              </a:tr>
              <a:tr h="174054">
                <a:tc>
                  <a:txBody>
                    <a:bodyPr/>
                    <a:lstStyle/>
                    <a:p>
                      <a:pPr algn="l" fontAlgn="b"/>
                      <a:r>
                        <a:rPr lang="en-US" sz="1000" u="none" strike="noStrike">
                          <a:effectLst/>
                        </a:rPr>
                        <a:t>1.2.840.10008.1.2.​4.​54</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Spectral Selection, Non-Hierarchical (Process 7 &amp; 9)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2711589215"/>
                  </a:ext>
                </a:extLst>
              </a:tr>
              <a:tr h="174054">
                <a:tc>
                  <a:txBody>
                    <a:bodyPr/>
                    <a:lstStyle/>
                    <a:p>
                      <a:pPr algn="l" fontAlgn="b"/>
                      <a:r>
                        <a:rPr lang="en-US" sz="1000" u="none" strike="noStrike">
                          <a:effectLst/>
                        </a:rPr>
                        <a:t>1.2.840.10008.1.2.​4.​55</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Full Progression, Non-Hierarchical (Process 10 &amp; 12)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461594566"/>
                  </a:ext>
                </a:extLst>
              </a:tr>
              <a:tr h="174054">
                <a:tc>
                  <a:txBody>
                    <a:bodyPr/>
                    <a:lstStyle/>
                    <a:p>
                      <a:pPr algn="l" fontAlgn="b"/>
                      <a:r>
                        <a:rPr lang="en-US" sz="1000" u="none" strike="noStrike">
                          <a:effectLst/>
                        </a:rPr>
                        <a:t>1.2.840.10008.1.2.​4.​56</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Full Progression, Non-Hierarchical (Process 11 &amp; 13)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585982420"/>
                  </a:ext>
                </a:extLst>
              </a:tr>
              <a:tr h="174054">
                <a:tc>
                  <a:txBody>
                    <a:bodyPr/>
                    <a:lstStyle/>
                    <a:p>
                      <a:pPr algn="l" fontAlgn="b"/>
                      <a:r>
                        <a:rPr lang="en-US" sz="1000" u="none" strike="noStrike">
                          <a:effectLst/>
                        </a:rPr>
                        <a:t>1.2.840.10008.1.2.​4.​57</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it-IT" sz="1000" u="none" strike="noStrike">
                          <a:effectLst/>
                        </a:rPr>
                        <a:t>JPEG Lossless, Non-Hierarchical (Process 14)</a:t>
                      </a:r>
                      <a:endParaRPr lang="it-IT"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668436685"/>
                  </a:ext>
                </a:extLst>
              </a:tr>
              <a:tr h="174054">
                <a:tc>
                  <a:txBody>
                    <a:bodyPr/>
                    <a:lstStyle/>
                    <a:p>
                      <a:pPr algn="l" fontAlgn="b"/>
                      <a:r>
                        <a:rPr lang="en-US" sz="1000" u="none" strike="noStrike">
                          <a:effectLst/>
                        </a:rPr>
                        <a:t>1.2.840.10008.1.2.​4.​58</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Lossless, Non-Hierarchical (Process 15)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842794524"/>
                  </a:ext>
                </a:extLst>
              </a:tr>
              <a:tr h="174054">
                <a:tc>
                  <a:txBody>
                    <a:bodyPr/>
                    <a:lstStyle/>
                    <a:p>
                      <a:pPr algn="l" fontAlgn="b"/>
                      <a:r>
                        <a:rPr lang="en-US" sz="1000" u="none" strike="noStrike">
                          <a:effectLst/>
                        </a:rPr>
                        <a:t>1.2.840.10008.1.2.​4.​59</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Extended, Hierarchical (Process 16 &amp; 18)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586789339"/>
                  </a:ext>
                </a:extLst>
              </a:tr>
              <a:tr h="174054">
                <a:tc>
                  <a:txBody>
                    <a:bodyPr/>
                    <a:lstStyle/>
                    <a:p>
                      <a:pPr algn="l" fontAlgn="b"/>
                      <a:r>
                        <a:rPr lang="en-US" sz="1000" u="none" strike="noStrike">
                          <a:effectLst/>
                        </a:rPr>
                        <a:t>1.2.840.10008.1.2.​4.​60</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Extended, Hierarchical (Process 17 &amp; 19)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194468032"/>
                  </a:ext>
                </a:extLst>
              </a:tr>
              <a:tr h="174054">
                <a:tc>
                  <a:txBody>
                    <a:bodyPr/>
                    <a:lstStyle/>
                    <a:p>
                      <a:pPr algn="l" fontAlgn="b"/>
                      <a:r>
                        <a:rPr lang="en-US" sz="1000" u="none" strike="noStrike">
                          <a:effectLst/>
                        </a:rPr>
                        <a:t>1.2.840.10008.1.2.​4.​61</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Spectral Selection, Hierarchical (Process 20 &amp; 22)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863344825"/>
                  </a:ext>
                </a:extLst>
              </a:tr>
              <a:tr h="174054">
                <a:tc>
                  <a:txBody>
                    <a:bodyPr/>
                    <a:lstStyle/>
                    <a:p>
                      <a:pPr algn="l" fontAlgn="b"/>
                      <a:r>
                        <a:rPr lang="en-US" sz="1000" u="none" strike="noStrike">
                          <a:effectLst/>
                        </a:rPr>
                        <a:t>1.2.840.10008.1.2.​4.​62</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Spectral Selection, Hierarchical (Process 21 &amp; 23)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54149582"/>
                  </a:ext>
                </a:extLst>
              </a:tr>
              <a:tr h="174054">
                <a:tc>
                  <a:txBody>
                    <a:bodyPr/>
                    <a:lstStyle/>
                    <a:p>
                      <a:pPr algn="l" fontAlgn="b"/>
                      <a:r>
                        <a:rPr lang="en-US" sz="1000" u="none" strike="noStrike">
                          <a:effectLst/>
                        </a:rPr>
                        <a:t>1.2.840.10008.1.2.​4.​63</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Full Progression, Hierarchical (Process 24 &amp; 26)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909531961"/>
                  </a:ext>
                </a:extLst>
              </a:tr>
              <a:tr h="174054">
                <a:tc>
                  <a:txBody>
                    <a:bodyPr/>
                    <a:lstStyle/>
                    <a:p>
                      <a:pPr algn="l" fontAlgn="b"/>
                      <a:r>
                        <a:rPr lang="en-US" sz="1000" u="none" strike="noStrike">
                          <a:effectLst/>
                        </a:rPr>
                        <a:t>1.2.840.10008.1.2.​4.​64</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Full Progression, Hierarchical (Process 25 &amp; 27)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2879002134"/>
                  </a:ext>
                </a:extLst>
              </a:tr>
              <a:tr h="174054">
                <a:tc>
                  <a:txBody>
                    <a:bodyPr/>
                    <a:lstStyle/>
                    <a:p>
                      <a:pPr algn="l" fontAlgn="b"/>
                      <a:r>
                        <a:rPr lang="en-US" sz="1000" u="none" strike="noStrike">
                          <a:effectLst/>
                        </a:rPr>
                        <a:t>1.2.840.10008.1.2.​4.​65</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Lossless, Hierarchical (Process 28)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908663070"/>
                  </a:ext>
                </a:extLst>
              </a:tr>
              <a:tr h="174054">
                <a:tc>
                  <a:txBody>
                    <a:bodyPr/>
                    <a:lstStyle/>
                    <a:p>
                      <a:pPr algn="l" fontAlgn="b"/>
                      <a:r>
                        <a:rPr lang="en-US" sz="1000" u="none" strike="noStrike">
                          <a:effectLst/>
                        </a:rPr>
                        <a:t>1.2.840.10008.1.2.​4.​66</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 Lossless, Hierarchical (Process 29) (Retired)</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534792199"/>
                  </a:ext>
                </a:extLst>
              </a:tr>
              <a:tr h="174054">
                <a:tc>
                  <a:txBody>
                    <a:bodyPr/>
                    <a:lstStyle/>
                    <a:p>
                      <a:pPr algn="l" fontAlgn="b"/>
                      <a:r>
                        <a:rPr lang="en-US" sz="1000" u="none" strike="noStrike">
                          <a:effectLst/>
                        </a:rPr>
                        <a:t>1.2.840.10008.1.2.​4.​70</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 Lossless, Non-Hierarchical, First-Order Prediction (Process 14 [Selection Value 1]): Default Transfer Syntax for Lossless JPEG Image Compression</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567000554"/>
                  </a:ext>
                </a:extLst>
              </a:tr>
              <a:tr h="174054">
                <a:tc>
                  <a:txBody>
                    <a:bodyPr/>
                    <a:lstStyle/>
                    <a:p>
                      <a:pPr algn="l" fontAlgn="b"/>
                      <a:r>
                        <a:rPr lang="en-US" sz="1000" u="none" strike="noStrike">
                          <a:effectLst/>
                        </a:rPr>
                        <a:t>1.2.840.10008.1.2.​4.​80</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JPEG-LS Lossless Image Compression</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16675665"/>
                  </a:ext>
                </a:extLst>
              </a:tr>
              <a:tr h="174054">
                <a:tc>
                  <a:txBody>
                    <a:bodyPr/>
                    <a:lstStyle/>
                    <a:p>
                      <a:pPr algn="l" fontAlgn="b"/>
                      <a:r>
                        <a:rPr lang="en-US" sz="1000" u="none" strike="noStrike">
                          <a:effectLst/>
                        </a:rPr>
                        <a:t>1.2.840.10008.1.2.​4.​81</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JPEG-LS Lossy (Near-Lossless) Image Compression</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512789506"/>
                  </a:ext>
                </a:extLst>
              </a:tr>
            </a:tbl>
          </a:graphicData>
        </a:graphic>
      </p:graphicFrame>
    </p:spTree>
    <p:extLst>
      <p:ext uri="{BB962C8B-B14F-4D97-AF65-F5344CB8AC3E}">
        <p14:creationId xmlns:p14="http://schemas.microsoft.com/office/powerpoint/2010/main" val="289973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75818"/>
            <a:ext cx="7912360" cy="830997"/>
          </a:xfrm>
          <a:prstGeom prst="rect">
            <a:avLst/>
          </a:prstGeom>
          <a:noFill/>
        </p:spPr>
        <p:txBody>
          <a:bodyPr wrap="square" rtlCol="0">
            <a:spAutoFit/>
          </a:bodyPr>
          <a:lstStyle/>
          <a:p>
            <a:pPr algn="ctr"/>
            <a:r>
              <a:rPr lang="en-US" sz="4800" dirty="0">
                <a:solidFill>
                  <a:srgbClr val="000066"/>
                </a:solidFill>
              </a:rPr>
              <a:t>Transfer syntax (</a:t>
            </a:r>
            <a:r>
              <a:rPr lang="en-US" sz="4800" dirty="0" err="1">
                <a:solidFill>
                  <a:srgbClr val="000066"/>
                </a:solidFill>
              </a:rPr>
              <a:t>cont</a:t>
            </a:r>
            <a:r>
              <a:rPr lang="en-US" sz="4800" dirty="0">
                <a:solidFill>
                  <a:srgbClr val="000066"/>
                </a:solidFill>
              </a:rPr>
              <a:t>)</a:t>
            </a:r>
          </a:p>
        </p:txBody>
      </p:sp>
      <p:sp>
        <p:nvSpPr>
          <p:cNvPr id="2" name="TextBox 1">
            <a:extLst>
              <a:ext uri="{FF2B5EF4-FFF2-40B4-BE49-F238E27FC236}">
                <a16:creationId xmlns:a16="http://schemas.microsoft.com/office/drawing/2014/main" id="{3B616D0B-34F4-4496-BE28-A59AD7B7C32F}"/>
              </a:ext>
            </a:extLst>
          </p:cNvPr>
          <p:cNvSpPr txBox="1"/>
          <p:nvPr/>
        </p:nvSpPr>
        <p:spPr>
          <a:xfrm>
            <a:off x="522514" y="1324947"/>
            <a:ext cx="9792478" cy="646331"/>
          </a:xfrm>
          <a:prstGeom prst="rect">
            <a:avLst/>
          </a:prstGeom>
          <a:noFill/>
        </p:spPr>
        <p:txBody>
          <a:bodyPr wrap="square" rtlCol="0">
            <a:spAutoFit/>
          </a:bodyPr>
          <a:lstStyle/>
          <a:p>
            <a:r>
              <a:rPr lang="en-US" b="1" dirty="0"/>
              <a:t>Note: </a:t>
            </a:r>
            <a:r>
              <a:rPr lang="en-US" dirty="0"/>
              <a:t>Depending on the SOP Class, only a set of transfer syntaxes are allowed by standard – e.g. no lossy compression on Mammography images</a:t>
            </a:r>
          </a:p>
        </p:txBody>
      </p:sp>
      <p:graphicFrame>
        <p:nvGraphicFramePr>
          <p:cNvPr id="3" name="Table 2">
            <a:extLst>
              <a:ext uri="{FF2B5EF4-FFF2-40B4-BE49-F238E27FC236}">
                <a16:creationId xmlns:a16="http://schemas.microsoft.com/office/drawing/2014/main" id="{EEE1B28F-83EA-4343-A1CA-45C319794773}"/>
              </a:ext>
            </a:extLst>
          </p:cNvPr>
          <p:cNvGraphicFramePr>
            <a:graphicFrameLocks noGrp="1"/>
          </p:cNvGraphicFramePr>
          <p:nvPr>
            <p:extLst>
              <p:ext uri="{D42A27DB-BD31-4B8C-83A1-F6EECF244321}">
                <p14:modId xmlns:p14="http://schemas.microsoft.com/office/powerpoint/2010/main" val="3565073853"/>
              </p:ext>
            </p:extLst>
          </p:nvPr>
        </p:nvGraphicFramePr>
        <p:xfrm>
          <a:off x="235079" y="2172187"/>
          <a:ext cx="10033000" cy="3840480"/>
        </p:xfrm>
        <a:graphic>
          <a:graphicData uri="http://schemas.openxmlformats.org/drawingml/2006/table">
            <a:tbl>
              <a:tblPr>
                <a:tableStyleId>{5C22544A-7EE6-4342-B048-85BDC9FD1C3A}</a:tableStyleId>
              </a:tblPr>
              <a:tblGrid>
                <a:gridCol w="1460500">
                  <a:extLst>
                    <a:ext uri="{9D8B030D-6E8A-4147-A177-3AD203B41FA5}">
                      <a16:colId xmlns:a16="http://schemas.microsoft.com/office/drawing/2014/main" val="2355955446"/>
                    </a:ext>
                  </a:extLst>
                </a:gridCol>
                <a:gridCol w="8572500">
                  <a:extLst>
                    <a:ext uri="{9D8B030D-6E8A-4147-A177-3AD203B41FA5}">
                      <a16:colId xmlns:a16="http://schemas.microsoft.com/office/drawing/2014/main" val="3396746041"/>
                    </a:ext>
                  </a:extLst>
                </a:gridCol>
              </a:tblGrid>
              <a:tr h="182880">
                <a:tc>
                  <a:txBody>
                    <a:bodyPr/>
                    <a:lstStyle/>
                    <a:p>
                      <a:pPr algn="l" fontAlgn="b"/>
                      <a:r>
                        <a:rPr lang="en-US" sz="1100" u="none" strike="noStrike">
                          <a:effectLst/>
                        </a:rPr>
                        <a:t>1.2.840.10008.1.2.​4.​90</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dirty="0">
                          <a:effectLst/>
                        </a:rPr>
                        <a:t>JPEG 2000 Image Compression (Lossless Only)</a:t>
                      </a:r>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178922722"/>
                  </a:ext>
                </a:extLst>
              </a:tr>
              <a:tr h="182880">
                <a:tc>
                  <a:txBody>
                    <a:bodyPr/>
                    <a:lstStyle/>
                    <a:p>
                      <a:pPr algn="l" fontAlgn="b"/>
                      <a:r>
                        <a:rPr lang="en-US" sz="1100" u="none" strike="noStrike">
                          <a:effectLst/>
                        </a:rPr>
                        <a:t>1.2.840.10008.1.2.​4.​91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JPEG 2000 Image Compression</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00540474"/>
                  </a:ext>
                </a:extLst>
              </a:tr>
              <a:tr h="182880">
                <a:tc>
                  <a:txBody>
                    <a:bodyPr/>
                    <a:lstStyle/>
                    <a:p>
                      <a:pPr algn="l" fontAlgn="b"/>
                      <a:r>
                        <a:rPr lang="en-US" sz="1100" u="none" strike="noStrike">
                          <a:effectLst/>
                        </a:rPr>
                        <a:t>1.2.840.10008.1.2.​4.​92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JPEG 2000 Part 2 Multi-component Image Compression (Lossless Only)</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64393848"/>
                  </a:ext>
                </a:extLst>
              </a:tr>
              <a:tr h="182880">
                <a:tc>
                  <a:txBody>
                    <a:bodyPr/>
                    <a:lstStyle/>
                    <a:p>
                      <a:pPr algn="l" fontAlgn="b"/>
                      <a:r>
                        <a:rPr lang="en-US" sz="1100" u="none" strike="noStrike">
                          <a:effectLst/>
                        </a:rPr>
                        <a:t>1.2.840.10008.1.2.​4.​93</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fr-FR" sz="1100" u="none" strike="noStrike">
                          <a:effectLst/>
                        </a:rPr>
                        <a:t>JPEG 2000 Part 2 Multi-component Image Compression</a:t>
                      </a:r>
                      <a:endParaRPr lang="fr-FR"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46594394"/>
                  </a:ext>
                </a:extLst>
              </a:tr>
              <a:tr h="182880">
                <a:tc>
                  <a:txBody>
                    <a:bodyPr/>
                    <a:lstStyle/>
                    <a:p>
                      <a:pPr algn="l" fontAlgn="b"/>
                      <a:r>
                        <a:rPr lang="en-US" sz="1100" u="none" strike="noStrike">
                          <a:effectLst/>
                        </a:rPr>
                        <a:t>1.2.840.10008.1.2.​4.​94</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JPIP Referenced</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05334688"/>
                  </a:ext>
                </a:extLst>
              </a:tr>
              <a:tr h="182880">
                <a:tc>
                  <a:txBody>
                    <a:bodyPr/>
                    <a:lstStyle/>
                    <a:p>
                      <a:pPr algn="l" fontAlgn="b"/>
                      <a:r>
                        <a:rPr lang="en-US" sz="1100" u="none" strike="noStrike">
                          <a:effectLst/>
                        </a:rPr>
                        <a:t>1.2.840.10008.1.2.​4.​95</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JPIP Referenced Deflate</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65831315"/>
                  </a:ext>
                </a:extLst>
              </a:tr>
              <a:tr h="182880">
                <a:tc>
                  <a:txBody>
                    <a:bodyPr/>
                    <a:lstStyle/>
                    <a:p>
                      <a:pPr algn="l" fontAlgn="b"/>
                      <a:r>
                        <a:rPr lang="en-US" sz="1100" u="none" strike="noStrike">
                          <a:effectLst/>
                        </a:rPr>
                        <a:t>1.2.840.10008.1.2.​4.​100</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MPEG2 Main Profile / Main Level</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124930011"/>
                  </a:ext>
                </a:extLst>
              </a:tr>
              <a:tr h="182880">
                <a:tc>
                  <a:txBody>
                    <a:bodyPr/>
                    <a:lstStyle/>
                    <a:p>
                      <a:pPr algn="l" fontAlgn="b"/>
                      <a:r>
                        <a:rPr lang="en-US" sz="1100" u="none" strike="noStrike">
                          <a:effectLst/>
                        </a:rPr>
                        <a:t>1.2.840.10008.1.2.​4.​101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MPEG2 Main Profile / High Level</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640304011"/>
                  </a:ext>
                </a:extLst>
              </a:tr>
              <a:tr h="182880">
                <a:tc>
                  <a:txBody>
                    <a:bodyPr/>
                    <a:lstStyle/>
                    <a:p>
                      <a:pPr algn="l" fontAlgn="b"/>
                      <a:r>
                        <a:rPr lang="en-US" sz="1100" u="none" strike="noStrike">
                          <a:effectLst/>
                        </a:rPr>
                        <a:t>1.2.840.10008.1.2.​4.​102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High Profile / Level 4.1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39207145"/>
                  </a:ext>
                </a:extLst>
              </a:tr>
              <a:tr h="182880">
                <a:tc>
                  <a:txBody>
                    <a:bodyPr/>
                    <a:lstStyle/>
                    <a:p>
                      <a:pPr algn="l" fontAlgn="b"/>
                      <a:r>
                        <a:rPr lang="en-US" sz="1100" u="none" strike="noStrike">
                          <a:effectLst/>
                        </a:rPr>
                        <a:t>1.2.840.10008.1.2.​4.​103</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BD-compatible High Profile / Level 4.1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722963820"/>
                  </a:ext>
                </a:extLst>
              </a:tr>
              <a:tr h="182880">
                <a:tc>
                  <a:txBody>
                    <a:bodyPr/>
                    <a:lstStyle/>
                    <a:p>
                      <a:pPr algn="l" fontAlgn="b"/>
                      <a:r>
                        <a:rPr lang="en-US" sz="1100" u="none" strike="noStrike">
                          <a:effectLst/>
                        </a:rPr>
                        <a:t>1.2.840.10008.1.2.​4.​104</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High Profile / Level 4.2 For 2D Video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55975152"/>
                  </a:ext>
                </a:extLst>
              </a:tr>
              <a:tr h="182880">
                <a:tc>
                  <a:txBody>
                    <a:bodyPr/>
                    <a:lstStyle/>
                    <a:p>
                      <a:pPr algn="l" fontAlgn="b"/>
                      <a:r>
                        <a:rPr lang="en-US" sz="1100" u="none" strike="noStrike">
                          <a:effectLst/>
                        </a:rPr>
                        <a:t>1.2.840.10008.1.2.​4.​105</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High Profile / Level 4.2 For 3D Video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360025150"/>
                  </a:ext>
                </a:extLst>
              </a:tr>
              <a:tr h="182880">
                <a:tc>
                  <a:txBody>
                    <a:bodyPr/>
                    <a:lstStyle/>
                    <a:p>
                      <a:pPr algn="l" fontAlgn="b"/>
                      <a:r>
                        <a:rPr lang="en-US" sz="1100" u="none" strike="noStrike">
                          <a:effectLst/>
                        </a:rPr>
                        <a:t>1.2.840.10008.1.2.​4.​106</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Stereo High Profile / Level 4.2</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00939657"/>
                  </a:ext>
                </a:extLst>
              </a:tr>
              <a:tr h="182880">
                <a:tc>
                  <a:txBody>
                    <a:bodyPr/>
                    <a:lstStyle/>
                    <a:p>
                      <a:pPr algn="l" fontAlgn="b"/>
                      <a:r>
                        <a:rPr lang="en-US" sz="1100" u="none" strike="noStrike">
                          <a:effectLst/>
                        </a:rPr>
                        <a:t>1.2.840.10008.1.2.​4.107</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HEVC/H.265 Main Profile / Level 5.1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42114943"/>
                  </a:ext>
                </a:extLst>
              </a:tr>
              <a:tr h="182880">
                <a:tc>
                  <a:txBody>
                    <a:bodyPr/>
                    <a:lstStyle/>
                    <a:p>
                      <a:pPr algn="l" fontAlgn="b"/>
                      <a:r>
                        <a:rPr lang="en-US" sz="1100" u="none" strike="noStrike">
                          <a:effectLst/>
                        </a:rPr>
                        <a:t>1.2.840.10008.1.2.​4.108</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HEVC/H.265 Main 10 Profile / Level 5.1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992207482"/>
                  </a:ext>
                </a:extLst>
              </a:tr>
              <a:tr h="182880">
                <a:tc>
                  <a:txBody>
                    <a:bodyPr/>
                    <a:lstStyle/>
                    <a:p>
                      <a:pPr algn="l" fontAlgn="b"/>
                      <a:r>
                        <a:rPr lang="en-US" sz="1100" u="none" strike="noStrike">
                          <a:effectLst/>
                        </a:rPr>
                        <a:t>1.2.840.10008.1.​2.​5</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dirty="0">
                          <a:effectLst/>
                        </a:rPr>
                        <a:t>RLE Lossless</a:t>
                      </a:r>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915748"/>
                  </a:ext>
                </a:extLst>
              </a:tr>
              <a:tr h="182880">
                <a:tc>
                  <a:txBody>
                    <a:bodyPr/>
                    <a:lstStyle/>
                    <a:p>
                      <a:pPr algn="l" fontAlgn="b"/>
                      <a:r>
                        <a:rPr lang="en-US" sz="1100" u="none" strike="noStrike">
                          <a:effectLst/>
                        </a:rPr>
                        <a:t>1.2.840.10008.1.2.​6.​1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RFC 2557 MIME encapsulation (Retired)</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01134071"/>
                  </a:ext>
                </a:extLst>
              </a:tr>
              <a:tr h="182880">
                <a:tc>
                  <a:txBody>
                    <a:bodyPr/>
                    <a:lstStyle/>
                    <a:p>
                      <a:pPr algn="l" fontAlgn="b"/>
                      <a:r>
                        <a:rPr lang="en-US" sz="1100" u="none" strike="noStrike">
                          <a:effectLst/>
                        </a:rPr>
                        <a:t>1.2.840.10008.1.2.​6.​2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XML Encoding (Retired)</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52110400"/>
                  </a:ext>
                </a:extLst>
              </a:tr>
              <a:tr h="182880">
                <a:tc>
                  <a:txBody>
                    <a:bodyPr/>
                    <a:lstStyle/>
                    <a:p>
                      <a:pPr algn="l" fontAlgn="b"/>
                      <a:r>
                        <a:rPr lang="en-US" sz="1100" u="none" strike="noStrike">
                          <a:effectLst/>
                        </a:rPr>
                        <a:t>1.2.840.10008.1.2.7.1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SMPTE ST 2110-20 Uncompressed Progressive Active Video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756661533"/>
                  </a:ext>
                </a:extLst>
              </a:tr>
              <a:tr h="182880">
                <a:tc>
                  <a:txBody>
                    <a:bodyPr/>
                    <a:lstStyle/>
                    <a:p>
                      <a:pPr algn="l" fontAlgn="b"/>
                      <a:r>
                        <a:rPr lang="en-US" sz="1100" u="none" strike="noStrike">
                          <a:effectLst/>
                        </a:rPr>
                        <a:t>1.2.840.10008.1.2.7.2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SMPTE ST 2110-20 Uncompressed Interlaced Active Video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49598143"/>
                  </a:ext>
                </a:extLst>
              </a:tr>
              <a:tr h="182880">
                <a:tc>
                  <a:txBody>
                    <a:bodyPr/>
                    <a:lstStyle/>
                    <a:p>
                      <a:pPr algn="l" fontAlgn="b"/>
                      <a:r>
                        <a:rPr lang="en-US" sz="1100" u="none" strike="noStrike">
                          <a:effectLst/>
                        </a:rPr>
                        <a:t>1.2.840.10008.1.2.7.3</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nn-NO" sz="1100" u="none" strike="noStrike" dirty="0">
                          <a:effectLst/>
                        </a:rPr>
                        <a:t>SMPTE ST 2110-30 PCM Digital Audio</a:t>
                      </a:r>
                      <a:endParaRPr lang="nn-NO"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24494241"/>
                  </a:ext>
                </a:extLst>
              </a:tr>
            </a:tbl>
          </a:graphicData>
        </a:graphic>
      </p:graphicFrame>
    </p:spTree>
    <p:extLst>
      <p:ext uri="{BB962C8B-B14F-4D97-AF65-F5344CB8AC3E}">
        <p14:creationId xmlns:p14="http://schemas.microsoft.com/office/powerpoint/2010/main" val="5179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66488"/>
            <a:ext cx="7912360" cy="830997"/>
          </a:xfrm>
          <a:prstGeom prst="rect">
            <a:avLst/>
          </a:prstGeom>
          <a:noFill/>
        </p:spPr>
        <p:txBody>
          <a:bodyPr wrap="square" rtlCol="0">
            <a:spAutoFit/>
          </a:bodyPr>
          <a:lstStyle/>
          <a:p>
            <a:pPr algn="ctr"/>
            <a:r>
              <a:rPr lang="en-US" sz="4800" dirty="0">
                <a:solidFill>
                  <a:srgbClr val="000066"/>
                </a:solidFill>
              </a:rPr>
              <a:t>Presentation Context</a:t>
            </a:r>
          </a:p>
        </p:txBody>
      </p:sp>
      <p:sp>
        <p:nvSpPr>
          <p:cNvPr id="2" name="TextBox 1">
            <a:extLst>
              <a:ext uri="{FF2B5EF4-FFF2-40B4-BE49-F238E27FC236}">
                <a16:creationId xmlns:a16="http://schemas.microsoft.com/office/drawing/2014/main" id="{4DFB74E2-5825-4844-ACF6-AD36456C631B}"/>
              </a:ext>
            </a:extLst>
          </p:cNvPr>
          <p:cNvSpPr txBox="1"/>
          <p:nvPr/>
        </p:nvSpPr>
        <p:spPr>
          <a:xfrm flipH="1">
            <a:off x="451601" y="961104"/>
            <a:ext cx="9322216" cy="1200329"/>
          </a:xfrm>
          <a:prstGeom prst="rect">
            <a:avLst/>
          </a:prstGeom>
          <a:noFill/>
        </p:spPr>
        <p:txBody>
          <a:bodyPr wrap="square" rtlCol="0">
            <a:spAutoFit/>
          </a:bodyPr>
          <a:lstStyle/>
          <a:p>
            <a:r>
              <a:rPr lang="en-US" dirty="0"/>
              <a:t>Pair of (Abstract Syntax, Transfer Syntax) used while negotiating an association </a:t>
            </a:r>
          </a:p>
          <a:p>
            <a:r>
              <a:rPr lang="en-US" dirty="0"/>
              <a:t>	</a:t>
            </a:r>
            <a:r>
              <a:rPr lang="en-US" dirty="0" err="1"/>
              <a:t>eg</a:t>
            </a:r>
            <a:r>
              <a:rPr lang="en-US" dirty="0"/>
              <a:t>: (</a:t>
            </a:r>
            <a:r>
              <a:rPr lang="en-US" b="0" i="0" dirty="0">
                <a:solidFill>
                  <a:srgbClr val="404040"/>
                </a:solidFill>
                <a:effectLst/>
                <a:latin typeface="Lato" panose="020B0604020202020204" pitchFamily="34" charset="0"/>
              </a:rPr>
              <a:t>CT Image Storage, </a:t>
            </a:r>
            <a:r>
              <a:rPr lang="en-US" b="0" i="0" dirty="0">
                <a:solidFill>
                  <a:srgbClr val="404040"/>
                </a:solidFill>
                <a:effectLst/>
                <a:latin typeface="Lato" panose="020F0502020204030203" pitchFamily="34" charset="0"/>
              </a:rPr>
              <a:t>Implicit VR Little Endian)</a:t>
            </a:r>
          </a:p>
          <a:p>
            <a:endParaRPr lang="en-US" dirty="0">
              <a:solidFill>
                <a:srgbClr val="404040"/>
              </a:solidFill>
              <a:latin typeface="Lato" panose="020F0502020204030203" pitchFamily="34" charset="0"/>
            </a:endParaRPr>
          </a:p>
          <a:p>
            <a:r>
              <a:rPr lang="en-US" dirty="0">
                <a:solidFill>
                  <a:srgbClr val="404040"/>
                </a:solidFill>
                <a:latin typeface="Lato" panose="020F0502020204030203" pitchFamily="34" charset="0"/>
              </a:rPr>
              <a:t>Used when negotiating the association</a:t>
            </a:r>
            <a:endParaRPr lang="en-US" b="0" i="0" dirty="0">
              <a:solidFill>
                <a:srgbClr val="404040"/>
              </a:solidFill>
              <a:effectLst/>
              <a:latin typeface="Lato" panose="020F0502020204030203" pitchFamily="34" charset="0"/>
            </a:endParaRPr>
          </a:p>
        </p:txBody>
      </p:sp>
      <p:graphicFrame>
        <p:nvGraphicFramePr>
          <p:cNvPr id="3" name="Table 3">
            <a:extLst>
              <a:ext uri="{FF2B5EF4-FFF2-40B4-BE49-F238E27FC236}">
                <a16:creationId xmlns:a16="http://schemas.microsoft.com/office/drawing/2014/main" id="{37037EE8-DFBB-493B-94AB-C517D4A4E438}"/>
              </a:ext>
            </a:extLst>
          </p:cNvPr>
          <p:cNvGraphicFramePr>
            <a:graphicFrameLocks noGrp="1"/>
          </p:cNvGraphicFramePr>
          <p:nvPr>
            <p:extLst>
              <p:ext uri="{D42A27DB-BD31-4B8C-83A1-F6EECF244321}">
                <p14:modId xmlns:p14="http://schemas.microsoft.com/office/powerpoint/2010/main" val="2900470026"/>
              </p:ext>
            </p:extLst>
          </p:nvPr>
        </p:nvGraphicFramePr>
        <p:xfrm>
          <a:off x="538201" y="2265866"/>
          <a:ext cx="9170301" cy="4302760"/>
        </p:xfrm>
        <a:graphic>
          <a:graphicData uri="http://schemas.openxmlformats.org/drawingml/2006/table">
            <a:tbl>
              <a:tblPr firstRow="1" bandRow="1">
                <a:tableStyleId>{5C22544A-7EE6-4342-B048-85BDC9FD1C3A}</a:tableStyleId>
              </a:tblPr>
              <a:tblGrid>
                <a:gridCol w="3056767">
                  <a:extLst>
                    <a:ext uri="{9D8B030D-6E8A-4147-A177-3AD203B41FA5}">
                      <a16:colId xmlns:a16="http://schemas.microsoft.com/office/drawing/2014/main" val="1943115241"/>
                    </a:ext>
                  </a:extLst>
                </a:gridCol>
                <a:gridCol w="3056767">
                  <a:extLst>
                    <a:ext uri="{9D8B030D-6E8A-4147-A177-3AD203B41FA5}">
                      <a16:colId xmlns:a16="http://schemas.microsoft.com/office/drawing/2014/main" val="18060827"/>
                    </a:ext>
                  </a:extLst>
                </a:gridCol>
                <a:gridCol w="3056767">
                  <a:extLst>
                    <a:ext uri="{9D8B030D-6E8A-4147-A177-3AD203B41FA5}">
                      <a16:colId xmlns:a16="http://schemas.microsoft.com/office/drawing/2014/main" val="2961713577"/>
                    </a:ext>
                  </a:extLst>
                </a:gridCol>
              </a:tblGrid>
              <a:tr h="370840">
                <a:tc>
                  <a:txBody>
                    <a:bodyPr/>
                    <a:lstStyle/>
                    <a:p>
                      <a:r>
                        <a:rPr lang="en-US" dirty="0"/>
                        <a:t>Requestor proposed PC</a:t>
                      </a:r>
                    </a:p>
                  </a:txBody>
                  <a:tcPr/>
                </a:tc>
                <a:tc>
                  <a:txBody>
                    <a:bodyPr/>
                    <a:lstStyle/>
                    <a:p>
                      <a:r>
                        <a:rPr lang="en-US" dirty="0"/>
                        <a:t>Acceptor supported PC</a:t>
                      </a:r>
                    </a:p>
                  </a:txBody>
                  <a:tcPr/>
                </a:tc>
                <a:tc>
                  <a:txBody>
                    <a:bodyPr/>
                    <a:lstStyle/>
                    <a:p>
                      <a:r>
                        <a:rPr lang="en-US" dirty="0"/>
                        <a:t>Negotiated PC</a:t>
                      </a:r>
                    </a:p>
                  </a:txBody>
                  <a:tcPr/>
                </a:tc>
                <a:extLst>
                  <a:ext uri="{0D108BD9-81ED-4DB2-BD59-A6C34878D82A}">
                    <a16:rowId xmlns:a16="http://schemas.microsoft.com/office/drawing/2014/main" val="930803862"/>
                  </a:ext>
                </a:extLst>
              </a:tr>
              <a:tr h="370840">
                <a:tc>
                  <a:txBody>
                    <a:bodyPr/>
                    <a:lstStyle/>
                    <a:p>
                      <a:r>
                        <a:rPr lang="en-US" sz="1400" b="1" dirty="0"/>
                        <a:t>Context 1: Verification SOP Class</a:t>
                      </a:r>
                    </a:p>
                    <a:p>
                      <a:r>
                        <a:rPr lang="en-US" sz="1400" dirty="0"/>
                        <a:t>Implicit VR Little Endian</a:t>
                      </a:r>
                    </a:p>
                    <a:p>
                      <a:r>
                        <a:rPr lang="en-US" sz="1400" dirty="0"/>
                        <a:t>Explicit VR Little Endian</a:t>
                      </a:r>
                    </a:p>
                    <a:p>
                      <a:r>
                        <a:rPr lang="en-US" sz="1400" dirty="0"/>
                        <a:t>Explicit VR Big Endian</a:t>
                      </a:r>
                    </a:p>
                    <a:p>
                      <a:r>
                        <a:rPr lang="en-US" sz="1400" dirty="0"/>
                        <a:t>JPEG Baseline</a:t>
                      </a:r>
                    </a:p>
                    <a:p>
                      <a:endParaRPr lang="en-US" sz="1400" dirty="0"/>
                    </a:p>
                    <a:p>
                      <a:r>
                        <a:rPr lang="en-US" sz="1400" b="1" dirty="0"/>
                        <a:t>Context 3: CT Image Storage</a:t>
                      </a:r>
                    </a:p>
                    <a:p>
                      <a:r>
                        <a:rPr lang="en-US" sz="1400" dirty="0"/>
                        <a:t>Implicit VR Little Endian</a:t>
                      </a:r>
                    </a:p>
                    <a:p>
                      <a:r>
                        <a:rPr lang="en-US" sz="1400" dirty="0"/>
                        <a:t>Explicit VR Little Endian</a:t>
                      </a:r>
                    </a:p>
                    <a:p>
                      <a:r>
                        <a:rPr lang="en-US" sz="1400" dirty="0"/>
                        <a:t>Explicit VR Big Endian</a:t>
                      </a:r>
                    </a:p>
                    <a:p>
                      <a:endParaRPr lang="en-US" sz="1400" dirty="0"/>
                    </a:p>
                    <a:p>
                      <a:r>
                        <a:rPr lang="en-US" sz="1400" b="1" dirty="0"/>
                        <a:t>Context 5: MR Image Storage</a:t>
                      </a:r>
                    </a:p>
                    <a:p>
                      <a:r>
                        <a:rPr lang="en-US" sz="1400" dirty="0"/>
                        <a:t>Implicit VR Little Endian</a:t>
                      </a:r>
                    </a:p>
                    <a:p>
                      <a:r>
                        <a:rPr lang="en-US" sz="1400" dirty="0"/>
                        <a:t>Explicit VR Little Endian</a:t>
                      </a:r>
                    </a:p>
                    <a:p>
                      <a:endParaRPr lang="en-US" sz="1400" dirty="0"/>
                    </a:p>
                    <a:p>
                      <a:r>
                        <a:rPr lang="en-US" sz="1400" b="1" dirty="0"/>
                        <a:t>Context 7: CR Image Storage</a:t>
                      </a:r>
                    </a:p>
                    <a:p>
                      <a:r>
                        <a:rPr lang="en-US" sz="1400" dirty="0"/>
                        <a:t>Implicit VR Little Endian</a:t>
                      </a:r>
                    </a:p>
                    <a:p>
                      <a:r>
                        <a:rPr lang="en-US" sz="1400" dirty="0"/>
                        <a:t>Explicit VR Little Endian</a:t>
                      </a:r>
                    </a:p>
                  </a:txBody>
                  <a:tcPr/>
                </a:tc>
                <a:tc>
                  <a:txBody>
                    <a:bodyPr/>
                    <a:lstStyle/>
                    <a:p>
                      <a:r>
                        <a:rPr lang="en-US" sz="1400" b="1" i="0" kern="1200" dirty="0">
                          <a:solidFill>
                            <a:schemeClr val="dk1"/>
                          </a:solidFill>
                          <a:effectLst/>
                          <a:latin typeface="+mn-lt"/>
                          <a:ea typeface="+mn-ea"/>
                          <a:cs typeface="+mn-cs"/>
                        </a:rPr>
                        <a:t>Verification SOP Class</a:t>
                      </a:r>
                    </a:p>
                    <a:p>
                      <a:pPr lvl="1"/>
                      <a:r>
                        <a:rPr lang="en-US" sz="1400" b="0" i="0" kern="1200" dirty="0">
                          <a:solidFill>
                            <a:schemeClr val="dk1"/>
                          </a:solidFill>
                          <a:effectLst/>
                          <a:latin typeface="+mn-lt"/>
                          <a:ea typeface="+mn-ea"/>
                          <a:cs typeface="+mn-cs"/>
                        </a:rPr>
                        <a:t>Implicit VR Little Endian</a:t>
                      </a:r>
                    </a:p>
                    <a:p>
                      <a:pPr lvl="1"/>
                      <a:r>
                        <a:rPr lang="en-US" sz="1400" b="0" i="0" kern="1200" dirty="0">
                          <a:solidFill>
                            <a:schemeClr val="dk1"/>
                          </a:solidFill>
                          <a:effectLst/>
                          <a:latin typeface="+mn-lt"/>
                          <a:ea typeface="+mn-ea"/>
                          <a:cs typeface="+mn-cs"/>
                        </a:rPr>
                        <a:t>Explicit VR Little Endian</a:t>
                      </a:r>
                    </a:p>
                    <a:p>
                      <a:pPr lvl="1"/>
                      <a:endParaRPr lang="en-US" sz="1400" b="0" i="0" kern="1200" dirty="0">
                        <a:solidFill>
                          <a:schemeClr val="dk1"/>
                        </a:solidFill>
                        <a:effectLst/>
                        <a:latin typeface="+mn-lt"/>
                        <a:ea typeface="+mn-ea"/>
                        <a:cs typeface="+mn-cs"/>
                      </a:endParaRPr>
                    </a:p>
                    <a:p>
                      <a:pPr lvl="1"/>
                      <a:endParaRPr lang="en-US" sz="1400" b="0" i="0" kern="1200" dirty="0">
                        <a:solidFill>
                          <a:schemeClr val="dk1"/>
                        </a:solidFill>
                        <a:effectLst/>
                        <a:latin typeface="+mn-lt"/>
                        <a:ea typeface="+mn-ea"/>
                        <a:cs typeface="+mn-cs"/>
                      </a:endParaRPr>
                    </a:p>
                    <a:p>
                      <a:pPr lvl="1"/>
                      <a:endParaRPr lang="en-US" sz="1400" b="0" i="0" kern="1200" dirty="0">
                        <a:solidFill>
                          <a:schemeClr val="dk1"/>
                        </a:solidFill>
                        <a:effectLst/>
                        <a:latin typeface="+mn-lt"/>
                        <a:ea typeface="+mn-ea"/>
                        <a:cs typeface="+mn-cs"/>
                      </a:endParaRPr>
                    </a:p>
                    <a:p>
                      <a:r>
                        <a:rPr lang="en-US" sz="1400" b="1" i="0" kern="1200" dirty="0">
                          <a:solidFill>
                            <a:schemeClr val="dk1"/>
                          </a:solidFill>
                          <a:effectLst/>
                          <a:latin typeface="+mn-lt"/>
                          <a:ea typeface="+mn-ea"/>
                          <a:cs typeface="+mn-cs"/>
                        </a:rPr>
                        <a:t>CT Image Storage</a:t>
                      </a:r>
                    </a:p>
                    <a:p>
                      <a:pPr lvl="1"/>
                      <a:r>
                        <a:rPr lang="en-US" sz="1400" b="0" i="0" kern="1200" dirty="0">
                          <a:solidFill>
                            <a:schemeClr val="dk1"/>
                          </a:solidFill>
                          <a:effectLst/>
                          <a:latin typeface="+mn-lt"/>
                          <a:ea typeface="+mn-ea"/>
                          <a:cs typeface="+mn-cs"/>
                        </a:rPr>
                        <a:t>Implicit VR Little Endian</a:t>
                      </a:r>
                    </a:p>
                    <a:p>
                      <a:pPr lvl="1"/>
                      <a:endParaRPr lang="en-US" sz="1400" b="0" i="0" kern="1200" dirty="0">
                        <a:solidFill>
                          <a:schemeClr val="dk1"/>
                        </a:solidFill>
                        <a:effectLst/>
                        <a:latin typeface="+mn-lt"/>
                        <a:ea typeface="+mn-ea"/>
                        <a:cs typeface="+mn-cs"/>
                      </a:endParaRPr>
                    </a:p>
                    <a:p>
                      <a:pPr lvl="1"/>
                      <a:endParaRPr lang="en-US" sz="1400" b="0" i="0" kern="1200" dirty="0">
                        <a:solidFill>
                          <a:schemeClr val="dk1"/>
                        </a:solidFill>
                        <a:effectLst/>
                        <a:latin typeface="+mn-lt"/>
                        <a:ea typeface="+mn-ea"/>
                        <a:cs typeface="+mn-cs"/>
                      </a:endParaRPr>
                    </a:p>
                    <a:p>
                      <a:pPr lvl="1"/>
                      <a:endParaRPr lang="en-US" sz="1400" b="0" i="0" kern="1200" dirty="0">
                        <a:solidFill>
                          <a:schemeClr val="dk1"/>
                        </a:solidFill>
                        <a:effectLst/>
                        <a:latin typeface="+mn-lt"/>
                        <a:ea typeface="+mn-ea"/>
                        <a:cs typeface="+mn-cs"/>
                      </a:endParaRPr>
                    </a:p>
                    <a:p>
                      <a:r>
                        <a:rPr lang="en-US" sz="1400" b="1" i="0" kern="1200" dirty="0">
                          <a:solidFill>
                            <a:schemeClr val="dk1"/>
                          </a:solidFill>
                          <a:effectLst/>
                          <a:latin typeface="+mn-lt"/>
                          <a:ea typeface="+mn-ea"/>
                          <a:cs typeface="+mn-cs"/>
                        </a:rPr>
                        <a:t>MR Image Storage</a:t>
                      </a:r>
                    </a:p>
                    <a:p>
                      <a:pPr lvl="1"/>
                      <a:r>
                        <a:rPr lang="en-US" sz="1400" b="0" i="0" kern="1200" dirty="0">
                          <a:solidFill>
                            <a:schemeClr val="dk1"/>
                          </a:solidFill>
                          <a:effectLst/>
                          <a:latin typeface="+mn-lt"/>
                          <a:ea typeface="+mn-ea"/>
                          <a:cs typeface="+mn-cs"/>
                        </a:rPr>
                        <a:t>JPEG Baseline</a:t>
                      </a:r>
                    </a:p>
                    <a:p>
                      <a:endParaRPr lang="en-US" dirty="0"/>
                    </a:p>
                  </a:txBody>
                  <a:tcPr/>
                </a:tc>
                <a:tc>
                  <a:txBody>
                    <a:bodyPr/>
                    <a:lstStyle/>
                    <a:p>
                      <a:r>
                        <a:rPr lang="en-US" sz="1400" b="1" dirty="0"/>
                        <a:t>Context 1: Accepted</a:t>
                      </a:r>
                    </a:p>
                    <a:p>
                      <a:endParaRPr lang="en-US" sz="1400" b="1" dirty="0"/>
                    </a:p>
                    <a:p>
                      <a:endParaRPr lang="en-US" sz="1400" b="1" dirty="0"/>
                    </a:p>
                    <a:p>
                      <a:endParaRPr lang="en-US" sz="1400" b="1" dirty="0"/>
                    </a:p>
                    <a:p>
                      <a:endParaRPr lang="en-US" sz="1400" b="1" dirty="0"/>
                    </a:p>
                    <a:p>
                      <a:endParaRPr lang="en-US" sz="1400" b="1" dirty="0"/>
                    </a:p>
                    <a:p>
                      <a:r>
                        <a:rPr lang="en-US" sz="1400" b="1" dirty="0"/>
                        <a:t>Context 2: Accepted</a:t>
                      </a:r>
                    </a:p>
                    <a:p>
                      <a:endParaRPr lang="en-US" sz="1400" b="1" dirty="0"/>
                    </a:p>
                    <a:p>
                      <a:endParaRPr lang="en-US" sz="1400" b="1" dirty="0"/>
                    </a:p>
                    <a:p>
                      <a:endParaRPr lang="en-US" sz="1400" b="1" dirty="0"/>
                    </a:p>
                    <a:p>
                      <a:endParaRPr lang="en-US" sz="1400" b="1" dirty="0"/>
                    </a:p>
                    <a:p>
                      <a:r>
                        <a:rPr lang="en-US" sz="1400" b="1" dirty="0"/>
                        <a:t>Context 3: Rejected</a:t>
                      </a:r>
                    </a:p>
                    <a:p>
                      <a:r>
                        <a:rPr lang="en-US" sz="1400" b="0" dirty="0"/>
                        <a:t>Unsupported transfer syntax</a:t>
                      </a:r>
                    </a:p>
                    <a:p>
                      <a:endParaRPr lang="en-US" sz="1400" b="1" dirty="0"/>
                    </a:p>
                    <a:p>
                      <a:endParaRPr lang="en-US" sz="1400" b="1" dirty="0"/>
                    </a:p>
                    <a:p>
                      <a:r>
                        <a:rPr lang="en-US" sz="1400" b="1" dirty="0"/>
                        <a:t>Context 5: Rejected</a:t>
                      </a:r>
                    </a:p>
                    <a:p>
                      <a:r>
                        <a:rPr lang="en-US" sz="1400" b="0" dirty="0"/>
                        <a:t>Unsupported Abstract Syntax</a:t>
                      </a:r>
                    </a:p>
                  </a:txBody>
                  <a:tcPr/>
                </a:tc>
                <a:extLst>
                  <a:ext uri="{0D108BD9-81ED-4DB2-BD59-A6C34878D82A}">
                    <a16:rowId xmlns:a16="http://schemas.microsoft.com/office/drawing/2014/main" val="2270700646"/>
                  </a:ext>
                </a:extLst>
              </a:tr>
            </a:tbl>
          </a:graphicData>
        </a:graphic>
      </p:graphicFrame>
    </p:spTree>
    <p:extLst>
      <p:ext uri="{BB962C8B-B14F-4D97-AF65-F5344CB8AC3E}">
        <p14:creationId xmlns:p14="http://schemas.microsoft.com/office/powerpoint/2010/main" val="305345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85913"/>
            <a:ext cx="7912360" cy="1569660"/>
          </a:xfrm>
          <a:prstGeom prst="rect">
            <a:avLst/>
          </a:prstGeom>
          <a:noFill/>
        </p:spPr>
        <p:txBody>
          <a:bodyPr wrap="square" rtlCol="0">
            <a:spAutoFit/>
          </a:bodyPr>
          <a:lstStyle/>
          <a:p>
            <a:pPr algn="ctr"/>
            <a:r>
              <a:rPr lang="en-US" sz="4800" dirty="0">
                <a:solidFill>
                  <a:srgbClr val="000066"/>
                </a:solidFill>
              </a:rPr>
              <a:t>App 1: Association Negotiation sample</a:t>
            </a:r>
          </a:p>
        </p:txBody>
      </p:sp>
    </p:spTree>
    <p:extLst>
      <p:ext uri="{BB962C8B-B14F-4D97-AF65-F5344CB8AC3E}">
        <p14:creationId xmlns:p14="http://schemas.microsoft.com/office/powerpoint/2010/main" val="4043594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13140"/>
            <a:ext cx="7912360" cy="830997"/>
          </a:xfrm>
          <a:prstGeom prst="rect">
            <a:avLst/>
          </a:prstGeom>
          <a:noFill/>
        </p:spPr>
        <p:txBody>
          <a:bodyPr wrap="square" rtlCol="0">
            <a:spAutoFit/>
          </a:bodyPr>
          <a:lstStyle/>
          <a:p>
            <a:pPr algn="ctr"/>
            <a:r>
              <a:rPr lang="en-US" sz="4800" dirty="0">
                <a:solidFill>
                  <a:srgbClr val="000066"/>
                </a:solidFill>
              </a:rPr>
              <a:t>Informational Objects</a:t>
            </a:r>
          </a:p>
        </p:txBody>
      </p:sp>
      <p:sp>
        <p:nvSpPr>
          <p:cNvPr id="4" name="TextBox 3">
            <a:extLst>
              <a:ext uri="{FF2B5EF4-FFF2-40B4-BE49-F238E27FC236}">
                <a16:creationId xmlns:a16="http://schemas.microsoft.com/office/drawing/2014/main" id="{A6D0314E-EE92-4ED7-B94F-25142942C466}"/>
              </a:ext>
            </a:extLst>
          </p:cNvPr>
          <p:cNvSpPr txBox="1"/>
          <p:nvPr/>
        </p:nvSpPr>
        <p:spPr>
          <a:xfrm>
            <a:off x="362038" y="1972893"/>
            <a:ext cx="9924964" cy="3416320"/>
          </a:xfrm>
          <a:prstGeom prst="rect">
            <a:avLst/>
          </a:prstGeom>
          <a:noFill/>
        </p:spPr>
        <p:txBody>
          <a:bodyPr wrap="square" lIns="91440" tIns="45720" rIns="91440" bIns="45720" anchor="t">
            <a:spAutoFit/>
          </a:bodyPr>
          <a:lstStyle/>
          <a:p>
            <a:r>
              <a:rPr lang="en-US" dirty="0"/>
              <a:t>Informational Object Class – provides </a:t>
            </a:r>
            <a:r>
              <a:rPr lang="en-US" b="0" i="0" dirty="0">
                <a:solidFill>
                  <a:srgbClr val="000000"/>
                </a:solidFill>
                <a:effectLst/>
                <a:latin typeface="Helvetica" panose="020B0604020202020204" pitchFamily="34" charset="0"/>
              </a:rPr>
              <a:t>an abstract definition of real-world entities applicable to communication of digital medical images and related information (e.g., waveforms, structured reports, radiation therapy dose, etc.).</a:t>
            </a:r>
          </a:p>
          <a:p>
            <a:endParaRPr lang="en-US" dirty="0">
              <a:solidFill>
                <a:srgbClr val="000000"/>
              </a:solidFill>
              <a:latin typeface="Helvetica" panose="020B0604020202020204" pitchFamily="34" charset="0"/>
            </a:endParaRPr>
          </a:p>
          <a:p>
            <a:r>
              <a:rPr lang="en-US" dirty="0">
                <a:solidFill>
                  <a:srgbClr val="000000"/>
                </a:solidFill>
                <a:latin typeface="Helvetica" panose="020B0604020202020204" pitchFamily="34" charset="0"/>
              </a:rPr>
              <a:t>Two types:</a:t>
            </a:r>
          </a:p>
          <a:p>
            <a:pPr marL="342900" indent="-342900">
              <a:buAutoNum type="arabicPeriod"/>
            </a:pPr>
            <a:r>
              <a:rPr lang="en-US" dirty="0">
                <a:solidFill>
                  <a:srgbClr val="000000"/>
                </a:solidFill>
                <a:latin typeface="Helvetica" panose="020B0604020202020204" pitchFamily="34" charset="0"/>
              </a:rPr>
              <a:t>Normalized: include only Attributes inherent in the real-world entity</a:t>
            </a:r>
          </a:p>
          <a:p>
            <a:pPr marL="342900" indent="-342900">
              <a:buAutoNum type="arabicPeriod"/>
            </a:pPr>
            <a:r>
              <a:rPr lang="en-US" dirty="0">
                <a:solidFill>
                  <a:srgbClr val="000000"/>
                </a:solidFill>
                <a:latin typeface="Helvetica" panose="020B0604020202020204" pitchFamily="34" charset="0"/>
              </a:rPr>
              <a:t>Composite: include Attributes </a:t>
            </a:r>
            <a:r>
              <a:rPr lang="en-US" b="0" i="0" dirty="0">
                <a:solidFill>
                  <a:srgbClr val="000000"/>
                </a:solidFill>
                <a:effectLst/>
                <a:latin typeface="Helvetica" panose="020B0604020202020204" pitchFamily="34" charset="0"/>
              </a:rPr>
              <a:t> that are related to but not inherent in the real-world entity. </a:t>
            </a:r>
            <a:r>
              <a:rPr lang="en-US" b="0" i="0" dirty="0" err="1">
                <a:solidFill>
                  <a:srgbClr val="000000"/>
                </a:solidFill>
                <a:effectLst/>
                <a:latin typeface="Helvetica" panose="020B0604020202020204" pitchFamily="34" charset="0"/>
              </a:rPr>
              <a:t>Eg</a:t>
            </a:r>
            <a:r>
              <a:rPr lang="en-US" b="0" i="0" dirty="0">
                <a:solidFill>
                  <a:srgbClr val="000000"/>
                </a:solidFill>
                <a:effectLst/>
                <a:latin typeface="Helvetica" panose="020B0604020202020204" pitchFamily="34" charset="0"/>
              </a:rPr>
              <a:t> patient name in a CT image</a:t>
            </a:r>
          </a:p>
          <a:p>
            <a:pPr marL="342900" indent="-342900">
              <a:buAutoNum type="arabicPeriod"/>
            </a:pPr>
            <a:endParaRPr lang="en-US" dirty="0">
              <a:solidFill>
                <a:srgbClr val="000000"/>
              </a:solidFill>
              <a:latin typeface="Helvetica" panose="020B0604020202020204" pitchFamily="34" charset="0"/>
            </a:endParaRPr>
          </a:p>
          <a:p>
            <a:r>
              <a:rPr lang="en-US" dirty="0">
                <a:solidFill>
                  <a:srgbClr val="000000"/>
                </a:solidFill>
                <a:latin typeface="Helvetica" panose="020B0604020202020204" pitchFamily="34" charset="0"/>
              </a:rPr>
              <a:t>Abstract Syntax – service class or IOD referenced when negotiating associations between </a:t>
            </a:r>
            <a:r>
              <a:rPr lang="en-US" dirty="0" err="1">
                <a:solidFill>
                  <a:srgbClr val="000000"/>
                </a:solidFill>
                <a:latin typeface="Helvetica" panose="020B0604020202020204" pitchFamily="34" charset="0"/>
              </a:rPr>
              <a:t>Aes</a:t>
            </a:r>
            <a:endParaRPr lang="en-US" dirty="0">
              <a:solidFill>
                <a:srgbClr val="000000"/>
              </a:solidFill>
              <a:latin typeface="Helvetica" panose="020B0604020202020204" pitchFamily="34" charset="0"/>
            </a:endParaRPr>
          </a:p>
          <a:p>
            <a:endParaRPr lang="en-US" dirty="0">
              <a:solidFill>
                <a:srgbClr val="000000"/>
              </a:solidFill>
              <a:latin typeface="Helvetica" panose="020B0604020202020204" pitchFamily="34" charset="0"/>
            </a:endParaRPr>
          </a:p>
          <a:p>
            <a:r>
              <a:rPr lang="en-US" dirty="0">
                <a:solidFill>
                  <a:srgbClr val="000000"/>
                </a:solidFill>
                <a:latin typeface="Helvetica" panose="020B0604020202020204" pitchFamily="34" charset="0"/>
              </a:rPr>
              <a:t>Ref </a:t>
            </a:r>
            <a:r>
              <a:rPr lang="en-US" dirty="0">
                <a:hlinkClick r:id="rId4"/>
              </a:rPr>
              <a:t>A.3.5 Basics of DICOM Communication (nema.org)</a:t>
            </a:r>
            <a:endParaRPr lang="en-US"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243200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13141"/>
            <a:ext cx="7912360" cy="830997"/>
          </a:xfrm>
          <a:prstGeom prst="rect">
            <a:avLst/>
          </a:prstGeom>
          <a:noFill/>
        </p:spPr>
        <p:txBody>
          <a:bodyPr wrap="square" rtlCol="0">
            <a:spAutoFit/>
          </a:bodyPr>
          <a:lstStyle/>
          <a:p>
            <a:pPr algn="ctr"/>
            <a:r>
              <a:rPr lang="en-US" sz="4800" dirty="0">
                <a:solidFill>
                  <a:srgbClr val="000066"/>
                </a:solidFill>
              </a:rPr>
              <a:t>Composite IOD - modules</a:t>
            </a:r>
          </a:p>
        </p:txBody>
      </p:sp>
      <p:pic>
        <p:nvPicPr>
          <p:cNvPr id="4" name="Picture 3">
            <a:extLst>
              <a:ext uri="{FF2B5EF4-FFF2-40B4-BE49-F238E27FC236}">
                <a16:creationId xmlns:a16="http://schemas.microsoft.com/office/drawing/2014/main" id="{5289BB4C-9D96-47BC-A82D-315BD37526F1}"/>
              </a:ext>
            </a:extLst>
          </p:cNvPr>
          <p:cNvPicPr>
            <a:picLocks noChangeAspect="1"/>
          </p:cNvPicPr>
          <p:nvPr/>
        </p:nvPicPr>
        <p:blipFill>
          <a:blip r:embed="rId4"/>
          <a:stretch>
            <a:fillRect/>
          </a:stretch>
        </p:blipFill>
        <p:spPr>
          <a:xfrm>
            <a:off x="2314964" y="1057279"/>
            <a:ext cx="4781550" cy="5067300"/>
          </a:xfrm>
          <a:prstGeom prst="rect">
            <a:avLst/>
          </a:prstGeom>
        </p:spPr>
      </p:pic>
    </p:spTree>
    <p:extLst>
      <p:ext uri="{BB962C8B-B14F-4D97-AF65-F5344CB8AC3E}">
        <p14:creationId xmlns:p14="http://schemas.microsoft.com/office/powerpoint/2010/main" val="44825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13141"/>
            <a:ext cx="7912360" cy="830997"/>
          </a:xfrm>
          <a:prstGeom prst="rect">
            <a:avLst/>
          </a:prstGeom>
          <a:noFill/>
        </p:spPr>
        <p:txBody>
          <a:bodyPr wrap="square" rtlCol="0">
            <a:spAutoFit/>
          </a:bodyPr>
          <a:lstStyle/>
          <a:p>
            <a:pPr algn="ctr"/>
            <a:r>
              <a:rPr lang="en-US" sz="4800" dirty="0">
                <a:solidFill>
                  <a:srgbClr val="000066"/>
                </a:solidFill>
              </a:rPr>
              <a:t>DICOM Attributes</a:t>
            </a:r>
          </a:p>
        </p:txBody>
      </p:sp>
      <p:sp>
        <p:nvSpPr>
          <p:cNvPr id="7" name="TextBox 6">
            <a:extLst>
              <a:ext uri="{FF2B5EF4-FFF2-40B4-BE49-F238E27FC236}">
                <a16:creationId xmlns:a16="http://schemas.microsoft.com/office/drawing/2014/main" id="{704FC93A-0765-44A8-8772-9EB82808AFDB}"/>
              </a:ext>
            </a:extLst>
          </p:cNvPr>
          <p:cNvSpPr txBox="1"/>
          <p:nvPr/>
        </p:nvSpPr>
        <p:spPr>
          <a:xfrm>
            <a:off x="671804" y="1057278"/>
            <a:ext cx="9335278" cy="3139321"/>
          </a:xfrm>
          <a:prstGeom prst="rect">
            <a:avLst/>
          </a:prstGeom>
          <a:noFill/>
        </p:spPr>
        <p:txBody>
          <a:bodyPr wrap="square">
            <a:spAutoFit/>
          </a:bodyPr>
          <a:lstStyle/>
          <a:p>
            <a:r>
              <a:rPr lang="en-US" dirty="0"/>
              <a:t>Attributes – smallest unit of information in IODs</a:t>
            </a:r>
          </a:p>
          <a:p>
            <a:endParaRPr lang="en-US" dirty="0"/>
          </a:p>
          <a:p>
            <a:r>
              <a:rPr lang="en-US" dirty="0"/>
              <a:t>Definition - (</a:t>
            </a:r>
            <a:r>
              <a:rPr lang="en-US" dirty="0" err="1"/>
              <a:t>group,element</a:t>
            </a:r>
            <a:r>
              <a:rPr lang="en-US" dirty="0"/>
              <a:t>), VR, Value Length, Value</a:t>
            </a:r>
          </a:p>
          <a:p>
            <a:endParaRPr lang="en-US" dirty="0"/>
          </a:p>
          <a:p>
            <a:pPr marL="285750" indent="-285750">
              <a:buFont typeface="Arial" panose="020B0604020202020204" pitchFamily="34" charset="0"/>
              <a:buChar char="•"/>
            </a:pPr>
            <a:r>
              <a:rPr lang="en-US" dirty="0"/>
              <a:t>(</a:t>
            </a:r>
            <a:r>
              <a:rPr lang="en-US" dirty="0" err="1"/>
              <a:t>Group,element</a:t>
            </a:r>
            <a:r>
              <a:rPr lang="en-US" dirty="0"/>
              <a:t>) – semantic meaning of the attribute, coded as 4B, e.g. </a:t>
            </a:r>
            <a:r>
              <a:rPr lang="en-US" dirty="0" err="1"/>
              <a:t>PatientName</a:t>
            </a:r>
            <a:r>
              <a:rPr lang="en-US" dirty="0"/>
              <a:t>, </a:t>
            </a:r>
            <a:r>
              <a:rPr lang="en-US" dirty="0" err="1"/>
              <a:t>StudyInstanceUID</a:t>
            </a:r>
            <a:r>
              <a:rPr lang="en-US" dirty="0"/>
              <a:t>, </a:t>
            </a:r>
            <a:r>
              <a:rPr lang="en-US" dirty="0" err="1"/>
              <a:t>SamplesPerPixel</a:t>
            </a:r>
            <a:endParaRPr lang="en-US" dirty="0"/>
          </a:p>
          <a:p>
            <a:pPr marL="285750" indent="-285750">
              <a:buFont typeface="Arial" panose="020B0604020202020204" pitchFamily="34" charset="0"/>
              <a:buChar char="•"/>
            </a:pPr>
            <a:r>
              <a:rPr lang="en-US" dirty="0"/>
              <a:t>VR – Value Representation, represented as 2B, </a:t>
            </a:r>
            <a:r>
              <a:rPr lang="en-US" dirty="0" err="1"/>
              <a:t>eg</a:t>
            </a:r>
            <a:r>
              <a:rPr lang="en-US" dirty="0"/>
              <a:t>: CS – Coded string, UL – unsigned long; </a:t>
            </a:r>
            <a:r>
              <a:rPr lang="en-US" dirty="0">
                <a:hlinkClick r:id="rId4"/>
              </a:rPr>
              <a:t>6.2 Value Representation (VR) (nema.org)</a:t>
            </a:r>
            <a:endParaRPr lang="en-US" dirty="0"/>
          </a:p>
          <a:p>
            <a:pPr marL="285750" indent="-285750">
              <a:buFont typeface="Arial" panose="020B0604020202020204" pitchFamily="34" charset="0"/>
              <a:buChar char="•"/>
            </a:pPr>
            <a:r>
              <a:rPr lang="en-US" dirty="0"/>
              <a:t>Value length 2B – Length in bytes of value (data)</a:t>
            </a:r>
          </a:p>
          <a:p>
            <a:pPr marL="285750" indent="-285750">
              <a:buFont typeface="Arial" panose="020B0604020202020204" pitchFamily="34" charset="0"/>
              <a:buChar char="•"/>
            </a:pPr>
            <a:r>
              <a:rPr lang="en-US" dirty="0"/>
              <a:t>Value – actual value of the attribute</a:t>
            </a:r>
          </a:p>
          <a:p>
            <a:endParaRPr lang="en-US" dirty="0"/>
          </a:p>
        </p:txBody>
      </p:sp>
    </p:spTree>
    <p:extLst>
      <p:ext uri="{BB962C8B-B14F-4D97-AF65-F5344CB8AC3E}">
        <p14:creationId xmlns:p14="http://schemas.microsoft.com/office/powerpoint/2010/main" val="344286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E9423C-D407-4191-AA1D-9DD2E902C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7" y="0"/>
            <a:ext cx="12188952" cy="6858000"/>
          </a:xfrm>
          <a:prstGeom prst="rect">
            <a:avLst/>
          </a:prstGeom>
        </p:spPr>
      </p:pic>
      <p:sp>
        <p:nvSpPr>
          <p:cNvPr id="4" name="TextBox 3">
            <a:extLst>
              <a:ext uri="{FF2B5EF4-FFF2-40B4-BE49-F238E27FC236}">
                <a16:creationId xmlns:a16="http://schemas.microsoft.com/office/drawing/2014/main" id="{6B32A576-E599-408E-A36B-D58FE0EF57B9}"/>
              </a:ext>
            </a:extLst>
          </p:cNvPr>
          <p:cNvSpPr txBox="1"/>
          <p:nvPr/>
        </p:nvSpPr>
        <p:spPr>
          <a:xfrm>
            <a:off x="585373" y="2553596"/>
            <a:ext cx="7912360" cy="954107"/>
          </a:xfrm>
          <a:prstGeom prst="rect">
            <a:avLst/>
          </a:prstGeom>
          <a:noFill/>
        </p:spPr>
        <p:txBody>
          <a:bodyPr wrap="square" rtlCol="0">
            <a:spAutoFit/>
          </a:bodyPr>
          <a:lstStyle/>
          <a:p>
            <a:r>
              <a:rPr lang="en-US" sz="2800" dirty="0">
                <a:solidFill>
                  <a:srgbClr val="000066"/>
                </a:solidFill>
              </a:rPr>
              <a:t>Bogdan Petrovan</a:t>
            </a:r>
          </a:p>
          <a:p>
            <a:r>
              <a:rPr lang="en-US" sz="2800" dirty="0">
                <a:solidFill>
                  <a:srgbClr val="000066"/>
                </a:solidFill>
              </a:rPr>
              <a:t>Director of Product Engineering</a:t>
            </a:r>
          </a:p>
        </p:txBody>
      </p:sp>
      <p:sp>
        <p:nvSpPr>
          <p:cNvPr id="2" name="TextBox 1">
            <a:extLst>
              <a:ext uri="{FF2B5EF4-FFF2-40B4-BE49-F238E27FC236}">
                <a16:creationId xmlns:a16="http://schemas.microsoft.com/office/drawing/2014/main" id="{CB53DFFE-7B78-455F-B901-9B94C5FA9DC4}"/>
              </a:ext>
            </a:extLst>
          </p:cNvPr>
          <p:cNvSpPr txBox="1"/>
          <p:nvPr/>
        </p:nvSpPr>
        <p:spPr>
          <a:xfrm>
            <a:off x="391886" y="4264090"/>
            <a:ext cx="6738896" cy="1107996"/>
          </a:xfrm>
          <a:prstGeom prst="rect">
            <a:avLst/>
          </a:prstGeom>
          <a:noFill/>
        </p:spPr>
        <p:txBody>
          <a:bodyPr wrap="none" rtlCol="0">
            <a:spAutoFit/>
          </a:bodyPr>
          <a:lstStyle/>
          <a:p>
            <a:r>
              <a:rPr lang="en-US" dirty="0">
                <a:hlinkClick r:id="rId3"/>
              </a:rPr>
              <a:t>bpetrovan@laitek.com</a:t>
            </a:r>
            <a:r>
              <a:rPr lang="en-US" dirty="0"/>
              <a:t> </a:t>
            </a:r>
          </a:p>
          <a:p>
            <a:r>
              <a:rPr lang="en-US" dirty="0"/>
              <a:t>Support repo: </a:t>
            </a:r>
            <a:r>
              <a:rPr lang="en-US" dirty="0">
                <a:hlinkClick r:id="rId4"/>
              </a:rPr>
              <a:t>https://github.com/</a:t>
            </a:r>
            <a:r>
              <a:rPr lang="en-US" sz="2400" b="1" dirty="0">
                <a:hlinkClick r:id="rId4"/>
              </a:rPr>
              <a:t>petrovanster/dicom_intro</a:t>
            </a:r>
            <a:endParaRPr lang="en-US" sz="2400" b="1" dirty="0"/>
          </a:p>
          <a:p>
            <a:endParaRPr lang="en-US" sz="2400" dirty="0"/>
          </a:p>
        </p:txBody>
      </p:sp>
    </p:spTree>
    <p:extLst>
      <p:ext uri="{BB962C8B-B14F-4D97-AF65-F5344CB8AC3E}">
        <p14:creationId xmlns:p14="http://schemas.microsoft.com/office/powerpoint/2010/main" val="249192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13141"/>
            <a:ext cx="7912360" cy="830997"/>
          </a:xfrm>
          <a:prstGeom prst="rect">
            <a:avLst/>
          </a:prstGeom>
          <a:noFill/>
        </p:spPr>
        <p:txBody>
          <a:bodyPr wrap="square" rtlCol="0">
            <a:spAutoFit/>
          </a:bodyPr>
          <a:lstStyle/>
          <a:p>
            <a:pPr algn="ctr"/>
            <a:r>
              <a:rPr lang="en-US" sz="4800" dirty="0">
                <a:solidFill>
                  <a:srgbClr val="000066"/>
                </a:solidFill>
              </a:rPr>
              <a:t>Image Module - highlights</a:t>
            </a:r>
          </a:p>
        </p:txBody>
      </p:sp>
      <p:sp>
        <p:nvSpPr>
          <p:cNvPr id="7" name="Content Placeholder 2">
            <a:extLst>
              <a:ext uri="{FF2B5EF4-FFF2-40B4-BE49-F238E27FC236}">
                <a16:creationId xmlns:a16="http://schemas.microsoft.com/office/drawing/2014/main" id="{3E58B0FA-A8C5-44F1-97DC-CA78F4EB275F}"/>
              </a:ext>
            </a:extLst>
          </p:cNvPr>
          <p:cNvSpPr>
            <a:spLocks noGrp="1"/>
          </p:cNvSpPr>
          <p:nvPr>
            <p:ph idx="1"/>
          </p:nvPr>
        </p:nvSpPr>
        <p:spPr>
          <a:xfrm>
            <a:off x="642257" y="1321772"/>
            <a:ext cx="10515600" cy="4351338"/>
          </a:xfrm>
        </p:spPr>
        <p:txBody>
          <a:bodyPr/>
          <a:lstStyle/>
          <a:p>
            <a:r>
              <a:rPr lang="en-US" dirty="0"/>
              <a:t>Samples per pixel = 1/3</a:t>
            </a:r>
          </a:p>
          <a:p>
            <a:r>
              <a:rPr lang="en-US" dirty="0"/>
              <a:t>Bits per sample = 8/16</a:t>
            </a:r>
          </a:p>
          <a:p>
            <a:r>
              <a:rPr lang="en-US" dirty="0"/>
              <a:t>High bit = 7,8 / 12,14,16</a:t>
            </a:r>
          </a:p>
          <a:p>
            <a:r>
              <a:rPr lang="en-US" dirty="0"/>
              <a:t>Photometric Interpretation = MONO1/2, RGB, YUV, YUV 422, YUV 420</a:t>
            </a:r>
          </a:p>
          <a:p>
            <a:r>
              <a:rPr lang="en-US" dirty="0"/>
              <a:t>Planar Configuration = 0,1 – jpeg compression over planar 1</a:t>
            </a:r>
          </a:p>
          <a:p>
            <a:endParaRPr lang="en-US" dirty="0"/>
          </a:p>
          <a:p>
            <a:r>
              <a:rPr lang="en-US" dirty="0"/>
              <a:t>According to the modality, there are specific attributes, </a:t>
            </a:r>
            <a:r>
              <a:rPr lang="en-US" dirty="0" err="1"/>
              <a:t>eg</a:t>
            </a:r>
            <a:r>
              <a:rPr lang="en-US"/>
              <a:t> </a:t>
            </a:r>
            <a:r>
              <a:rPr lang="en-US">
                <a:hlinkClick r:id="rId4"/>
              </a:rPr>
              <a:t>https://dicom.nema.org/medical/dicom/current/output/chtml/part03/sect_C.8.11.7.html</a:t>
            </a:r>
            <a:r>
              <a:rPr lang="en-US"/>
              <a:t> </a:t>
            </a:r>
            <a:endParaRPr lang="en-US" dirty="0"/>
          </a:p>
        </p:txBody>
      </p:sp>
    </p:spTree>
    <p:extLst>
      <p:ext uri="{BB962C8B-B14F-4D97-AF65-F5344CB8AC3E}">
        <p14:creationId xmlns:p14="http://schemas.microsoft.com/office/powerpoint/2010/main" val="389935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75818"/>
            <a:ext cx="7912360" cy="830997"/>
          </a:xfrm>
          <a:prstGeom prst="rect">
            <a:avLst/>
          </a:prstGeom>
          <a:noFill/>
        </p:spPr>
        <p:txBody>
          <a:bodyPr wrap="square" rtlCol="0">
            <a:spAutoFit/>
          </a:bodyPr>
          <a:lstStyle/>
          <a:p>
            <a:pPr algn="ctr"/>
            <a:r>
              <a:rPr lang="en-US" sz="4800" dirty="0">
                <a:solidFill>
                  <a:srgbClr val="000066"/>
                </a:solidFill>
              </a:rPr>
              <a:t>DICOM Media Files</a:t>
            </a:r>
          </a:p>
        </p:txBody>
      </p:sp>
      <p:sp>
        <p:nvSpPr>
          <p:cNvPr id="4" name="TextBox 3">
            <a:extLst>
              <a:ext uri="{FF2B5EF4-FFF2-40B4-BE49-F238E27FC236}">
                <a16:creationId xmlns:a16="http://schemas.microsoft.com/office/drawing/2014/main" id="{52AEA740-AE47-42CC-82ED-F83698F7508F}"/>
              </a:ext>
            </a:extLst>
          </p:cNvPr>
          <p:cNvSpPr txBox="1"/>
          <p:nvPr/>
        </p:nvSpPr>
        <p:spPr>
          <a:xfrm>
            <a:off x="522514" y="1324947"/>
            <a:ext cx="9792478" cy="2031325"/>
          </a:xfrm>
          <a:prstGeom prst="rect">
            <a:avLst/>
          </a:prstGeom>
          <a:noFill/>
        </p:spPr>
        <p:txBody>
          <a:bodyPr wrap="square" rtlCol="0">
            <a:spAutoFit/>
          </a:bodyPr>
          <a:lstStyle/>
          <a:p>
            <a:r>
              <a:rPr lang="en-US" dirty="0"/>
              <a:t>Used for exchanging object via storage (e.g. DVDs)</a:t>
            </a:r>
          </a:p>
          <a:p>
            <a:endParaRPr lang="en-US" dirty="0"/>
          </a:p>
          <a:p>
            <a:r>
              <a:rPr lang="en-US" dirty="0"/>
              <a:t>Remember: Storage is a communication channel! </a:t>
            </a:r>
          </a:p>
          <a:p>
            <a:endParaRPr lang="en-US" dirty="0"/>
          </a:p>
          <a:p>
            <a:r>
              <a:rPr lang="en-US" dirty="0"/>
              <a:t>Part 10 of the standard describes the way to store the </a:t>
            </a:r>
            <a:r>
              <a:rPr lang="en-US" dirty="0" err="1"/>
              <a:t>dicom</a:t>
            </a:r>
            <a:r>
              <a:rPr lang="en-US" dirty="0"/>
              <a:t> objects into files, by predefined Presentation Contexts. From communication </a:t>
            </a:r>
            <a:r>
              <a:rPr lang="en-US" dirty="0" err="1"/>
              <a:t>pov</a:t>
            </a:r>
            <a:r>
              <a:rPr lang="en-US" dirty="0"/>
              <a:t>, both the source and the reader already negotiated the presentation contexts, by agreeing to this standard.  </a:t>
            </a:r>
          </a:p>
        </p:txBody>
      </p:sp>
      <p:sp>
        <p:nvSpPr>
          <p:cNvPr id="3" name="TextBox 2">
            <a:extLst>
              <a:ext uri="{FF2B5EF4-FFF2-40B4-BE49-F238E27FC236}">
                <a16:creationId xmlns:a16="http://schemas.microsoft.com/office/drawing/2014/main" id="{69A6DA08-8608-4110-BFFF-CF83933A4FED}"/>
              </a:ext>
            </a:extLst>
          </p:cNvPr>
          <p:cNvSpPr txBox="1"/>
          <p:nvPr/>
        </p:nvSpPr>
        <p:spPr>
          <a:xfrm>
            <a:off x="573444" y="3429000"/>
            <a:ext cx="9400592" cy="2123658"/>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 (0008, 0008) Image Type                          CS: ['DERIVED', 'SECONDARY', 'IMAGE ADDITION']</a:t>
            </a:r>
          </a:p>
          <a:p>
            <a:r>
              <a:rPr lang="en-US" sz="1100" dirty="0">
                <a:latin typeface="Courier New" panose="02070309020205020404" pitchFamily="49" charset="0"/>
                <a:cs typeface="Courier New" panose="02070309020205020404" pitchFamily="49" charset="0"/>
              </a:rPr>
              <a:t> (0008, 0012) Instance Creation Date              DA: '20070315'</a:t>
            </a:r>
          </a:p>
          <a:p>
            <a:r>
              <a:rPr lang="en-US" sz="1100" dirty="0">
                <a:latin typeface="Courier New" panose="02070309020205020404" pitchFamily="49" charset="0"/>
                <a:cs typeface="Courier New" panose="02070309020205020404" pitchFamily="49" charset="0"/>
              </a:rPr>
              <a:t> (0008, 0013) Instance Creation Time              TM: '132035'</a:t>
            </a:r>
          </a:p>
          <a:p>
            <a:r>
              <a:rPr lang="en-US" sz="1100" dirty="0">
                <a:latin typeface="Courier New" panose="02070309020205020404" pitchFamily="49" charset="0"/>
                <a:cs typeface="Courier New" panose="02070309020205020404" pitchFamily="49" charset="0"/>
              </a:rPr>
              <a:t> (0008, 0016) SOP Class UID                       UI: CT Image Storage</a:t>
            </a:r>
          </a:p>
          <a:p>
            <a:r>
              <a:rPr lang="en-US" sz="1100" dirty="0">
                <a:latin typeface="Courier New" panose="02070309020205020404" pitchFamily="49" charset="0"/>
                <a:cs typeface="Courier New" panose="02070309020205020404" pitchFamily="49" charset="0"/>
              </a:rPr>
              <a:t> (0008, 0018) SOP Instance UID                    UI: 1.2.276.0.50.192168001099.8252157.14547392.157</a:t>
            </a:r>
          </a:p>
          <a:p>
            <a:r>
              <a:rPr lang="en-US" sz="1100" dirty="0">
                <a:latin typeface="Courier New" panose="02070309020205020404" pitchFamily="49" charset="0"/>
                <a:cs typeface="Courier New" panose="02070309020205020404" pitchFamily="49" charset="0"/>
              </a:rPr>
              <a:t> (0008, 0020) Study Date                          DA: '20010101'</a:t>
            </a:r>
          </a:p>
          <a:p>
            <a:r>
              <a:rPr lang="en-US" sz="1100" dirty="0">
                <a:latin typeface="Courier New" panose="02070309020205020404" pitchFamily="49" charset="0"/>
                <a:cs typeface="Courier New" panose="02070309020205020404" pitchFamily="49" charset="0"/>
              </a:rPr>
              <a:t> (0008, 0022) Acquisition Date                    DA: '20070511'</a:t>
            </a:r>
          </a:p>
          <a:p>
            <a:r>
              <a:rPr lang="en-US" sz="1100" dirty="0">
                <a:latin typeface="Courier New" panose="02070309020205020404" pitchFamily="49" charset="0"/>
                <a:cs typeface="Courier New" panose="02070309020205020404" pitchFamily="49" charset="0"/>
              </a:rPr>
              <a:t> (0008, 0023) Content Date                        DA: '20070511'</a:t>
            </a:r>
          </a:p>
          <a:p>
            <a:r>
              <a:rPr lang="en-US" sz="1100" dirty="0">
                <a:latin typeface="Courier New" panose="02070309020205020404" pitchFamily="49" charset="0"/>
                <a:cs typeface="Courier New" panose="02070309020205020404" pitchFamily="49" charset="0"/>
              </a:rPr>
              <a:t> (0008, 0030) Study Time                          TM: '113646'</a:t>
            </a:r>
          </a:p>
          <a:p>
            <a:r>
              <a:rPr lang="en-US" sz="1100" dirty="0">
                <a:latin typeface="Courier New" panose="02070309020205020404" pitchFamily="49" charset="0"/>
                <a:cs typeface="Courier New" panose="02070309020205020404" pitchFamily="49" charset="0"/>
              </a:rPr>
              <a:t> (0008, 0032) Acquisition Time                    TM: '113646'</a:t>
            </a:r>
          </a:p>
          <a:p>
            <a:r>
              <a:rPr lang="en-US" sz="1100" dirty="0">
                <a:latin typeface="Courier New" panose="02070309020205020404" pitchFamily="49" charset="0"/>
                <a:cs typeface="Courier New" panose="02070309020205020404" pitchFamily="49" charset="0"/>
              </a:rPr>
              <a:t> (0008, 0033) Content Time                        TM: '113646’</a:t>
            </a:r>
          </a:p>
          <a:p>
            <a:r>
              <a:rPr 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3854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96C0-3CDC-442A-AFC0-BDDB2654539D}"/>
              </a:ext>
            </a:extLst>
          </p:cNvPr>
          <p:cNvSpPr>
            <a:spLocks noGrp="1"/>
          </p:cNvSpPr>
          <p:nvPr>
            <p:ph type="title"/>
          </p:nvPr>
        </p:nvSpPr>
        <p:spPr/>
        <p:txBody>
          <a:bodyPr/>
          <a:lstStyle/>
          <a:p>
            <a:r>
              <a:rPr lang="en-US" dirty="0"/>
              <a:t>Image attributes</a:t>
            </a:r>
          </a:p>
        </p:txBody>
      </p:sp>
      <p:sp>
        <p:nvSpPr>
          <p:cNvPr id="3" name="Content Placeholder 2">
            <a:extLst>
              <a:ext uri="{FF2B5EF4-FFF2-40B4-BE49-F238E27FC236}">
                <a16:creationId xmlns:a16="http://schemas.microsoft.com/office/drawing/2014/main" id="{BDFDCB64-DA36-46E1-8100-121D3B5A7A67}"/>
              </a:ext>
            </a:extLst>
          </p:cNvPr>
          <p:cNvSpPr>
            <a:spLocks noGrp="1"/>
          </p:cNvSpPr>
          <p:nvPr>
            <p:ph idx="1"/>
          </p:nvPr>
        </p:nvSpPr>
        <p:spPr/>
        <p:txBody>
          <a:bodyPr/>
          <a:lstStyle/>
          <a:p>
            <a:r>
              <a:rPr lang="en-US" dirty="0"/>
              <a:t>Samples per pixel = 1/3</a:t>
            </a:r>
          </a:p>
          <a:p>
            <a:r>
              <a:rPr lang="en-US" dirty="0"/>
              <a:t>Bits per sample = 8/16</a:t>
            </a:r>
          </a:p>
          <a:p>
            <a:r>
              <a:rPr lang="en-US" dirty="0"/>
              <a:t>High bit = 7,8 / 12,14,16</a:t>
            </a:r>
          </a:p>
          <a:p>
            <a:r>
              <a:rPr lang="en-US" dirty="0"/>
              <a:t>Photometric </a:t>
            </a:r>
            <a:r>
              <a:rPr lang="en-US" dirty="0" err="1"/>
              <a:t>Intepretation</a:t>
            </a:r>
            <a:r>
              <a:rPr lang="en-US" dirty="0"/>
              <a:t> = MONO1.2, RGB, YUV, YUV 422, YUV 420</a:t>
            </a:r>
          </a:p>
          <a:p>
            <a:r>
              <a:rPr lang="en-US" dirty="0"/>
              <a:t>Planar Configuration = 0,1 – jpeg compression over planar 1</a:t>
            </a:r>
          </a:p>
        </p:txBody>
      </p:sp>
    </p:spTree>
    <p:extLst>
      <p:ext uri="{BB962C8B-B14F-4D97-AF65-F5344CB8AC3E}">
        <p14:creationId xmlns:p14="http://schemas.microsoft.com/office/powerpoint/2010/main" val="1128070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85913"/>
            <a:ext cx="7912360" cy="830997"/>
          </a:xfrm>
          <a:prstGeom prst="rect">
            <a:avLst/>
          </a:prstGeom>
          <a:noFill/>
        </p:spPr>
        <p:txBody>
          <a:bodyPr wrap="square" rtlCol="0">
            <a:spAutoFit/>
          </a:bodyPr>
          <a:lstStyle/>
          <a:p>
            <a:pPr algn="ctr"/>
            <a:r>
              <a:rPr lang="en-US" sz="4800" dirty="0">
                <a:solidFill>
                  <a:srgbClr val="000066"/>
                </a:solidFill>
              </a:rPr>
              <a:t>Sample Images</a:t>
            </a:r>
          </a:p>
        </p:txBody>
      </p:sp>
      <p:sp>
        <p:nvSpPr>
          <p:cNvPr id="2" name="TextBox 1">
            <a:extLst>
              <a:ext uri="{FF2B5EF4-FFF2-40B4-BE49-F238E27FC236}">
                <a16:creationId xmlns:a16="http://schemas.microsoft.com/office/drawing/2014/main" id="{D70480BF-3DB3-4831-B79F-62B377EA5064}"/>
              </a:ext>
            </a:extLst>
          </p:cNvPr>
          <p:cNvSpPr txBox="1"/>
          <p:nvPr/>
        </p:nvSpPr>
        <p:spPr>
          <a:xfrm flipH="1">
            <a:off x="724988" y="1118429"/>
            <a:ext cx="9102946" cy="646331"/>
          </a:xfrm>
          <a:prstGeom prst="rect">
            <a:avLst/>
          </a:prstGeom>
          <a:noFill/>
        </p:spPr>
        <p:txBody>
          <a:bodyPr wrap="square" rtlCol="0">
            <a:spAutoFit/>
          </a:bodyPr>
          <a:lstStyle/>
          <a:p>
            <a:r>
              <a:rPr lang="en-US" dirty="0"/>
              <a:t>US, MG</a:t>
            </a:r>
          </a:p>
          <a:p>
            <a:r>
              <a:rPr lang="en-US" dirty="0" err="1"/>
              <a:t>Liste</a:t>
            </a:r>
            <a:r>
              <a:rPr lang="en-US" dirty="0"/>
              <a:t> de accepted TS</a:t>
            </a:r>
          </a:p>
        </p:txBody>
      </p:sp>
    </p:spTree>
    <p:extLst>
      <p:ext uri="{BB962C8B-B14F-4D97-AF65-F5344CB8AC3E}">
        <p14:creationId xmlns:p14="http://schemas.microsoft.com/office/powerpoint/2010/main" val="165956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66487"/>
            <a:ext cx="7912360" cy="830997"/>
          </a:xfrm>
          <a:prstGeom prst="rect">
            <a:avLst/>
          </a:prstGeom>
          <a:noFill/>
        </p:spPr>
        <p:txBody>
          <a:bodyPr wrap="square" rtlCol="0">
            <a:spAutoFit/>
          </a:bodyPr>
          <a:lstStyle/>
          <a:p>
            <a:pPr algn="ctr"/>
            <a:r>
              <a:rPr lang="en-US" sz="4800" dirty="0">
                <a:solidFill>
                  <a:srgbClr val="000066"/>
                </a:solidFill>
              </a:rPr>
              <a:t>DICOM Media files</a:t>
            </a:r>
          </a:p>
        </p:txBody>
      </p:sp>
      <p:sp>
        <p:nvSpPr>
          <p:cNvPr id="2" name="TextBox 1">
            <a:extLst>
              <a:ext uri="{FF2B5EF4-FFF2-40B4-BE49-F238E27FC236}">
                <a16:creationId xmlns:a16="http://schemas.microsoft.com/office/drawing/2014/main" id="{D70480BF-3DB3-4831-B79F-62B377EA5064}"/>
              </a:ext>
            </a:extLst>
          </p:cNvPr>
          <p:cNvSpPr txBox="1"/>
          <p:nvPr/>
        </p:nvSpPr>
        <p:spPr>
          <a:xfrm flipH="1">
            <a:off x="862148" y="1590869"/>
            <a:ext cx="9102946" cy="369332"/>
          </a:xfrm>
          <a:prstGeom prst="rect">
            <a:avLst/>
          </a:prstGeom>
          <a:noFill/>
        </p:spPr>
        <p:txBody>
          <a:bodyPr wrap="square" rtlCol="0">
            <a:spAutoFit/>
          </a:bodyPr>
          <a:lstStyle/>
          <a:p>
            <a:r>
              <a:rPr lang="en-US" dirty="0"/>
              <a:t>Hex representation of the file format</a:t>
            </a:r>
          </a:p>
        </p:txBody>
      </p:sp>
      <p:pic>
        <p:nvPicPr>
          <p:cNvPr id="4" name="Picture 3">
            <a:extLst>
              <a:ext uri="{FF2B5EF4-FFF2-40B4-BE49-F238E27FC236}">
                <a16:creationId xmlns:a16="http://schemas.microsoft.com/office/drawing/2014/main" id="{2E33EA3F-3217-41A4-96A9-88B22587DD0F}"/>
              </a:ext>
            </a:extLst>
          </p:cNvPr>
          <p:cNvPicPr>
            <a:picLocks noChangeAspect="1"/>
          </p:cNvPicPr>
          <p:nvPr/>
        </p:nvPicPr>
        <p:blipFill>
          <a:blip r:embed="rId4"/>
          <a:stretch>
            <a:fillRect/>
          </a:stretch>
        </p:blipFill>
        <p:spPr>
          <a:xfrm>
            <a:off x="329526" y="2007244"/>
            <a:ext cx="5588157" cy="5456545"/>
          </a:xfrm>
          <a:prstGeom prst="rect">
            <a:avLst/>
          </a:prstGeom>
        </p:spPr>
      </p:pic>
      <p:pic>
        <p:nvPicPr>
          <p:cNvPr id="8" name="Picture 7">
            <a:extLst>
              <a:ext uri="{FF2B5EF4-FFF2-40B4-BE49-F238E27FC236}">
                <a16:creationId xmlns:a16="http://schemas.microsoft.com/office/drawing/2014/main" id="{5103FBBB-86DB-4F4C-81FA-323BE8D152DF}"/>
              </a:ext>
            </a:extLst>
          </p:cNvPr>
          <p:cNvPicPr>
            <a:picLocks noChangeAspect="1"/>
          </p:cNvPicPr>
          <p:nvPr/>
        </p:nvPicPr>
        <p:blipFill>
          <a:blip r:embed="rId5"/>
          <a:stretch>
            <a:fillRect/>
          </a:stretch>
        </p:blipFill>
        <p:spPr>
          <a:xfrm>
            <a:off x="6033174" y="2007244"/>
            <a:ext cx="5961816" cy="2355206"/>
          </a:xfrm>
          <a:prstGeom prst="rect">
            <a:avLst/>
          </a:prstGeom>
        </p:spPr>
      </p:pic>
    </p:spTree>
    <p:extLst>
      <p:ext uri="{BB962C8B-B14F-4D97-AF65-F5344CB8AC3E}">
        <p14:creationId xmlns:p14="http://schemas.microsoft.com/office/powerpoint/2010/main" val="3070175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66487"/>
            <a:ext cx="7912360" cy="830997"/>
          </a:xfrm>
          <a:prstGeom prst="rect">
            <a:avLst/>
          </a:prstGeom>
          <a:noFill/>
        </p:spPr>
        <p:txBody>
          <a:bodyPr wrap="square" rtlCol="0">
            <a:spAutoFit/>
          </a:bodyPr>
          <a:lstStyle/>
          <a:p>
            <a:pPr algn="ctr"/>
            <a:r>
              <a:rPr lang="en-US" sz="4800" dirty="0">
                <a:solidFill>
                  <a:srgbClr val="000066"/>
                </a:solidFill>
              </a:rPr>
              <a:t>App 2: </a:t>
            </a:r>
            <a:r>
              <a:rPr lang="en-US" sz="4800" dirty="0" err="1">
                <a:solidFill>
                  <a:srgbClr val="000066"/>
                </a:solidFill>
              </a:rPr>
              <a:t>Dicom</a:t>
            </a:r>
            <a:r>
              <a:rPr lang="en-US" sz="4800" dirty="0">
                <a:solidFill>
                  <a:srgbClr val="000066"/>
                </a:solidFill>
              </a:rPr>
              <a:t> objects</a:t>
            </a:r>
          </a:p>
        </p:txBody>
      </p:sp>
      <p:sp>
        <p:nvSpPr>
          <p:cNvPr id="2" name="TextBox 1">
            <a:extLst>
              <a:ext uri="{FF2B5EF4-FFF2-40B4-BE49-F238E27FC236}">
                <a16:creationId xmlns:a16="http://schemas.microsoft.com/office/drawing/2014/main" id="{D70480BF-3DB3-4831-B79F-62B377EA5064}"/>
              </a:ext>
            </a:extLst>
          </p:cNvPr>
          <p:cNvSpPr txBox="1"/>
          <p:nvPr/>
        </p:nvSpPr>
        <p:spPr>
          <a:xfrm flipH="1">
            <a:off x="862148" y="1590869"/>
            <a:ext cx="9102946" cy="369332"/>
          </a:xfrm>
          <a:prstGeom prst="rect">
            <a:avLst/>
          </a:prstGeom>
          <a:noFill/>
        </p:spPr>
        <p:txBody>
          <a:bodyPr wrap="square" rtlCol="0">
            <a:spAutoFit/>
          </a:bodyPr>
          <a:lstStyle/>
          <a:p>
            <a:r>
              <a:rPr lang="en-US" dirty="0"/>
              <a:t>You will load a DICOM Object from a file, inspect attributes.</a:t>
            </a:r>
          </a:p>
        </p:txBody>
      </p:sp>
    </p:spTree>
    <p:extLst>
      <p:ext uri="{BB962C8B-B14F-4D97-AF65-F5344CB8AC3E}">
        <p14:creationId xmlns:p14="http://schemas.microsoft.com/office/powerpoint/2010/main" val="3083945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66487"/>
            <a:ext cx="7912360" cy="830997"/>
          </a:xfrm>
          <a:prstGeom prst="rect">
            <a:avLst/>
          </a:prstGeom>
          <a:noFill/>
        </p:spPr>
        <p:txBody>
          <a:bodyPr wrap="square" rtlCol="0">
            <a:spAutoFit/>
          </a:bodyPr>
          <a:lstStyle/>
          <a:p>
            <a:pPr algn="ctr"/>
            <a:r>
              <a:rPr lang="en-US" sz="4800" dirty="0">
                <a:solidFill>
                  <a:srgbClr val="000066"/>
                </a:solidFill>
              </a:rPr>
              <a:t>App 3: Pixel Data</a:t>
            </a:r>
          </a:p>
        </p:txBody>
      </p:sp>
      <p:sp>
        <p:nvSpPr>
          <p:cNvPr id="2" name="TextBox 1">
            <a:extLst>
              <a:ext uri="{FF2B5EF4-FFF2-40B4-BE49-F238E27FC236}">
                <a16:creationId xmlns:a16="http://schemas.microsoft.com/office/drawing/2014/main" id="{D70480BF-3DB3-4831-B79F-62B377EA5064}"/>
              </a:ext>
            </a:extLst>
          </p:cNvPr>
          <p:cNvSpPr txBox="1"/>
          <p:nvPr/>
        </p:nvSpPr>
        <p:spPr>
          <a:xfrm flipH="1">
            <a:off x="862148" y="1590869"/>
            <a:ext cx="9102946" cy="646331"/>
          </a:xfrm>
          <a:prstGeom prst="rect">
            <a:avLst/>
          </a:prstGeom>
          <a:noFill/>
        </p:spPr>
        <p:txBody>
          <a:bodyPr wrap="square" rtlCol="0">
            <a:spAutoFit/>
          </a:bodyPr>
          <a:lstStyle/>
          <a:p>
            <a:r>
              <a:rPr lang="en-US" dirty="0"/>
              <a:t>You will load a DICOM Object from a file, inspect pixel data, display it using Matplotlib and compute histogram</a:t>
            </a:r>
          </a:p>
        </p:txBody>
      </p:sp>
    </p:spTree>
    <p:extLst>
      <p:ext uri="{BB962C8B-B14F-4D97-AF65-F5344CB8AC3E}">
        <p14:creationId xmlns:p14="http://schemas.microsoft.com/office/powerpoint/2010/main" val="3445255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75818"/>
            <a:ext cx="7912360" cy="830997"/>
          </a:xfrm>
          <a:prstGeom prst="rect">
            <a:avLst/>
          </a:prstGeom>
          <a:noFill/>
        </p:spPr>
        <p:txBody>
          <a:bodyPr wrap="square" rtlCol="0">
            <a:spAutoFit/>
          </a:bodyPr>
          <a:lstStyle/>
          <a:p>
            <a:pPr algn="ctr"/>
            <a:r>
              <a:rPr lang="en-US" sz="4800" dirty="0">
                <a:solidFill>
                  <a:srgbClr val="000066"/>
                </a:solidFill>
              </a:rPr>
              <a:t>Transfer syntax</a:t>
            </a:r>
          </a:p>
        </p:txBody>
      </p:sp>
    </p:spTree>
    <p:extLst>
      <p:ext uri="{BB962C8B-B14F-4D97-AF65-F5344CB8AC3E}">
        <p14:creationId xmlns:p14="http://schemas.microsoft.com/office/powerpoint/2010/main" val="201516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5D95-7041-4225-A003-A2272DEA9870}"/>
              </a:ext>
            </a:extLst>
          </p:cNvPr>
          <p:cNvSpPr>
            <a:spLocks noGrp="1"/>
          </p:cNvSpPr>
          <p:nvPr>
            <p:ph type="title"/>
          </p:nvPr>
        </p:nvSpPr>
        <p:spPr/>
        <p:txBody>
          <a:bodyPr/>
          <a:lstStyle/>
          <a:p>
            <a:r>
              <a:rPr lang="en-US" dirty="0"/>
              <a:t>Cornell bug</a:t>
            </a:r>
            <a:br>
              <a:rPr lang="en-US" dirty="0"/>
            </a:br>
            <a:r>
              <a:rPr lang="en-US"/>
              <a:t>JPEG photometric 1</a:t>
            </a:r>
          </a:p>
        </p:txBody>
      </p:sp>
      <p:sp>
        <p:nvSpPr>
          <p:cNvPr id="3" name="Content Placeholder 2">
            <a:extLst>
              <a:ext uri="{FF2B5EF4-FFF2-40B4-BE49-F238E27FC236}">
                <a16:creationId xmlns:a16="http://schemas.microsoft.com/office/drawing/2014/main" id="{8450DAFD-E392-47B6-8CA6-8DCDA77626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7834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0C4E-38CC-4350-BDF0-C7F61C8CB2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68ADC-818C-48AD-A620-F405AA3DAD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055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About Laitek Inc</a:t>
            </a:r>
          </a:p>
        </p:txBody>
      </p:sp>
      <p:sp>
        <p:nvSpPr>
          <p:cNvPr id="3" name="TextBox 2">
            <a:extLst>
              <a:ext uri="{FF2B5EF4-FFF2-40B4-BE49-F238E27FC236}">
                <a16:creationId xmlns:a16="http://schemas.microsoft.com/office/drawing/2014/main" id="{1A551D2D-C17C-44E2-AAF4-ADFD72BB84AC}"/>
              </a:ext>
            </a:extLst>
          </p:cNvPr>
          <p:cNvSpPr txBox="1"/>
          <p:nvPr/>
        </p:nvSpPr>
        <p:spPr>
          <a:xfrm>
            <a:off x="611155" y="1334278"/>
            <a:ext cx="9433249" cy="3724096"/>
          </a:xfrm>
          <a:prstGeom prst="rect">
            <a:avLst/>
          </a:prstGeom>
          <a:noFill/>
        </p:spPr>
        <p:txBody>
          <a:bodyPr wrap="square" rtlCol="0">
            <a:spAutoFit/>
          </a:bodyPr>
          <a:lstStyle/>
          <a:p>
            <a:pPr algn="l"/>
            <a:r>
              <a:rPr lang="en-US" b="0" i="0" dirty="0">
                <a:solidFill>
                  <a:srgbClr val="1A202C"/>
                </a:solidFill>
                <a:effectLst/>
                <a:latin typeface="Helvetica Neue"/>
              </a:rPr>
              <a:t>The company's journey starts with Fred Behlen, Ph.D., a leading specialist in imaging informatics, who founded it back on the </a:t>
            </a:r>
            <a:r>
              <a:rPr lang="en-US" b="1" i="0" dirty="0">
                <a:solidFill>
                  <a:srgbClr val="1A202C"/>
                </a:solidFill>
                <a:effectLst/>
                <a:latin typeface="Helvetica Neue"/>
              </a:rPr>
              <a:t>8th of August 1980</a:t>
            </a:r>
            <a:r>
              <a:rPr lang="en-US" b="0" i="0" dirty="0">
                <a:solidFill>
                  <a:srgbClr val="1A202C"/>
                </a:solidFill>
                <a:effectLst/>
                <a:latin typeface="Helvetica Neue"/>
              </a:rPr>
              <a:t>.</a:t>
            </a:r>
          </a:p>
          <a:p>
            <a:pPr algn="l"/>
            <a:r>
              <a:rPr lang="en-US" b="0" i="0" dirty="0">
                <a:solidFill>
                  <a:srgbClr val="1A202C"/>
                </a:solidFill>
                <a:effectLst/>
                <a:latin typeface="Helvetica Neue"/>
              </a:rPr>
              <a:t>Originally named Laboratory Automation Inc., it later changed to Laitek Inc.</a:t>
            </a:r>
          </a:p>
          <a:p>
            <a:pPr algn="l"/>
            <a:r>
              <a:rPr lang="en-US" b="0" i="0" dirty="0">
                <a:solidFill>
                  <a:srgbClr val="1A202C"/>
                </a:solidFill>
                <a:effectLst/>
                <a:latin typeface="Helvetica Neue"/>
              </a:rPr>
              <a:t>On the other side of the world, the Romanian company was founded by Razvan Costea-Barlutiu. Initially called Light Soft, it was renamed Laitek Medical Software in 2016.</a:t>
            </a:r>
          </a:p>
          <a:p>
            <a:endParaRPr lang="en-US" dirty="0"/>
          </a:p>
          <a:p>
            <a:r>
              <a:rPr lang="en-US" sz="2800" b="1" dirty="0"/>
              <a:t>What we do</a:t>
            </a:r>
          </a:p>
          <a:p>
            <a:endParaRPr lang="en-US" sz="2800" b="1" dirty="0"/>
          </a:p>
          <a:p>
            <a:pPr algn="l"/>
            <a:r>
              <a:rPr lang="en-US" b="0" i="0" dirty="0">
                <a:solidFill>
                  <a:srgbClr val="000000"/>
                </a:solidFill>
                <a:effectLst/>
                <a:latin typeface="Helvetica Neue"/>
              </a:rPr>
              <a:t>We perform medical data migration services either directly for hospitals or as a subcontractor to replacement PACS vendors. We've also started selling our own software products, more information will follow in the next resource.</a:t>
            </a:r>
            <a:endParaRPr lang="en-US" b="0" i="0" dirty="0">
              <a:solidFill>
                <a:srgbClr val="1A202C"/>
              </a:solidFill>
              <a:effectLst/>
              <a:latin typeface="Helvetica Neue"/>
            </a:endParaRPr>
          </a:p>
          <a:p>
            <a:endParaRPr lang="en-US" dirty="0"/>
          </a:p>
        </p:txBody>
      </p:sp>
    </p:spTree>
    <p:extLst>
      <p:ext uri="{BB962C8B-B14F-4D97-AF65-F5344CB8AC3E}">
        <p14:creationId xmlns:p14="http://schemas.microsoft.com/office/powerpoint/2010/main" val="152008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Migration</a:t>
            </a:r>
          </a:p>
        </p:txBody>
      </p:sp>
      <p:pic>
        <p:nvPicPr>
          <p:cNvPr id="1026" name="Picture 2" descr="http://192.168.0.162/mediawiki/images/7/73/How_migration_happens.png">
            <a:extLst>
              <a:ext uri="{FF2B5EF4-FFF2-40B4-BE49-F238E27FC236}">
                <a16:creationId xmlns:a16="http://schemas.microsoft.com/office/drawing/2014/main" id="{42085C5D-C94C-49D1-B7FA-70975FB15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85" y="1058230"/>
            <a:ext cx="9115425"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033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Protocols</a:t>
            </a:r>
          </a:p>
        </p:txBody>
      </p:sp>
      <p:sp>
        <p:nvSpPr>
          <p:cNvPr id="2" name="Rectangle 1">
            <a:extLst>
              <a:ext uri="{FF2B5EF4-FFF2-40B4-BE49-F238E27FC236}">
                <a16:creationId xmlns:a16="http://schemas.microsoft.com/office/drawing/2014/main" id="{3198E299-4DC7-4F86-903D-48CC7F92414F}"/>
              </a:ext>
            </a:extLst>
          </p:cNvPr>
          <p:cNvSpPr/>
          <p:nvPr/>
        </p:nvSpPr>
        <p:spPr>
          <a:xfrm>
            <a:off x="506134" y="1960656"/>
            <a:ext cx="9988493" cy="923330"/>
          </a:xfrm>
          <a:prstGeom prst="rect">
            <a:avLst/>
          </a:prstGeom>
        </p:spPr>
        <p:txBody>
          <a:bodyPr wrap="square">
            <a:spAutoFit/>
          </a:bodyPr>
          <a:lstStyle/>
          <a:p>
            <a:r>
              <a:rPr lang="en-US" dirty="0">
                <a:solidFill>
                  <a:srgbClr val="663366"/>
                </a:solidFill>
                <a:latin typeface="Arial" panose="020B0604020202020204" pitchFamily="34" charset="0"/>
                <a:hlinkClick r:id="rId4"/>
              </a:rPr>
              <a:t>DICOM</a:t>
            </a:r>
            <a:r>
              <a:rPr lang="en-US" dirty="0">
                <a:solidFill>
                  <a:srgbClr val="222222"/>
                </a:solidFill>
                <a:latin typeface="Arial" panose="020B0604020202020204" pitchFamily="34" charset="0"/>
              </a:rPr>
              <a:t> is used for image transfer;</a:t>
            </a:r>
          </a:p>
          <a:p>
            <a:r>
              <a:rPr lang="en-US" dirty="0">
                <a:solidFill>
                  <a:srgbClr val="663366"/>
                </a:solidFill>
                <a:latin typeface="Arial" panose="020B0604020202020204" pitchFamily="34" charset="0"/>
                <a:hlinkClick r:id="rId5"/>
              </a:rPr>
              <a:t>HL7</a:t>
            </a:r>
            <a:r>
              <a:rPr lang="en-US" dirty="0">
                <a:solidFill>
                  <a:srgbClr val="222222"/>
                </a:solidFill>
                <a:latin typeface="Arial" panose="020B0604020202020204" pitchFamily="34" charset="0"/>
              </a:rPr>
              <a:t> is used for other types of information transfer, such as patient information, or orders and reports.</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73491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58" y="67112"/>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DICOM: Data Format</a:t>
            </a:r>
          </a:p>
        </p:txBody>
      </p:sp>
      <p:sp>
        <p:nvSpPr>
          <p:cNvPr id="3" name="Rectangle 2">
            <a:extLst>
              <a:ext uri="{FF2B5EF4-FFF2-40B4-BE49-F238E27FC236}">
                <a16:creationId xmlns:a16="http://schemas.microsoft.com/office/drawing/2014/main" id="{B0699F7A-0F9A-4C35-B5EB-B608345AF32D}"/>
              </a:ext>
            </a:extLst>
          </p:cNvPr>
          <p:cNvSpPr/>
          <p:nvPr/>
        </p:nvSpPr>
        <p:spPr>
          <a:xfrm>
            <a:off x="534708" y="5288720"/>
            <a:ext cx="9376097" cy="1200329"/>
          </a:xfrm>
          <a:prstGeom prst="rect">
            <a:avLst/>
          </a:prstGeom>
        </p:spPr>
        <p:txBody>
          <a:bodyPr wrap="square">
            <a:spAutoFit/>
          </a:bodyPr>
          <a:lstStyle/>
          <a:p>
            <a:r>
              <a:rPr lang="en-US" dirty="0"/>
              <a:t>Resources:</a:t>
            </a:r>
            <a:br>
              <a:rPr lang="en-US" dirty="0">
                <a:hlinkClick r:id="rId4"/>
              </a:rPr>
            </a:br>
            <a:r>
              <a:rPr lang="en-US" dirty="0">
                <a:hlinkClick r:id="rId4"/>
              </a:rPr>
              <a:t>http://192.168.0.162/mediawiki/index.php/DICOM_standard_and_processes</a:t>
            </a:r>
            <a:endParaRPr lang="en-US" dirty="0"/>
          </a:p>
          <a:p>
            <a:r>
              <a:rPr lang="en-US" dirty="0">
                <a:hlinkClick r:id="rId5"/>
              </a:rPr>
              <a:t>http://192.168.0.162/mediawiki/index.php/Medical_images_samples_with_various_compression_types#BW_US</a:t>
            </a:r>
            <a:endParaRPr lang="en-US" dirty="0"/>
          </a:p>
        </p:txBody>
      </p:sp>
      <p:graphicFrame>
        <p:nvGraphicFramePr>
          <p:cNvPr id="4" name="Diagram 3">
            <a:extLst>
              <a:ext uri="{FF2B5EF4-FFF2-40B4-BE49-F238E27FC236}">
                <a16:creationId xmlns:a16="http://schemas.microsoft.com/office/drawing/2014/main" id="{6F35F9DB-0B66-4D66-A00C-EF7AAA983F9D}"/>
              </a:ext>
            </a:extLst>
          </p:cNvPr>
          <p:cNvGraphicFramePr/>
          <p:nvPr/>
        </p:nvGraphicFramePr>
        <p:xfrm>
          <a:off x="75501" y="1704169"/>
          <a:ext cx="10242958" cy="34496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8" name="Straight Arrow Connector 7">
            <a:extLst>
              <a:ext uri="{FF2B5EF4-FFF2-40B4-BE49-F238E27FC236}">
                <a16:creationId xmlns:a16="http://schemas.microsoft.com/office/drawing/2014/main" id="{2F4EACE0-86E0-44CE-B6E3-61C95B0EA9CF}"/>
              </a:ext>
            </a:extLst>
          </p:cNvPr>
          <p:cNvCxnSpPr/>
          <p:nvPr/>
        </p:nvCxnSpPr>
        <p:spPr>
          <a:xfrm>
            <a:off x="5352176" y="2013358"/>
            <a:ext cx="209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1A36B4-16F1-4149-8B69-498BC3DD0178}"/>
              </a:ext>
            </a:extLst>
          </p:cNvPr>
          <p:cNvCxnSpPr/>
          <p:nvPr/>
        </p:nvCxnSpPr>
        <p:spPr>
          <a:xfrm>
            <a:off x="4295163" y="2910980"/>
            <a:ext cx="84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45D2A8-A09C-404F-86A5-59725734C98D}"/>
              </a:ext>
            </a:extLst>
          </p:cNvPr>
          <p:cNvCxnSpPr/>
          <p:nvPr/>
        </p:nvCxnSpPr>
        <p:spPr>
          <a:xfrm>
            <a:off x="7029974" y="4169328"/>
            <a:ext cx="293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0104F6-E83B-47C2-BB00-2F3D9EF927DB}"/>
              </a:ext>
            </a:extLst>
          </p:cNvPr>
          <p:cNvCxnSpPr/>
          <p:nvPr/>
        </p:nvCxnSpPr>
        <p:spPr>
          <a:xfrm>
            <a:off x="4173522" y="4462943"/>
            <a:ext cx="243281" cy="360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04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556EE850-D94C-448E-8772-E93A54562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7" name="TextBox 6">
            <a:extLst>
              <a:ext uri="{FF2B5EF4-FFF2-40B4-BE49-F238E27FC236}">
                <a16:creationId xmlns:a16="http://schemas.microsoft.com/office/drawing/2014/main" id="{99FA6D2F-52C0-40F0-843A-20BB9CD5CDF0}"/>
              </a:ext>
            </a:extLst>
          </p:cNvPr>
          <p:cNvSpPr txBox="1"/>
          <p:nvPr/>
        </p:nvSpPr>
        <p:spPr>
          <a:xfrm>
            <a:off x="504825" y="840445"/>
            <a:ext cx="10106025" cy="1754326"/>
          </a:xfrm>
          <a:prstGeom prst="rect">
            <a:avLst/>
          </a:prstGeom>
          <a:noFill/>
        </p:spPr>
        <p:txBody>
          <a:bodyPr wrap="square" rtlCol="0">
            <a:spAutoFit/>
          </a:bodyPr>
          <a:lstStyle/>
          <a:p>
            <a:pPr marL="0" lvl="3"/>
            <a:r>
              <a:rPr lang="en-US" dirty="0"/>
              <a:t>DICOM has meta information which is composed of a set of tags. Each type of tag represents an element or a piece of information regarding the file, this includes patient information, modality information, study information, and so on. </a:t>
            </a:r>
          </a:p>
          <a:p>
            <a:pPr marL="0" lvl="3"/>
            <a:endParaRPr lang="en-US" dirty="0"/>
          </a:p>
          <a:p>
            <a:pPr marL="0" lvl="3"/>
            <a:r>
              <a:rPr lang="en-US" b="1" dirty="0"/>
              <a:t>Efilm</a:t>
            </a:r>
            <a:r>
              <a:rPr lang="en-US" dirty="0"/>
              <a:t> and </a:t>
            </a:r>
            <a:r>
              <a:rPr lang="en-US" b="1" dirty="0"/>
              <a:t>DICOM Header Parser </a:t>
            </a:r>
            <a:r>
              <a:rPr lang="en-US" dirty="0"/>
              <a:t>are just two examples of applications that let us view this information and even edit it. See example below:</a:t>
            </a:r>
          </a:p>
        </p:txBody>
      </p:sp>
      <p:pic>
        <p:nvPicPr>
          <p:cNvPr id="2" name="Picture 1">
            <a:extLst>
              <a:ext uri="{FF2B5EF4-FFF2-40B4-BE49-F238E27FC236}">
                <a16:creationId xmlns:a16="http://schemas.microsoft.com/office/drawing/2014/main" id="{52E9BA2C-6BFC-420A-A17C-757F86CD0D74}"/>
              </a:ext>
            </a:extLst>
          </p:cNvPr>
          <p:cNvPicPr>
            <a:picLocks noChangeAspect="1"/>
          </p:cNvPicPr>
          <p:nvPr/>
        </p:nvPicPr>
        <p:blipFill>
          <a:blip r:embed="rId3"/>
          <a:stretch>
            <a:fillRect/>
          </a:stretch>
        </p:blipFill>
        <p:spPr>
          <a:xfrm>
            <a:off x="5701732" y="2763041"/>
            <a:ext cx="4346133" cy="3254514"/>
          </a:xfrm>
          <a:prstGeom prst="rect">
            <a:avLst/>
          </a:prstGeom>
        </p:spPr>
      </p:pic>
      <p:pic>
        <p:nvPicPr>
          <p:cNvPr id="4" name="Picture 3">
            <a:extLst>
              <a:ext uri="{FF2B5EF4-FFF2-40B4-BE49-F238E27FC236}">
                <a16:creationId xmlns:a16="http://schemas.microsoft.com/office/drawing/2014/main" id="{0B64652E-66BE-459D-9D41-A3A8C6BAAEBF}"/>
              </a:ext>
            </a:extLst>
          </p:cNvPr>
          <p:cNvPicPr>
            <a:picLocks noChangeAspect="1"/>
          </p:cNvPicPr>
          <p:nvPr/>
        </p:nvPicPr>
        <p:blipFill>
          <a:blip r:embed="rId4"/>
          <a:stretch>
            <a:fillRect/>
          </a:stretch>
        </p:blipFill>
        <p:spPr>
          <a:xfrm>
            <a:off x="844183" y="2594771"/>
            <a:ext cx="4167088" cy="4012178"/>
          </a:xfrm>
          <a:prstGeom prst="rect">
            <a:avLst/>
          </a:prstGeom>
        </p:spPr>
      </p:pic>
      <p:sp>
        <p:nvSpPr>
          <p:cNvPr id="6" name="TextBox 5">
            <a:extLst>
              <a:ext uri="{FF2B5EF4-FFF2-40B4-BE49-F238E27FC236}">
                <a16:creationId xmlns:a16="http://schemas.microsoft.com/office/drawing/2014/main" id="{63563096-E971-40FF-A348-663A3CD00E65}"/>
              </a:ext>
            </a:extLst>
          </p:cNvPr>
          <p:cNvSpPr txBox="1"/>
          <p:nvPr/>
        </p:nvSpPr>
        <p:spPr>
          <a:xfrm>
            <a:off x="487656" y="120402"/>
            <a:ext cx="7912360" cy="769441"/>
          </a:xfrm>
          <a:prstGeom prst="rect">
            <a:avLst/>
          </a:prstGeom>
          <a:noFill/>
        </p:spPr>
        <p:txBody>
          <a:bodyPr wrap="square" rtlCol="0">
            <a:spAutoFit/>
          </a:bodyPr>
          <a:lstStyle/>
          <a:p>
            <a:r>
              <a:rPr lang="en-US" sz="4400" dirty="0">
                <a:solidFill>
                  <a:srgbClr val="000066"/>
                </a:solidFill>
              </a:rPr>
              <a:t>Reading DICOM Information</a:t>
            </a:r>
          </a:p>
        </p:txBody>
      </p:sp>
    </p:spTree>
    <p:extLst>
      <p:ext uri="{BB962C8B-B14F-4D97-AF65-F5344CB8AC3E}">
        <p14:creationId xmlns:p14="http://schemas.microsoft.com/office/powerpoint/2010/main" val="3913899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9" y="56962"/>
            <a:ext cx="12188952" cy="8038526"/>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585688" y="331322"/>
            <a:ext cx="7912360" cy="769441"/>
          </a:xfrm>
          <a:prstGeom prst="rect">
            <a:avLst/>
          </a:prstGeom>
          <a:noFill/>
        </p:spPr>
        <p:txBody>
          <a:bodyPr wrap="square" rtlCol="0">
            <a:spAutoFit/>
          </a:bodyPr>
          <a:lstStyle/>
          <a:p>
            <a:r>
              <a:rPr lang="en-US" sz="4400" dirty="0">
                <a:solidFill>
                  <a:srgbClr val="000066"/>
                </a:solidFill>
              </a:rPr>
              <a:t>DICOM: Communication</a:t>
            </a:r>
          </a:p>
        </p:txBody>
      </p:sp>
      <p:sp>
        <p:nvSpPr>
          <p:cNvPr id="3" name="Rectangle 2">
            <a:extLst>
              <a:ext uri="{FF2B5EF4-FFF2-40B4-BE49-F238E27FC236}">
                <a16:creationId xmlns:a16="http://schemas.microsoft.com/office/drawing/2014/main" id="{B0699F7A-0F9A-4C35-B5EB-B608345AF32D}"/>
              </a:ext>
            </a:extLst>
          </p:cNvPr>
          <p:cNvSpPr/>
          <p:nvPr/>
        </p:nvSpPr>
        <p:spPr>
          <a:xfrm>
            <a:off x="506134" y="5555420"/>
            <a:ext cx="6096000" cy="923330"/>
          </a:xfrm>
          <a:prstGeom prst="rect">
            <a:avLst/>
          </a:prstGeom>
        </p:spPr>
        <p:txBody>
          <a:bodyPr>
            <a:spAutoFit/>
          </a:bodyPr>
          <a:lstStyle/>
          <a:p>
            <a:r>
              <a:rPr lang="en-US" dirty="0"/>
              <a:t>Resource</a:t>
            </a:r>
            <a:br>
              <a:rPr lang="en-US" dirty="0">
                <a:hlinkClick r:id="rId4"/>
              </a:rPr>
            </a:br>
            <a:r>
              <a:rPr lang="en-US" dirty="0">
                <a:hlinkClick r:id="rId4"/>
              </a:rPr>
              <a:t>http://</a:t>
            </a:r>
            <a:r>
              <a:rPr lang="en-US" dirty="0">
                <a:hlinkClick r:id="rId4">
                  <a:extLst>
                    <a:ext uri="{A12FA001-AC4F-418D-AE19-62706E023703}">
                      <ahyp:hlinkClr xmlns:ahyp="http://schemas.microsoft.com/office/drawing/2018/hyperlinkcolor" val="tx"/>
                    </a:ext>
                  </a:extLst>
                </a:hlinkClick>
              </a:rPr>
              <a:t>192.168.0.162</a:t>
            </a:r>
            <a:r>
              <a:rPr lang="en-US" dirty="0">
                <a:hlinkClick r:id="rId4"/>
              </a:rPr>
              <a:t>/mediawiki/index.php/DICOM_standard_and_processes</a:t>
            </a:r>
            <a:endParaRPr lang="en-US" dirty="0"/>
          </a:p>
        </p:txBody>
      </p:sp>
      <p:graphicFrame>
        <p:nvGraphicFramePr>
          <p:cNvPr id="15" name="Diagram 14">
            <a:extLst>
              <a:ext uri="{FF2B5EF4-FFF2-40B4-BE49-F238E27FC236}">
                <a16:creationId xmlns:a16="http://schemas.microsoft.com/office/drawing/2014/main" id="{F8CD00DC-90F2-4391-9931-ABA328241885}"/>
              </a:ext>
            </a:extLst>
          </p:cNvPr>
          <p:cNvGraphicFramePr/>
          <p:nvPr>
            <p:extLst>
              <p:ext uri="{D42A27DB-BD31-4B8C-83A1-F6EECF244321}">
                <p14:modId xmlns:p14="http://schemas.microsoft.com/office/powerpoint/2010/main" val="1064445722"/>
              </p:ext>
            </p:extLst>
          </p:nvPr>
        </p:nvGraphicFramePr>
        <p:xfrm>
          <a:off x="1426128" y="1466286"/>
          <a:ext cx="7290965" cy="35419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6" name="Diagram 15">
            <a:extLst>
              <a:ext uri="{FF2B5EF4-FFF2-40B4-BE49-F238E27FC236}">
                <a16:creationId xmlns:a16="http://schemas.microsoft.com/office/drawing/2014/main" id="{26AC743D-CEB4-49C0-AB6D-64D6C77E5FB8}"/>
              </a:ext>
            </a:extLst>
          </p:cNvPr>
          <p:cNvGraphicFramePr/>
          <p:nvPr>
            <p:extLst>
              <p:ext uri="{D42A27DB-BD31-4B8C-83A1-F6EECF244321}">
                <p14:modId xmlns:p14="http://schemas.microsoft.com/office/powerpoint/2010/main" val="1182371644"/>
              </p:ext>
            </p:extLst>
          </p:nvPr>
        </p:nvGraphicFramePr>
        <p:xfrm>
          <a:off x="-936213" y="1720947"/>
          <a:ext cx="8128000" cy="341610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7" name="Rectangle 16">
            <a:extLst>
              <a:ext uri="{FF2B5EF4-FFF2-40B4-BE49-F238E27FC236}">
                <a16:creationId xmlns:a16="http://schemas.microsoft.com/office/drawing/2014/main" id="{BA1EA5CC-D2D0-4FA8-B192-D226C2C19C09}"/>
              </a:ext>
            </a:extLst>
          </p:cNvPr>
          <p:cNvSpPr/>
          <p:nvPr/>
        </p:nvSpPr>
        <p:spPr>
          <a:xfrm>
            <a:off x="4841520" y="2608799"/>
            <a:ext cx="6096000" cy="1754326"/>
          </a:xfrm>
          <a:prstGeom prst="rect">
            <a:avLst/>
          </a:prstGeom>
        </p:spPr>
        <p:txBody>
          <a:bodyPr>
            <a:spAutoFit/>
          </a:bodyPr>
          <a:lstStyle/>
          <a:p>
            <a:r>
              <a:rPr lang="en-US" dirty="0">
                <a:solidFill>
                  <a:srgbClr val="222222"/>
                </a:solidFill>
                <a:latin typeface="Arial" panose="020B0604020202020204" pitchFamily="34" charset="0"/>
              </a:rPr>
              <a:t>There are different types of communication between application entities. These are specified by the </a:t>
            </a:r>
            <a:r>
              <a:rPr lang="en-US" b="1" dirty="0">
                <a:solidFill>
                  <a:srgbClr val="222222"/>
                </a:solidFill>
                <a:latin typeface="Arial" panose="020B0604020202020204" pitchFamily="34" charset="0"/>
              </a:rPr>
              <a:t>Service Class</a:t>
            </a:r>
            <a:r>
              <a:rPr lang="en-US" dirty="0">
                <a:solidFill>
                  <a:srgbClr val="222222"/>
                </a:solidFill>
                <a:latin typeface="Arial" panose="020B0604020202020204" pitchFamily="34" charset="0"/>
              </a:rPr>
              <a:t>: </a:t>
            </a:r>
          </a:p>
          <a:p>
            <a:r>
              <a:rPr lang="en-US" dirty="0">
                <a:solidFill>
                  <a:srgbClr val="222222"/>
                </a:solidFill>
                <a:latin typeface="Arial" panose="020B0604020202020204" pitchFamily="34" charset="0"/>
              </a:rPr>
              <a:t>storage service class – for storing data, </a:t>
            </a:r>
          </a:p>
          <a:p>
            <a:r>
              <a:rPr lang="en-US" dirty="0">
                <a:solidFill>
                  <a:srgbClr val="222222"/>
                </a:solidFill>
                <a:latin typeface="Arial" panose="020B0604020202020204" pitchFamily="34" charset="0"/>
              </a:rPr>
              <a:t>query/retrieve service class – for querying for data/retrieving data</a:t>
            </a:r>
            <a:endParaRPr lang="en-US" dirty="0"/>
          </a:p>
        </p:txBody>
      </p:sp>
    </p:spTree>
    <p:extLst>
      <p:ext uri="{BB962C8B-B14F-4D97-AF65-F5344CB8AC3E}">
        <p14:creationId xmlns:p14="http://schemas.microsoft.com/office/powerpoint/2010/main" val="2604879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DICOM Gift</a:t>
            </a:r>
            <a:br>
              <a:rPr lang="en-US" dirty="0"/>
            </a:br>
            <a:r>
              <a:rPr lang="en-US" dirty="0"/>
              <a:t>C-FIND &amp; C-MOVE to third party</a:t>
            </a:r>
          </a:p>
        </p:txBody>
      </p:sp>
      <p:pic>
        <p:nvPicPr>
          <p:cNvPr id="4" name="Content Placeholder 3" descr="Men027.gif"/>
          <p:cNvPicPr>
            <a:picLocks noGrp="1" noChangeAspect="1"/>
          </p:cNvPicPr>
          <p:nvPr>
            <p:ph idx="1"/>
          </p:nvPr>
        </p:nvPicPr>
        <p:blipFill>
          <a:blip r:embed="rId3" cstate="print"/>
          <a:stretch>
            <a:fillRect/>
          </a:stretch>
        </p:blipFill>
        <p:spPr>
          <a:xfrm>
            <a:off x="2438400" y="1524000"/>
            <a:ext cx="1390650" cy="2381250"/>
          </a:xfrm>
        </p:spPr>
      </p:pic>
      <p:pic>
        <p:nvPicPr>
          <p:cNvPr id="5" name="Picture 4" descr="Women026.gif"/>
          <p:cNvPicPr>
            <a:picLocks noChangeAspect="1"/>
          </p:cNvPicPr>
          <p:nvPr/>
        </p:nvPicPr>
        <p:blipFill>
          <a:blip r:embed="rId4" cstate="print"/>
          <a:stretch>
            <a:fillRect/>
          </a:stretch>
        </p:blipFill>
        <p:spPr>
          <a:xfrm>
            <a:off x="8305800" y="1447800"/>
            <a:ext cx="928688" cy="2381250"/>
          </a:xfrm>
          <a:prstGeom prst="rect">
            <a:avLst/>
          </a:prstGeom>
        </p:spPr>
      </p:pic>
      <p:pic>
        <p:nvPicPr>
          <p:cNvPr id="6" name="Picture 5" descr="Buildings011.gif"/>
          <p:cNvPicPr>
            <a:picLocks noChangeAspect="1"/>
          </p:cNvPicPr>
          <p:nvPr/>
        </p:nvPicPr>
        <p:blipFill>
          <a:blip r:embed="rId5" cstate="print"/>
          <a:stretch>
            <a:fillRect/>
          </a:stretch>
        </p:blipFill>
        <p:spPr>
          <a:xfrm>
            <a:off x="4876800" y="4267201"/>
            <a:ext cx="2381250" cy="1285875"/>
          </a:xfrm>
          <a:prstGeom prst="rect">
            <a:avLst/>
          </a:prstGeom>
        </p:spPr>
      </p:pic>
      <p:sp>
        <p:nvSpPr>
          <p:cNvPr id="7" name="Rounded Rectangle 6"/>
          <p:cNvSpPr/>
          <p:nvPr/>
        </p:nvSpPr>
        <p:spPr>
          <a:xfrm>
            <a:off x="22098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8" name="Rounded Rectangle 7"/>
          <p:cNvSpPr/>
          <p:nvPr/>
        </p:nvSpPr>
        <p:spPr>
          <a:xfrm>
            <a:off x="87630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9" name="Rounded Rectangle 8"/>
          <p:cNvSpPr/>
          <p:nvPr/>
        </p:nvSpPr>
        <p:spPr>
          <a:xfrm>
            <a:off x="5334000" y="57150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France</a:t>
            </a:r>
          </a:p>
        </p:txBody>
      </p:sp>
      <p:pic>
        <p:nvPicPr>
          <p:cNvPr id="10" name="Picture 9" descr="Gifts002.gif"/>
          <p:cNvPicPr>
            <a:picLocks noChangeAspect="1"/>
          </p:cNvPicPr>
          <p:nvPr/>
        </p:nvPicPr>
        <p:blipFill>
          <a:blip r:embed="rId6" cstate="print"/>
          <a:stretch>
            <a:fillRect/>
          </a:stretch>
        </p:blipFill>
        <p:spPr>
          <a:xfrm>
            <a:off x="5715000" y="1828800"/>
            <a:ext cx="891540" cy="952500"/>
          </a:xfrm>
          <a:prstGeom prst="rect">
            <a:avLst/>
          </a:prstGeom>
        </p:spPr>
      </p:pic>
      <p:pic>
        <p:nvPicPr>
          <p:cNvPr id="11" name="Picture 10" descr="Telephones011.gif"/>
          <p:cNvPicPr>
            <a:picLocks noChangeAspect="1"/>
          </p:cNvPicPr>
          <p:nvPr/>
        </p:nvPicPr>
        <p:blipFill>
          <a:blip r:embed="rId7" cstate="print"/>
          <a:stretch>
            <a:fillRect/>
          </a:stretch>
        </p:blipFill>
        <p:spPr>
          <a:xfrm>
            <a:off x="3429000" y="2819400"/>
            <a:ext cx="952500" cy="697230"/>
          </a:xfrm>
          <a:prstGeom prst="rect">
            <a:avLst/>
          </a:prstGeom>
        </p:spPr>
      </p:pic>
      <p:pic>
        <p:nvPicPr>
          <p:cNvPr id="12" name="Picture 11" descr="Women007.gif"/>
          <p:cNvPicPr>
            <a:picLocks noChangeAspect="1"/>
          </p:cNvPicPr>
          <p:nvPr/>
        </p:nvPicPr>
        <p:blipFill>
          <a:blip r:embed="rId8" cstate="print"/>
          <a:stretch>
            <a:fillRect/>
          </a:stretch>
        </p:blipFill>
        <p:spPr>
          <a:xfrm>
            <a:off x="4267200" y="5334000"/>
            <a:ext cx="579120" cy="952500"/>
          </a:xfrm>
          <a:prstGeom prst="rect">
            <a:avLst/>
          </a:prstGeom>
        </p:spPr>
      </p:pic>
      <p:pic>
        <p:nvPicPr>
          <p:cNvPr id="13" name="Picture 12" descr="Telephones012.gif"/>
          <p:cNvPicPr>
            <a:picLocks noChangeAspect="1"/>
          </p:cNvPicPr>
          <p:nvPr/>
        </p:nvPicPr>
        <p:blipFill>
          <a:blip r:embed="rId9" cstate="print"/>
          <a:stretch>
            <a:fillRect/>
          </a:stretch>
        </p:blipFill>
        <p:spPr>
          <a:xfrm>
            <a:off x="8991600" y="2743201"/>
            <a:ext cx="952500" cy="931545"/>
          </a:xfrm>
          <a:prstGeom prst="rect">
            <a:avLst/>
          </a:prstGeom>
        </p:spPr>
      </p:pic>
      <p:cxnSp>
        <p:nvCxnSpPr>
          <p:cNvPr id="15" name="Straight Arrow Connector 14"/>
          <p:cNvCxnSpPr/>
          <p:nvPr/>
        </p:nvCxnSpPr>
        <p:spPr>
          <a:xfrm>
            <a:off x="3886200" y="3733800"/>
            <a:ext cx="457200" cy="1524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H="1" flipV="1">
            <a:off x="4114800" y="3581400"/>
            <a:ext cx="457200" cy="1600200"/>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sp>
        <p:nvSpPr>
          <p:cNvPr id="18" name="Rounded Rectangle 17"/>
          <p:cNvSpPr/>
          <p:nvPr/>
        </p:nvSpPr>
        <p:spPr>
          <a:xfrm>
            <a:off x="3733800" y="4267200"/>
            <a:ext cx="990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CFIND</a:t>
            </a:r>
          </a:p>
        </p:txBody>
      </p:sp>
      <p:cxnSp>
        <p:nvCxnSpPr>
          <p:cNvPr id="22" name="Straight Arrow Connector 21"/>
          <p:cNvCxnSpPr/>
          <p:nvPr/>
        </p:nvCxnSpPr>
        <p:spPr>
          <a:xfrm>
            <a:off x="4419600" y="3505200"/>
            <a:ext cx="9906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6858000" y="3429000"/>
            <a:ext cx="13716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6" name="Rounded Rectangle 25"/>
          <p:cNvSpPr/>
          <p:nvPr/>
        </p:nvSpPr>
        <p:spPr>
          <a:xfrm>
            <a:off x="5715000" y="3657600"/>
            <a:ext cx="9906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CMOVE</a:t>
            </a:r>
          </a:p>
        </p:txBody>
      </p:sp>
      <p:cxnSp>
        <p:nvCxnSpPr>
          <p:cNvPr id="29" name="Straight Arrow Connector 28"/>
          <p:cNvCxnSpPr/>
          <p:nvPr/>
        </p:nvCxnSpPr>
        <p:spPr>
          <a:xfrm flipH="1">
            <a:off x="6934200" y="3124200"/>
            <a:ext cx="1295400" cy="6858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495800" y="3200400"/>
            <a:ext cx="990600" cy="6858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DICOM Gift</a:t>
            </a:r>
            <a:br>
              <a:rPr lang="en-US" dirty="0"/>
            </a:br>
            <a:r>
              <a:rPr lang="en-US" dirty="0"/>
              <a:t>C-FIND &amp; C-MOVE to self &amp; C-STORE</a:t>
            </a:r>
          </a:p>
        </p:txBody>
      </p:sp>
      <p:pic>
        <p:nvPicPr>
          <p:cNvPr id="4" name="Content Placeholder 3" descr="Men027.gif"/>
          <p:cNvPicPr>
            <a:picLocks noGrp="1" noChangeAspect="1"/>
          </p:cNvPicPr>
          <p:nvPr>
            <p:ph idx="1"/>
          </p:nvPr>
        </p:nvPicPr>
        <p:blipFill>
          <a:blip r:embed="rId3" cstate="print"/>
          <a:stretch>
            <a:fillRect/>
          </a:stretch>
        </p:blipFill>
        <p:spPr>
          <a:xfrm>
            <a:off x="2438400" y="1524000"/>
            <a:ext cx="1390650" cy="2381250"/>
          </a:xfrm>
        </p:spPr>
      </p:pic>
      <p:pic>
        <p:nvPicPr>
          <p:cNvPr id="5" name="Picture 4" descr="Women026.gif"/>
          <p:cNvPicPr>
            <a:picLocks noChangeAspect="1"/>
          </p:cNvPicPr>
          <p:nvPr/>
        </p:nvPicPr>
        <p:blipFill>
          <a:blip r:embed="rId4" cstate="print"/>
          <a:stretch>
            <a:fillRect/>
          </a:stretch>
        </p:blipFill>
        <p:spPr>
          <a:xfrm>
            <a:off x="8305800" y="1447800"/>
            <a:ext cx="928688" cy="2381250"/>
          </a:xfrm>
          <a:prstGeom prst="rect">
            <a:avLst/>
          </a:prstGeom>
        </p:spPr>
      </p:pic>
      <p:pic>
        <p:nvPicPr>
          <p:cNvPr id="6" name="Picture 5" descr="Buildings011.gif"/>
          <p:cNvPicPr>
            <a:picLocks noChangeAspect="1"/>
          </p:cNvPicPr>
          <p:nvPr/>
        </p:nvPicPr>
        <p:blipFill>
          <a:blip r:embed="rId5" cstate="print"/>
          <a:stretch>
            <a:fillRect/>
          </a:stretch>
        </p:blipFill>
        <p:spPr>
          <a:xfrm>
            <a:off x="4876800" y="4267201"/>
            <a:ext cx="2381250" cy="1285875"/>
          </a:xfrm>
          <a:prstGeom prst="rect">
            <a:avLst/>
          </a:prstGeom>
        </p:spPr>
      </p:pic>
      <p:sp>
        <p:nvSpPr>
          <p:cNvPr id="7" name="Rounded Rectangle 6"/>
          <p:cNvSpPr/>
          <p:nvPr/>
        </p:nvSpPr>
        <p:spPr>
          <a:xfrm>
            <a:off x="22098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8" name="Rounded Rectangle 7"/>
          <p:cNvSpPr/>
          <p:nvPr/>
        </p:nvSpPr>
        <p:spPr>
          <a:xfrm>
            <a:off x="87630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9" name="Rounded Rectangle 8"/>
          <p:cNvSpPr/>
          <p:nvPr/>
        </p:nvSpPr>
        <p:spPr>
          <a:xfrm>
            <a:off x="5334000" y="57150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France</a:t>
            </a:r>
          </a:p>
        </p:txBody>
      </p:sp>
      <p:pic>
        <p:nvPicPr>
          <p:cNvPr id="10" name="Picture 9" descr="Gifts002.gif"/>
          <p:cNvPicPr>
            <a:picLocks noChangeAspect="1"/>
          </p:cNvPicPr>
          <p:nvPr/>
        </p:nvPicPr>
        <p:blipFill>
          <a:blip r:embed="rId6" cstate="print"/>
          <a:stretch>
            <a:fillRect/>
          </a:stretch>
        </p:blipFill>
        <p:spPr>
          <a:xfrm>
            <a:off x="5943600" y="1447800"/>
            <a:ext cx="891540" cy="952500"/>
          </a:xfrm>
          <a:prstGeom prst="rect">
            <a:avLst/>
          </a:prstGeom>
        </p:spPr>
      </p:pic>
      <p:pic>
        <p:nvPicPr>
          <p:cNvPr id="11" name="Picture 10" descr="Telephones011.gif"/>
          <p:cNvPicPr>
            <a:picLocks noChangeAspect="1"/>
          </p:cNvPicPr>
          <p:nvPr/>
        </p:nvPicPr>
        <p:blipFill>
          <a:blip r:embed="rId7" cstate="print"/>
          <a:stretch>
            <a:fillRect/>
          </a:stretch>
        </p:blipFill>
        <p:spPr>
          <a:xfrm>
            <a:off x="3429000" y="2819400"/>
            <a:ext cx="952500" cy="697230"/>
          </a:xfrm>
          <a:prstGeom prst="rect">
            <a:avLst/>
          </a:prstGeom>
        </p:spPr>
      </p:pic>
      <p:pic>
        <p:nvPicPr>
          <p:cNvPr id="12" name="Picture 11" descr="Women007.gif"/>
          <p:cNvPicPr>
            <a:picLocks noChangeAspect="1"/>
          </p:cNvPicPr>
          <p:nvPr/>
        </p:nvPicPr>
        <p:blipFill>
          <a:blip r:embed="rId8" cstate="print"/>
          <a:stretch>
            <a:fillRect/>
          </a:stretch>
        </p:blipFill>
        <p:spPr>
          <a:xfrm>
            <a:off x="4267200" y="5334000"/>
            <a:ext cx="579120" cy="952500"/>
          </a:xfrm>
          <a:prstGeom prst="rect">
            <a:avLst/>
          </a:prstGeom>
        </p:spPr>
      </p:pic>
      <p:pic>
        <p:nvPicPr>
          <p:cNvPr id="13" name="Picture 12" descr="Telephones012.gif"/>
          <p:cNvPicPr>
            <a:picLocks noChangeAspect="1"/>
          </p:cNvPicPr>
          <p:nvPr/>
        </p:nvPicPr>
        <p:blipFill>
          <a:blip r:embed="rId9" cstate="print"/>
          <a:stretch>
            <a:fillRect/>
          </a:stretch>
        </p:blipFill>
        <p:spPr>
          <a:xfrm>
            <a:off x="8991600" y="2743201"/>
            <a:ext cx="952500" cy="931545"/>
          </a:xfrm>
          <a:prstGeom prst="rect">
            <a:avLst/>
          </a:prstGeom>
        </p:spPr>
      </p:pic>
      <p:cxnSp>
        <p:nvCxnSpPr>
          <p:cNvPr id="15" name="Straight Arrow Connector 14"/>
          <p:cNvCxnSpPr/>
          <p:nvPr/>
        </p:nvCxnSpPr>
        <p:spPr>
          <a:xfrm>
            <a:off x="3886200" y="3733800"/>
            <a:ext cx="457200" cy="1524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H="1" flipV="1">
            <a:off x="4114800" y="3581400"/>
            <a:ext cx="457200" cy="1600200"/>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sp>
        <p:nvSpPr>
          <p:cNvPr id="18" name="Rounded Rectangle 17"/>
          <p:cNvSpPr/>
          <p:nvPr/>
        </p:nvSpPr>
        <p:spPr>
          <a:xfrm>
            <a:off x="3733800" y="4267200"/>
            <a:ext cx="990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C-FIND</a:t>
            </a:r>
          </a:p>
        </p:txBody>
      </p:sp>
      <p:cxnSp>
        <p:nvCxnSpPr>
          <p:cNvPr id="22" name="Straight Arrow Connector 21"/>
          <p:cNvCxnSpPr/>
          <p:nvPr/>
        </p:nvCxnSpPr>
        <p:spPr>
          <a:xfrm>
            <a:off x="4191000" y="3581400"/>
            <a:ext cx="10668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H="1" flipV="1">
            <a:off x="4343400" y="3429000"/>
            <a:ext cx="12192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a:off x="4572000" y="3276600"/>
            <a:ext cx="1371600" cy="9144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724400" y="3124200"/>
            <a:ext cx="1447800" cy="9906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a:off x="4800600" y="2895600"/>
            <a:ext cx="32004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p:nvPr/>
        </p:nvCxnSpPr>
        <p:spPr>
          <a:xfrm flipH="1">
            <a:off x="4800600" y="2590800"/>
            <a:ext cx="3276600" cy="0"/>
          </a:xfrm>
          <a:prstGeom prst="straightConnector1">
            <a:avLst/>
          </a:prstGeom>
          <a:ln>
            <a:prstDash val="dash"/>
            <a:tailEnd type="arrow"/>
          </a:ln>
        </p:spPr>
        <p:style>
          <a:lnRef idx="3">
            <a:schemeClr val="accent6"/>
          </a:lnRef>
          <a:fillRef idx="0">
            <a:schemeClr val="accent6"/>
          </a:fillRef>
          <a:effectRef idx="2">
            <a:schemeClr val="accent6"/>
          </a:effectRef>
          <a:fontRef idx="minor">
            <a:schemeClr val="tx1"/>
          </a:fontRef>
        </p:style>
      </p:cxnSp>
      <p:sp>
        <p:nvSpPr>
          <p:cNvPr id="37" name="Rounded Rectangle 36"/>
          <p:cNvSpPr/>
          <p:nvPr/>
        </p:nvSpPr>
        <p:spPr>
          <a:xfrm>
            <a:off x="5791200" y="2514600"/>
            <a:ext cx="104394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C-STORE</a:t>
            </a:r>
          </a:p>
        </p:txBody>
      </p:sp>
      <p:sp>
        <p:nvSpPr>
          <p:cNvPr id="26" name="Rounded Rectangle 25"/>
          <p:cNvSpPr/>
          <p:nvPr/>
        </p:nvSpPr>
        <p:spPr>
          <a:xfrm>
            <a:off x="4648200" y="3429000"/>
            <a:ext cx="1066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C-MOVE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37"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7" name="TextBox 6">
            <a:extLst>
              <a:ext uri="{FF2B5EF4-FFF2-40B4-BE49-F238E27FC236}">
                <a16:creationId xmlns:a16="http://schemas.microsoft.com/office/drawing/2014/main" id="{B4C152BD-9733-426B-9677-A26A598D9969}"/>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Migration in a nutshell</a:t>
            </a:r>
          </a:p>
        </p:txBody>
      </p:sp>
      <p:sp>
        <p:nvSpPr>
          <p:cNvPr id="2" name="Rectangle 1">
            <a:extLst>
              <a:ext uri="{FF2B5EF4-FFF2-40B4-BE49-F238E27FC236}">
                <a16:creationId xmlns:a16="http://schemas.microsoft.com/office/drawing/2014/main" id="{A242DCE3-E6BD-42A0-98B7-BC52E93BDD8C}"/>
              </a:ext>
            </a:extLst>
          </p:cNvPr>
          <p:cNvSpPr/>
          <p:nvPr/>
        </p:nvSpPr>
        <p:spPr>
          <a:xfrm>
            <a:off x="612224" y="2329609"/>
            <a:ext cx="6096000" cy="1477328"/>
          </a:xfrm>
          <a:prstGeom prst="rect">
            <a:avLst/>
          </a:prstGeom>
        </p:spPr>
        <p:txBody>
          <a:bodyPr>
            <a:spAutoFit/>
          </a:bodyPr>
          <a:lstStyle/>
          <a:p>
            <a:r>
              <a:rPr lang="en-US" dirty="0">
                <a:solidFill>
                  <a:srgbClr val="222222"/>
                </a:solidFill>
                <a:latin typeface="Arial" panose="020B0604020202020204" pitchFamily="34" charset="0"/>
              </a:rPr>
              <a:t>1.</a:t>
            </a:r>
            <a:r>
              <a:rPr lang="en-US" b="1" dirty="0">
                <a:solidFill>
                  <a:srgbClr val="222222"/>
                </a:solidFill>
                <a:latin typeface="Arial" panose="020B0604020202020204" pitchFamily="34" charset="0"/>
              </a:rPr>
              <a:t>Setup</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2.</a:t>
            </a:r>
            <a:r>
              <a:rPr lang="en-US" b="1" dirty="0">
                <a:solidFill>
                  <a:srgbClr val="222222"/>
                </a:solidFill>
                <a:latin typeface="Arial" panose="020B0604020202020204" pitchFamily="34" charset="0"/>
              </a:rPr>
              <a:t>Data cleansing: </a:t>
            </a:r>
            <a:r>
              <a:rPr lang="en-US" dirty="0">
                <a:solidFill>
                  <a:srgbClr val="222222"/>
                </a:solidFill>
                <a:latin typeface="Arial" panose="020B0604020202020204" pitchFamily="34" charset="0"/>
              </a:rPr>
              <a:t>reconciliation and transformations</a:t>
            </a:r>
          </a:p>
          <a:p>
            <a:r>
              <a:rPr lang="en-US" dirty="0">
                <a:solidFill>
                  <a:srgbClr val="222222"/>
                </a:solidFill>
                <a:latin typeface="Arial" panose="020B0604020202020204" pitchFamily="34" charset="0"/>
              </a:rPr>
              <a:t>3.</a:t>
            </a:r>
            <a:r>
              <a:rPr lang="en-US" b="1" dirty="0">
                <a:solidFill>
                  <a:srgbClr val="222222"/>
                </a:solidFill>
                <a:latin typeface="Arial" panose="020B0604020202020204" pitchFamily="34" charset="0"/>
              </a:rPr>
              <a:t>Extracting from legacy into buffer storage</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4.</a:t>
            </a:r>
            <a:r>
              <a:rPr lang="en-US" b="1" dirty="0">
                <a:solidFill>
                  <a:srgbClr val="222222"/>
                </a:solidFill>
                <a:latin typeface="Arial" panose="020B0604020202020204" pitchFamily="34" charset="0"/>
              </a:rPr>
              <a:t>Migrating into the target from the buffer</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5.</a:t>
            </a:r>
            <a:r>
              <a:rPr lang="en-US" b="1" dirty="0">
                <a:solidFill>
                  <a:srgbClr val="222222"/>
                </a:solidFill>
                <a:latin typeface="Arial" panose="020B0604020202020204" pitchFamily="34" charset="0"/>
              </a:rPr>
              <a:t>Project close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955603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Server Connectivity</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38</a:t>
            </a:fld>
            <a:endParaRPr lang="en-US" dirty="0"/>
          </a:p>
        </p:txBody>
      </p:sp>
      <p:sp>
        <p:nvSpPr>
          <p:cNvPr id="17" name="Content Placeholder 2"/>
          <p:cNvSpPr txBox="1">
            <a:spLocks/>
          </p:cNvSpPr>
          <p:nvPr/>
        </p:nvSpPr>
        <p:spPr>
          <a:xfrm>
            <a:off x="2084696" y="1050878"/>
            <a:ext cx="8229600" cy="4816522"/>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2400" kern="1200">
                <a:solidFill>
                  <a:srgbClr val="7F7F7F"/>
                </a:solidFill>
                <a:latin typeface="Trebuchet MS"/>
                <a:ea typeface="+mn-ea"/>
                <a:cs typeface="Trebuchet MS"/>
              </a:defRPr>
            </a:lvl1pPr>
            <a:lvl2pPr marL="742950" indent="-285750" algn="l" defTabSz="457200" rtl="0" fontAlgn="base">
              <a:spcBef>
                <a:spcPct val="20000"/>
              </a:spcBef>
              <a:spcAft>
                <a:spcPct val="0"/>
              </a:spcAft>
              <a:buFont typeface="Arial" charset="0"/>
              <a:buChar char="–"/>
              <a:defRPr sz="2000" kern="1200">
                <a:solidFill>
                  <a:srgbClr val="7F7F7F"/>
                </a:solidFill>
                <a:latin typeface="Trebuchet MS"/>
                <a:ea typeface="+mn-ea"/>
                <a:cs typeface="Trebuchet MS"/>
              </a:defRPr>
            </a:lvl2pPr>
            <a:lvl3pPr marL="1143000" indent="-228600" algn="l" defTabSz="457200" rtl="0" fontAlgn="base">
              <a:spcBef>
                <a:spcPct val="20000"/>
              </a:spcBef>
              <a:spcAft>
                <a:spcPct val="0"/>
              </a:spcAft>
              <a:buFont typeface="Arial" charset="0"/>
              <a:buChar char="•"/>
              <a:defRPr kern="1200">
                <a:solidFill>
                  <a:srgbClr val="7F7F7F"/>
                </a:solidFill>
                <a:latin typeface="Trebuchet MS"/>
                <a:ea typeface="+mn-ea"/>
                <a:cs typeface="Trebuchet MS"/>
              </a:defRPr>
            </a:lvl3pPr>
            <a:lvl4pPr marL="1600200" indent="-228600" algn="l" defTabSz="457200" rtl="0" fontAlgn="base">
              <a:spcBef>
                <a:spcPct val="20000"/>
              </a:spcBef>
              <a:spcAft>
                <a:spcPct val="0"/>
              </a:spcAft>
              <a:buFont typeface="Arial" charset="0"/>
              <a:buChar char="–"/>
              <a:defRPr sz="1600" kern="1200">
                <a:solidFill>
                  <a:srgbClr val="7F7F7F"/>
                </a:solidFill>
                <a:latin typeface="Trebuchet MS"/>
                <a:ea typeface="+mn-ea"/>
                <a:cs typeface="Trebuchet MS"/>
              </a:defRPr>
            </a:lvl4pPr>
            <a:lvl5pPr marL="2057400" indent="-228600" algn="l" defTabSz="457200" rtl="0" fontAlgn="base">
              <a:spcBef>
                <a:spcPct val="20000"/>
              </a:spcBef>
              <a:spcAft>
                <a:spcPct val="0"/>
              </a:spcAft>
              <a:buFont typeface="Arial" charset="0"/>
              <a:buChar char="»"/>
              <a:defRPr sz="1400" kern="1200">
                <a:solidFill>
                  <a:srgbClr val="7F7F7F"/>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400"/>
              </a:spcBef>
              <a:buBlip>
                <a:blip r:embed="rId2"/>
              </a:buBlip>
              <a:defRPr/>
            </a:pPr>
            <a:endParaRPr lang="en-US" sz="1600" dirty="0">
              <a:solidFill>
                <a:schemeClr val="tx2">
                  <a:lumMod val="75000"/>
                </a:schemeClr>
              </a:solidFill>
              <a:latin typeface="Arial" panose="020B0604020202020204" pitchFamily="34" charset="0"/>
              <a:cs typeface="Arial" panose="020B0604020202020204" pitchFamily="34" charset="0"/>
            </a:endParaRPr>
          </a:p>
        </p:txBody>
      </p:sp>
      <p:pic>
        <p:nvPicPr>
          <p:cNvPr id="1026" name="Picture 2"/>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 r="2"/>
          <a:stretch>
            <a:fillRect/>
          </a:stretch>
        </p:blipFill>
        <p:spPr bwMode="auto">
          <a:xfrm>
            <a:off x="1800226" y="1066800"/>
            <a:ext cx="8118475" cy="497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76" y="1255594"/>
            <a:ext cx="8120063" cy="466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52F3AD80-5BDC-4124-B521-F609246A42D3}"/>
              </a:ext>
            </a:extLst>
          </p:cNvPr>
          <p:cNvPicPr>
            <a:picLocks noChangeAspect="1"/>
          </p:cNvPicPr>
          <p:nvPr/>
        </p:nvPicPr>
        <p:blipFill>
          <a:blip r:embed="rId4"/>
          <a:stretch>
            <a:fillRect/>
          </a:stretch>
        </p:blipFill>
        <p:spPr>
          <a:xfrm>
            <a:off x="2152905" y="1111838"/>
            <a:ext cx="7884065" cy="4879389"/>
          </a:xfrm>
          <a:prstGeom prst="rect">
            <a:avLst/>
          </a:prstGeom>
        </p:spPr>
      </p:pic>
    </p:spTree>
    <p:extLst>
      <p:ext uri="{BB962C8B-B14F-4D97-AF65-F5344CB8AC3E}">
        <p14:creationId xmlns:p14="http://schemas.microsoft.com/office/powerpoint/2010/main" val="729453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Server Configuration</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39</a:t>
            </a:fld>
            <a:endParaRPr lang="en-US" dirty="0"/>
          </a:p>
        </p:txBody>
      </p:sp>
      <p:pic>
        <p:nvPicPr>
          <p:cNvPr id="2" name="Picture 1">
            <a:extLst>
              <a:ext uri="{FF2B5EF4-FFF2-40B4-BE49-F238E27FC236}">
                <a16:creationId xmlns:a16="http://schemas.microsoft.com/office/drawing/2014/main" id="{E9B9A2CA-FB31-4CBB-9321-837056413730}"/>
              </a:ext>
            </a:extLst>
          </p:cNvPr>
          <p:cNvPicPr>
            <a:picLocks noChangeAspect="1"/>
          </p:cNvPicPr>
          <p:nvPr/>
        </p:nvPicPr>
        <p:blipFill>
          <a:blip r:embed="rId2"/>
          <a:stretch>
            <a:fillRect/>
          </a:stretch>
        </p:blipFill>
        <p:spPr>
          <a:xfrm>
            <a:off x="1648288" y="1831972"/>
            <a:ext cx="8895425" cy="3194057"/>
          </a:xfrm>
          <a:prstGeom prst="rect">
            <a:avLst/>
          </a:prstGeom>
        </p:spPr>
      </p:pic>
    </p:spTree>
    <p:extLst>
      <p:ext uri="{BB962C8B-B14F-4D97-AF65-F5344CB8AC3E}">
        <p14:creationId xmlns:p14="http://schemas.microsoft.com/office/powerpoint/2010/main" val="123143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About Laitek Inc</a:t>
            </a:r>
          </a:p>
        </p:txBody>
      </p:sp>
      <p:sp>
        <p:nvSpPr>
          <p:cNvPr id="3" name="TextBox 2">
            <a:extLst>
              <a:ext uri="{FF2B5EF4-FFF2-40B4-BE49-F238E27FC236}">
                <a16:creationId xmlns:a16="http://schemas.microsoft.com/office/drawing/2014/main" id="{1A551D2D-C17C-44E2-AAF4-ADFD72BB84AC}"/>
              </a:ext>
            </a:extLst>
          </p:cNvPr>
          <p:cNvSpPr txBox="1"/>
          <p:nvPr/>
        </p:nvSpPr>
        <p:spPr>
          <a:xfrm>
            <a:off x="611155" y="1334278"/>
            <a:ext cx="9433249" cy="4062651"/>
          </a:xfrm>
          <a:prstGeom prst="rect">
            <a:avLst/>
          </a:prstGeom>
          <a:noFill/>
        </p:spPr>
        <p:txBody>
          <a:bodyPr wrap="square" rtlCol="0">
            <a:spAutoFit/>
          </a:bodyPr>
          <a:lstStyle/>
          <a:p>
            <a:pPr algn="l"/>
            <a:r>
              <a:rPr lang="en-US" sz="2400" b="1" i="0" dirty="0">
                <a:solidFill>
                  <a:srgbClr val="1A202C"/>
                </a:solidFill>
                <a:effectLst/>
                <a:latin typeface="Helvetica Neue"/>
              </a:rPr>
              <a:t>Our Clients</a:t>
            </a:r>
          </a:p>
          <a:p>
            <a:r>
              <a:rPr lang="en-US" b="0" i="0" dirty="0">
                <a:solidFill>
                  <a:srgbClr val="1A202C"/>
                </a:solidFill>
                <a:effectLst/>
                <a:latin typeface="Helvetica Neue"/>
              </a:rPr>
              <a:t>With facilities in both Europe and the U.S., Laitek serves clients across the globe. Our </a:t>
            </a:r>
            <a:r>
              <a:rPr lang="en-US" b="0" i="0" dirty="0" err="1">
                <a:solidFill>
                  <a:srgbClr val="1A202C"/>
                </a:solidFill>
                <a:effectLst/>
                <a:latin typeface="Helvetica Neue"/>
              </a:rPr>
              <a:t>Migratek</a:t>
            </a:r>
            <a:r>
              <a:rPr lang="en-US" b="0" i="0" dirty="0">
                <a:solidFill>
                  <a:srgbClr val="1A202C"/>
                </a:solidFill>
                <a:effectLst/>
                <a:latin typeface="Helvetica Neue"/>
              </a:rPr>
              <a:t>® and Semperdata® solutions are specially designed for large hospital networks, delivered both directly and through OEMs.</a:t>
            </a:r>
          </a:p>
          <a:p>
            <a:endParaRPr lang="en-US" dirty="0">
              <a:solidFill>
                <a:srgbClr val="1A202C"/>
              </a:solidFill>
              <a:latin typeface="Helvetica Neue"/>
            </a:endParaRPr>
          </a:p>
          <a:p>
            <a:pPr algn="l"/>
            <a:r>
              <a:rPr lang="en-US" b="0" i="0" dirty="0">
                <a:solidFill>
                  <a:srgbClr val="1A202C"/>
                </a:solidFill>
                <a:effectLst/>
                <a:latin typeface="Helvetica Neue"/>
              </a:rPr>
              <a:t>Here are some of our recurring customers, those who saw the value of the work we bring to their environment and keep coming back, asking for our thought leadership and expertise:</a:t>
            </a:r>
          </a:p>
          <a:p>
            <a:pPr marL="285750" indent="-285750" algn="l">
              <a:buFont typeface="Arial" panose="020B0604020202020204" pitchFamily="34" charset="0"/>
              <a:buChar char="•"/>
            </a:pPr>
            <a:r>
              <a:rPr lang="en-US" b="0" i="0" dirty="0">
                <a:solidFill>
                  <a:srgbClr val="1A202C"/>
                </a:solidFill>
                <a:effectLst/>
                <a:latin typeface="Helvetica Neue"/>
              </a:rPr>
              <a:t>Mayo Clinic</a:t>
            </a:r>
          </a:p>
          <a:p>
            <a:pPr marL="285750" indent="-285750" algn="l">
              <a:buFont typeface="Arial" panose="020B0604020202020204" pitchFamily="34" charset="0"/>
              <a:buChar char="•"/>
            </a:pPr>
            <a:r>
              <a:rPr lang="en-US" b="0" i="0" dirty="0">
                <a:solidFill>
                  <a:srgbClr val="1A202C"/>
                </a:solidFill>
                <a:effectLst/>
                <a:latin typeface="Helvetica Neue"/>
              </a:rPr>
              <a:t>John's Hopkins</a:t>
            </a:r>
          </a:p>
          <a:p>
            <a:pPr marL="285750" indent="-285750" algn="l">
              <a:buFont typeface="Arial" panose="020B0604020202020204" pitchFamily="34" charset="0"/>
              <a:buChar char="•"/>
            </a:pPr>
            <a:r>
              <a:rPr lang="en-US" b="0" i="0" dirty="0">
                <a:solidFill>
                  <a:srgbClr val="1A202C"/>
                </a:solidFill>
                <a:effectLst/>
                <a:latin typeface="Helvetica Neue"/>
              </a:rPr>
              <a:t>Stanford</a:t>
            </a:r>
          </a:p>
          <a:p>
            <a:pPr marL="285750" indent="-285750" algn="l">
              <a:buFont typeface="Arial" panose="020B0604020202020204" pitchFamily="34" charset="0"/>
              <a:buChar char="•"/>
            </a:pPr>
            <a:r>
              <a:rPr lang="en-US" b="0" i="0" dirty="0">
                <a:solidFill>
                  <a:srgbClr val="1A202C"/>
                </a:solidFill>
                <a:effectLst/>
                <a:latin typeface="Helvetica Neue"/>
              </a:rPr>
              <a:t>University of Pennsylvania</a:t>
            </a:r>
          </a:p>
          <a:p>
            <a:pPr marL="285750" indent="-285750" algn="l">
              <a:buFont typeface="Arial" panose="020B0604020202020204" pitchFamily="34" charset="0"/>
              <a:buChar char="•"/>
            </a:pPr>
            <a:r>
              <a:rPr lang="en-US" b="0" i="0" dirty="0">
                <a:solidFill>
                  <a:srgbClr val="1A202C"/>
                </a:solidFill>
                <a:effectLst/>
                <a:latin typeface="Helvetica Neue"/>
              </a:rPr>
              <a:t>Hospital Corporation of America</a:t>
            </a:r>
          </a:p>
          <a:p>
            <a:pPr marL="285750" indent="-285750" algn="l">
              <a:buFont typeface="Arial" panose="020B0604020202020204" pitchFamily="34" charset="0"/>
              <a:buChar char="•"/>
            </a:pPr>
            <a:r>
              <a:rPr lang="en-US" b="0" i="0" dirty="0">
                <a:solidFill>
                  <a:srgbClr val="1A202C"/>
                </a:solidFill>
                <a:effectLst/>
                <a:latin typeface="Helvetica Neue"/>
              </a:rPr>
              <a:t>Unity Point</a:t>
            </a:r>
          </a:p>
          <a:p>
            <a:endParaRPr lang="en-US" dirty="0"/>
          </a:p>
        </p:txBody>
      </p:sp>
    </p:spTree>
    <p:extLst>
      <p:ext uri="{BB962C8B-B14F-4D97-AF65-F5344CB8AC3E}">
        <p14:creationId xmlns:p14="http://schemas.microsoft.com/office/powerpoint/2010/main" val="3160784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Initialization</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40</a:t>
            </a:fld>
            <a:endParaRPr lang="en-US" dirty="0"/>
          </a:p>
        </p:txBody>
      </p:sp>
      <p:sp>
        <p:nvSpPr>
          <p:cNvPr id="7" name="Content Placeholder 2"/>
          <p:cNvSpPr txBox="1">
            <a:spLocks/>
          </p:cNvSpPr>
          <p:nvPr/>
        </p:nvSpPr>
        <p:spPr>
          <a:xfrm>
            <a:off x="2100616" y="1069104"/>
            <a:ext cx="8229600" cy="49785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80000"/>
              </a:lnSpc>
              <a:buNone/>
              <a:defRPr/>
            </a:pPr>
            <a:endParaRPr lang="en-US" sz="3200" dirty="0">
              <a:solidFill>
                <a:schemeClr val="tx2">
                  <a:lumMod val="75000"/>
                </a:schemeClr>
              </a:solidFill>
            </a:endParaRPr>
          </a:p>
        </p:txBody>
      </p:sp>
      <p:pic>
        <p:nvPicPr>
          <p:cNvPr id="2" name="Picture 1">
            <a:extLst>
              <a:ext uri="{FF2B5EF4-FFF2-40B4-BE49-F238E27FC236}">
                <a16:creationId xmlns:a16="http://schemas.microsoft.com/office/drawing/2014/main" id="{8D528DE8-9512-414D-8C61-13EE3B571A53}"/>
              </a:ext>
            </a:extLst>
          </p:cNvPr>
          <p:cNvPicPr>
            <a:picLocks noChangeAspect="1"/>
          </p:cNvPicPr>
          <p:nvPr/>
        </p:nvPicPr>
        <p:blipFill>
          <a:blip r:embed="rId2"/>
          <a:stretch>
            <a:fillRect/>
          </a:stretch>
        </p:blipFill>
        <p:spPr>
          <a:xfrm>
            <a:off x="1679359" y="1742243"/>
            <a:ext cx="8833282" cy="3373514"/>
          </a:xfrm>
          <a:prstGeom prst="rect">
            <a:avLst/>
          </a:prstGeom>
        </p:spPr>
      </p:pic>
    </p:spTree>
    <p:extLst>
      <p:ext uri="{BB962C8B-B14F-4D97-AF65-F5344CB8AC3E}">
        <p14:creationId xmlns:p14="http://schemas.microsoft.com/office/powerpoint/2010/main" val="3774739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9771" y="271696"/>
            <a:ext cx="5985333" cy="555988"/>
          </a:xfrm>
        </p:spPr>
        <p:txBody>
          <a:bodyPr/>
          <a:lstStyle/>
          <a:p>
            <a:r>
              <a:rPr lang="en-US" sz="2400" b="1" dirty="0">
                <a:latin typeface="Trebuchet MS" panose="020B0603020202020204" pitchFamily="34" charset="0"/>
                <a:cs typeface="Arial" panose="020B0604020202020204" pitchFamily="34" charset="0"/>
              </a:rPr>
              <a:t>Data Cleansing and Staging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41</a:t>
            </a:fld>
            <a:endParaRPr lang="en-US" dirty="0"/>
          </a:p>
        </p:txBody>
      </p:sp>
      <p:sp>
        <p:nvSpPr>
          <p:cNvPr id="7" name="Content Placeholder 2"/>
          <p:cNvSpPr txBox="1">
            <a:spLocks/>
          </p:cNvSpPr>
          <p:nvPr/>
        </p:nvSpPr>
        <p:spPr>
          <a:xfrm>
            <a:off x="2058569" y="975190"/>
            <a:ext cx="8229600" cy="49785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Blip>
                <a:blip r:embed="rId2"/>
              </a:buBlip>
              <a:defRPr/>
            </a:pPr>
            <a:endParaRPr lang="en-US" sz="1800" dirty="0">
              <a:solidFill>
                <a:schemeClr val="tx2">
                  <a:lumMod val="75000"/>
                </a:schemeClr>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DCC9AD5-E56B-4A17-92DA-B8CBB87A27A8}"/>
              </a:ext>
            </a:extLst>
          </p:cNvPr>
          <p:cNvPicPr>
            <a:picLocks noChangeAspect="1"/>
          </p:cNvPicPr>
          <p:nvPr/>
        </p:nvPicPr>
        <p:blipFill>
          <a:blip r:embed="rId3"/>
          <a:stretch>
            <a:fillRect/>
          </a:stretch>
        </p:blipFill>
        <p:spPr>
          <a:xfrm>
            <a:off x="1692675" y="1666740"/>
            <a:ext cx="8806650" cy="3595456"/>
          </a:xfrm>
          <a:prstGeom prst="rect">
            <a:avLst/>
          </a:prstGeom>
        </p:spPr>
      </p:pic>
    </p:spTree>
    <p:extLst>
      <p:ext uri="{BB962C8B-B14F-4D97-AF65-F5344CB8AC3E}">
        <p14:creationId xmlns:p14="http://schemas.microsoft.com/office/powerpoint/2010/main" val="344639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t>Staging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42</a:t>
            </a:fld>
            <a:endParaRPr lang="en-US" dirty="0"/>
          </a:p>
        </p:txBody>
      </p:sp>
      <p:pic>
        <p:nvPicPr>
          <p:cNvPr id="2" name="Picture 1">
            <a:extLst>
              <a:ext uri="{FF2B5EF4-FFF2-40B4-BE49-F238E27FC236}">
                <a16:creationId xmlns:a16="http://schemas.microsoft.com/office/drawing/2014/main" id="{2DEE71A2-507F-4C19-86B4-1FF358CD1B4D}"/>
              </a:ext>
            </a:extLst>
          </p:cNvPr>
          <p:cNvPicPr>
            <a:picLocks noChangeAspect="1"/>
          </p:cNvPicPr>
          <p:nvPr/>
        </p:nvPicPr>
        <p:blipFill>
          <a:blip r:embed="rId2"/>
          <a:stretch>
            <a:fillRect/>
          </a:stretch>
        </p:blipFill>
        <p:spPr>
          <a:xfrm>
            <a:off x="1652726" y="1564690"/>
            <a:ext cx="8886548" cy="3728621"/>
          </a:xfrm>
          <a:prstGeom prst="rect">
            <a:avLst/>
          </a:prstGeom>
        </p:spPr>
      </p:pic>
    </p:spTree>
    <p:extLst>
      <p:ext uri="{BB962C8B-B14F-4D97-AF65-F5344CB8AC3E}">
        <p14:creationId xmlns:p14="http://schemas.microsoft.com/office/powerpoint/2010/main" val="1548837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Data cleansing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43</a:t>
            </a:fld>
            <a:endParaRPr lang="en-US" dirty="0"/>
          </a:p>
        </p:txBody>
      </p:sp>
      <p:pic>
        <p:nvPicPr>
          <p:cNvPr id="6" name="Picture 5">
            <a:extLst>
              <a:ext uri="{FF2B5EF4-FFF2-40B4-BE49-F238E27FC236}">
                <a16:creationId xmlns:a16="http://schemas.microsoft.com/office/drawing/2014/main" id="{2672C0A5-1B35-4F03-B8FC-B0EEE801A517}"/>
              </a:ext>
            </a:extLst>
          </p:cNvPr>
          <p:cNvPicPr>
            <a:picLocks noChangeAspect="1"/>
          </p:cNvPicPr>
          <p:nvPr/>
        </p:nvPicPr>
        <p:blipFill>
          <a:blip r:embed="rId2"/>
          <a:stretch>
            <a:fillRect/>
          </a:stretch>
        </p:blipFill>
        <p:spPr>
          <a:xfrm>
            <a:off x="1820635" y="1926455"/>
            <a:ext cx="8550730" cy="3474327"/>
          </a:xfrm>
          <a:prstGeom prst="rect">
            <a:avLst/>
          </a:prstGeom>
        </p:spPr>
      </p:pic>
    </p:spTree>
    <p:extLst>
      <p:ext uri="{BB962C8B-B14F-4D97-AF65-F5344CB8AC3E}">
        <p14:creationId xmlns:p14="http://schemas.microsoft.com/office/powerpoint/2010/main" val="273953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into Target</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44</a:t>
            </a:fld>
            <a:endParaRPr lang="en-US" dirty="0"/>
          </a:p>
        </p:txBody>
      </p:sp>
      <p:pic>
        <p:nvPicPr>
          <p:cNvPr id="2" name="Picture 1">
            <a:extLst>
              <a:ext uri="{FF2B5EF4-FFF2-40B4-BE49-F238E27FC236}">
                <a16:creationId xmlns:a16="http://schemas.microsoft.com/office/drawing/2014/main" id="{955F36C5-0506-4E76-89ED-8D3F98E3CD11}"/>
              </a:ext>
            </a:extLst>
          </p:cNvPr>
          <p:cNvPicPr>
            <a:picLocks noChangeAspect="1"/>
          </p:cNvPicPr>
          <p:nvPr/>
        </p:nvPicPr>
        <p:blipFill>
          <a:blip r:embed="rId3"/>
          <a:stretch>
            <a:fillRect/>
          </a:stretch>
        </p:blipFill>
        <p:spPr>
          <a:xfrm>
            <a:off x="1683798" y="1511424"/>
            <a:ext cx="8833282" cy="3835153"/>
          </a:xfrm>
          <a:prstGeom prst="rect">
            <a:avLst/>
          </a:prstGeom>
        </p:spPr>
      </p:pic>
    </p:spTree>
    <p:extLst>
      <p:ext uri="{BB962C8B-B14F-4D97-AF65-F5344CB8AC3E}">
        <p14:creationId xmlns:p14="http://schemas.microsoft.com/office/powerpoint/2010/main" val="3810356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Project </a:t>
            </a:r>
            <a:r>
              <a:rPr lang="en-US" sz="2400" b="1" dirty="0">
                <a:latin typeface="Trebuchet MS" panose="020B0603020202020204" pitchFamily="34" charset="0"/>
                <a:cs typeface="Arial" panose="020B0604020202020204" pitchFamily="34" charset="0"/>
              </a:rPr>
              <a:t>Closeout</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45</a:t>
            </a:fld>
            <a:endParaRPr lang="en-US" dirty="0"/>
          </a:p>
        </p:txBody>
      </p:sp>
      <p:pic>
        <p:nvPicPr>
          <p:cNvPr id="2" name="Picture 1">
            <a:extLst>
              <a:ext uri="{FF2B5EF4-FFF2-40B4-BE49-F238E27FC236}">
                <a16:creationId xmlns:a16="http://schemas.microsoft.com/office/drawing/2014/main" id="{BA45140E-E68C-45B7-B9EA-5D745B5E5A8A}"/>
              </a:ext>
            </a:extLst>
          </p:cNvPr>
          <p:cNvPicPr>
            <a:picLocks noChangeAspect="1"/>
          </p:cNvPicPr>
          <p:nvPr/>
        </p:nvPicPr>
        <p:blipFill>
          <a:blip r:embed="rId3"/>
          <a:stretch>
            <a:fillRect/>
          </a:stretch>
        </p:blipFill>
        <p:spPr>
          <a:xfrm>
            <a:off x="1674921" y="1855434"/>
            <a:ext cx="8806649" cy="3249227"/>
          </a:xfrm>
          <a:prstGeom prst="rect">
            <a:avLst/>
          </a:prstGeom>
        </p:spPr>
      </p:pic>
    </p:spTree>
    <p:extLst>
      <p:ext uri="{BB962C8B-B14F-4D97-AF65-F5344CB8AC3E}">
        <p14:creationId xmlns:p14="http://schemas.microsoft.com/office/powerpoint/2010/main" val="1225347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97C4E9-0D93-4647-A982-399EA6523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8" name="TextBox 7">
            <a:extLst>
              <a:ext uri="{FF2B5EF4-FFF2-40B4-BE49-F238E27FC236}">
                <a16:creationId xmlns:a16="http://schemas.microsoft.com/office/drawing/2014/main" id="{1C4A528B-7813-4094-BD5E-3DCE0C70DA17}"/>
              </a:ext>
            </a:extLst>
          </p:cNvPr>
          <p:cNvSpPr txBox="1"/>
          <p:nvPr/>
        </p:nvSpPr>
        <p:spPr>
          <a:xfrm>
            <a:off x="434771" y="2875002"/>
            <a:ext cx="7912360" cy="1107996"/>
          </a:xfrm>
          <a:prstGeom prst="rect">
            <a:avLst/>
          </a:prstGeom>
          <a:noFill/>
        </p:spPr>
        <p:txBody>
          <a:bodyPr wrap="square" rtlCol="0">
            <a:spAutoFit/>
          </a:bodyPr>
          <a:lstStyle/>
          <a:p>
            <a:r>
              <a:rPr lang="en-US" sz="6600" dirty="0">
                <a:solidFill>
                  <a:srgbClr val="000066"/>
                </a:solidFill>
              </a:rPr>
              <a:t>Thank you!</a:t>
            </a:r>
          </a:p>
        </p:txBody>
      </p:sp>
    </p:spTree>
    <p:extLst>
      <p:ext uri="{BB962C8B-B14F-4D97-AF65-F5344CB8AC3E}">
        <p14:creationId xmlns:p14="http://schemas.microsoft.com/office/powerpoint/2010/main" val="176970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About Laitek Inc</a:t>
            </a:r>
          </a:p>
        </p:txBody>
      </p:sp>
      <p:sp>
        <p:nvSpPr>
          <p:cNvPr id="3" name="TextBox 2">
            <a:extLst>
              <a:ext uri="{FF2B5EF4-FFF2-40B4-BE49-F238E27FC236}">
                <a16:creationId xmlns:a16="http://schemas.microsoft.com/office/drawing/2014/main" id="{1A551D2D-C17C-44E2-AAF4-ADFD72BB84AC}"/>
              </a:ext>
            </a:extLst>
          </p:cNvPr>
          <p:cNvSpPr txBox="1"/>
          <p:nvPr/>
        </p:nvSpPr>
        <p:spPr>
          <a:xfrm>
            <a:off x="620486" y="1320282"/>
            <a:ext cx="9433249" cy="4031873"/>
          </a:xfrm>
          <a:prstGeom prst="rect">
            <a:avLst/>
          </a:prstGeom>
          <a:noFill/>
        </p:spPr>
        <p:txBody>
          <a:bodyPr wrap="square" rtlCol="0">
            <a:spAutoFit/>
          </a:bodyPr>
          <a:lstStyle/>
          <a:p>
            <a:pPr algn="l"/>
            <a:r>
              <a:rPr lang="en-US" sz="2400" b="1" i="0" dirty="0">
                <a:solidFill>
                  <a:srgbClr val="1A202C"/>
                </a:solidFill>
                <a:effectLst/>
                <a:latin typeface="Helvetica Neue"/>
              </a:rPr>
              <a:t>Offices</a:t>
            </a:r>
          </a:p>
          <a:p>
            <a:pPr algn="l"/>
            <a:r>
              <a:rPr lang="en-US" sz="1600" b="0" i="0" dirty="0">
                <a:solidFill>
                  <a:srgbClr val="1A202C"/>
                </a:solidFill>
                <a:effectLst/>
                <a:latin typeface="Helvetica Neue"/>
              </a:rPr>
              <a:t>World Headquarters</a:t>
            </a:r>
          </a:p>
          <a:p>
            <a:pPr algn="l"/>
            <a:r>
              <a:rPr lang="en-US" sz="1600" b="0" i="0" dirty="0">
                <a:solidFill>
                  <a:srgbClr val="1A202C"/>
                </a:solidFill>
                <a:effectLst/>
                <a:latin typeface="Helvetica Neue"/>
              </a:rPr>
              <a:t> 2024 Hickory Road, Suite 208, Homewood, Illinois 60430, P: 708.799.5000</a:t>
            </a:r>
          </a:p>
          <a:p>
            <a:pPr algn="ctr"/>
            <a:br>
              <a:rPr lang="en-US" sz="1600" b="0" i="0" dirty="0">
                <a:solidFill>
                  <a:srgbClr val="1A202C"/>
                </a:solidFill>
                <a:effectLst/>
                <a:latin typeface="Helvetica Neue"/>
              </a:rPr>
            </a:br>
            <a:endParaRPr lang="en-US" sz="1600" b="0" i="0" dirty="0">
              <a:solidFill>
                <a:srgbClr val="1A202C"/>
              </a:solidFill>
              <a:effectLst/>
              <a:latin typeface="Helvetica Neue"/>
            </a:endParaRPr>
          </a:p>
          <a:p>
            <a:pPr algn="l"/>
            <a:r>
              <a:rPr lang="en-US" sz="1600" b="0" i="0" dirty="0">
                <a:solidFill>
                  <a:srgbClr val="1A202C"/>
                </a:solidFill>
                <a:effectLst/>
                <a:latin typeface="Helvetica Neue"/>
              </a:rPr>
              <a:t>Romania</a:t>
            </a:r>
          </a:p>
          <a:p>
            <a:pPr algn="l"/>
            <a:r>
              <a:rPr lang="en-US" sz="1600" b="0" i="0" dirty="0">
                <a:solidFill>
                  <a:srgbClr val="1A202C"/>
                </a:solidFill>
                <a:effectLst/>
                <a:latin typeface="Helvetica Neue"/>
              </a:rPr>
              <a:t>Republicii 87 &amp; 81, Cluj-Napoca, 400489, P: +40 364 802 630</a:t>
            </a:r>
          </a:p>
          <a:p>
            <a:pPr algn="ctr"/>
            <a:br>
              <a:rPr lang="en-US" sz="1600" b="0" i="0" dirty="0">
                <a:solidFill>
                  <a:srgbClr val="1A202C"/>
                </a:solidFill>
                <a:effectLst/>
                <a:latin typeface="Helvetica Neue"/>
              </a:rPr>
            </a:br>
            <a:endParaRPr lang="en-US" sz="1600" b="0" i="0" dirty="0">
              <a:solidFill>
                <a:srgbClr val="1A202C"/>
              </a:solidFill>
              <a:effectLst/>
              <a:latin typeface="Helvetica Neue"/>
            </a:endParaRPr>
          </a:p>
          <a:p>
            <a:pPr algn="l"/>
            <a:r>
              <a:rPr lang="en-US" sz="1600" b="0" i="0" dirty="0">
                <a:solidFill>
                  <a:srgbClr val="1A202C"/>
                </a:solidFill>
                <a:effectLst/>
                <a:latin typeface="Helvetica Neue"/>
              </a:rPr>
              <a:t>United Kingdom</a:t>
            </a:r>
          </a:p>
          <a:p>
            <a:pPr algn="l"/>
            <a:r>
              <a:rPr lang="en-US" sz="1600" b="0" i="0" dirty="0">
                <a:solidFill>
                  <a:srgbClr val="1A202C"/>
                </a:solidFill>
                <a:effectLst/>
                <a:latin typeface="Helvetica Neue"/>
              </a:rPr>
              <a:t>10 John Street, London, WC1N 2EB, P: +44 (0) 203 6081276</a:t>
            </a:r>
          </a:p>
          <a:p>
            <a:pPr algn="l"/>
            <a:endParaRPr lang="en-US" sz="1600" dirty="0">
              <a:solidFill>
                <a:srgbClr val="1A202C"/>
              </a:solidFill>
              <a:latin typeface="Helvetica Neue"/>
            </a:endParaRPr>
          </a:p>
          <a:p>
            <a:pPr algn="l"/>
            <a:endParaRPr lang="en-US" sz="1600" b="0" i="0" dirty="0">
              <a:solidFill>
                <a:srgbClr val="1A202C"/>
              </a:solidFill>
              <a:effectLst/>
              <a:latin typeface="Helvetica Neue"/>
            </a:endParaRPr>
          </a:p>
          <a:p>
            <a:pPr algn="l"/>
            <a:endParaRPr lang="en-US" sz="1600" b="0" i="0" dirty="0">
              <a:solidFill>
                <a:srgbClr val="1A202C"/>
              </a:solidFill>
              <a:effectLst/>
              <a:latin typeface="Helvetica Neue"/>
            </a:endParaRPr>
          </a:p>
          <a:p>
            <a:pPr algn="l"/>
            <a:endParaRPr lang="en-US" sz="2400" b="1" i="0" dirty="0">
              <a:solidFill>
                <a:srgbClr val="1A202C"/>
              </a:solidFill>
              <a:effectLst/>
              <a:latin typeface="Helvetica Neue"/>
            </a:endParaRPr>
          </a:p>
        </p:txBody>
      </p:sp>
      <p:graphicFrame>
        <p:nvGraphicFramePr>
          <p:cNvPr id="2" name="Table 3">
            <a:extLst>
              <a:ext uri="{FF2B5EF4-FFF2-40B4-BE49-F238E27FC236}">
                <a16:creationId xmlns:a16="http://schemas.microsoft.com/office/drawing/2014/main" id="{439A4C28-AC91-4087-ADE6-3F2C5C5A2C20}"/>
              </a:ext>
            </a:extLst>
          </p:cNvPr>
          <p:cNvGraphicFramePr>
            <a:graphicFrameLocks noGrp="1"/>
          </p:cNvGraphicFramePr>
          <p:nvPr>
            <p:extLst>
              <p:ext uri="{D42A27DB-BD31-4B8C-83A1-F6EECF244321}">
                <p14:modId xmlns:p14="http://schemas.microsoft.com/office/powerpoint/2010/main" val="4286374501"/>
              </p:ext>
            </p:extLst>
          </p:nvPr>
        </p:nvGraphicFramePr>
        <p:xfrm>
          <a:off x="672977" y="4568543"/>
          <a:ext cx="9380758" cy="2011680"/>
        </p:xfrm>
        <a:graphic>
          <a:graphicData uri="http://schemas.openxmlformats.org/drawingml/2006/table">
            <a:tbl>
              <a:tblPr firstRow="1" bandRow="1">
                <a:tableStyleId>{3B4B98B0-60AC-42C2-AFA5-B58CD77FA1E5}</a:tableStyleId>
              </a:tblPr>
              <a:tblGrid>
                <a:gridCol w="4690379">
                  <a:extLst>
                    <a:ext uri="{9D8B030D-6E8A-4147-A177-3AD203B41FA5}">
                      <a16:colId xmlns:a16="http://schemas.microsoft.com/office/drawing/2014/main" val="1280762762"/>
                    </a:ext>
                  </a:extLst>
                </a:gridCol>
                <a:gridCol w="4690379">
                  <a:extLst>
                    <a:ext uri="{9D8B030D-6E8A-4147-A177-3AD203B41FA5}">
                      <a16:colId xmlns:a16="http://schemas.microsoft.com/office/drawing/2014/main" val="2985578268"/>
                    </a:ext>
                  </a:extLst>
                </a:gridCol>
              </a:tblGrid>
              <a:tr h="1178417">
                <a:tc>
                  <a:txBody>
                    <a:bodyPr/>
                    <a:lstStyle/>
                    <a:p>
                      <a:r>
                        <a:rPr lang="en-US" dirty="0"/>
                        <a:t>Visit us</a:t>
                      </a:r>
                    </a:p>
                    <a:p>
                      <a:r>
                        <a:rPr lang="en-US" dirty="0">
                          <a:hlinkClick r:id="rId4"/>
                        </a:rPr>
                        <a:t>http://www.laitek.com/</a:t>
                      </a:r>
                      <a:r>
                        <a:rPr lang="en-US" dirty="0"/>
                        <a:t> </a:t>
                      </a:r>
                    </a:p>
                  </a:txBody>
                  <a:tcPr/>
                </a:tc>
                <a:tc>
                  <a:txBody>
                    <a:bodyPr/>
                    <a:lstStyle/>
                    <a:p>
                      <a:r>
                        <a:rPr lang="en-US" dirty="0"/>
                        <a:t>Follow us on Facebook</a:t>
                      </a:r>
                    </a:p>
                    <a:p>
                      <a:r>
                        <a:rPr lang="en-US" dirty="0">
                          <a:hlinkClick r:id="rId5"/>
                        </a:rPr>
                        <a:t>https://www.facebook.com/laitekinc</a:t>
                      </a:r>
                      <a:r>
                        <a:rPr lang="en-US" dirty="0"/>
                        <a:t> </a:t>
                      </a:r>
                    </a:p>
                    <a:p>
                      <a:r>
                        <a:rPr lang="en-US" dirty="0">
                          <a:hlinkClick r:id="rId6"/>
                        </a:rPr>
                        <a:t>https://www.facebook.com/LaitekRomania</a:t>
                      </a:r>
                      <a:r>
                        <a:rPr lang="en-US" dirty="0"/>
                        <a:t> </a:t>
                      </a:r>
                    </a:p>
                    <a:p>
                      <a:endParaRPr lang="en-US" dirty="0"/>
                    </a:p>
                    <a:p>
                      <a:r>
                        <a:rPr lang="en-US" dirty="0"/>
                        <a:t>Follow us on LinkedIn</a:t>
                      </a:r>
                    </a:p>
                    <a:p>
                      <a:r>
                        <a:rPr lang="en-US" dirty="0">
                          <a:hlinkClick r:id="rId7"/>
                        </a:rPr>
                        <a:t>https://www.linkedin.com/company/laitek/</a:t>
                      </a:r>
                      <a:endParaRPr lang="en-US" dirty="0"/>
                    </a:p>
                    <a:p>
                      <a:endParaRPr lang="en-US" dirty="0"/>
                    </a:p>
                  </a:txBody>
                  <a:tcPr/>
                </a:tc>
                <a:extLst>
                  <a:ext uri="{0D108BD9-81ED-4DB2-BD59-A6C34878D82A}">
                    <a16:rowId xmlns:a16="http://schemas.microsoft.com/office/drawing/2014/main" val="2218618279"/>
                  </a:ext>
                </a:extLst>
              </a:tr>
            </a:tbl>
          </a:graphicData>
        </a:graphic>
      </p:graphicFrame>
    </p:spTree>
    <p:extLst>
      <p:ext uri="{BB962C8B-B14F-4D97-AF65-F5344CB8AC3E}">
        <p14:creationId xmlns:p14="http://schemas.microsoft.com/office/powerpoint/2010/main" val="33846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A6CC-E164-48AD-B4D4-D4F79626909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EC21AA9-1C32-43A4-A01F-3427F1A6B7AB}"/>
              </a:ext>
            </a:extLst>
          </p:cNvPr>
          <p:cNvSpPr>
            <a:spLocks noGrp="1"/>
          </p:cNvSpPr>
          <p:nvPr>
            <p:ph idx="1"/>
          </p:nvPr>
        </p:nvSpPr>
        <p:spPr/>
        <p:txBody>
          <a:bodyPr/>
          <a:lstStyle/>
          <a:p>
            <a:pPr marL="514350" indent="-514350">
              <a:buFont typeface="+mj-lt"/>
              <a:buAutoNum type="arabicPeriod"/>
            </a:pPr>
            <a:r>
              <a:rPr lang="en-US" dirty="0"/>
              <a:t>About DICOM</a:t>
            </a:r>
          </a:p>
          <a:p>
            <a:pPr marL="514350" indent="-514350">
              <a:buFont typeface="+mj-lt"/>
              <a:buAutoNum type="arabicPeriod"/>
            </a:pPr>
            <a:r>
              <a:rPr lang="en-US" dirty="0"/>
              <a:t>DICOM Services</a:t>
            </a:r>
          </a:p>
          <a:p>
            <a:pPr marL="514350" indent="-514350">
              <a:buFont typeface="+mj-lt"/>
              <a:buAutoNum type="arabicPeriod"/>
            </a:pPr>
            <a:r>
              <a:rPr lang="en-US" dirty="0"/>
              <a:t>Application 1: </a:t>
            </a:r>
          </a:p>
          <a:p>
            <a:pPr marL="514350" indent="-514350">
              <a:buFont typeface="+mj-lt"/>
              <a:buAutoNum type="arabicPeriod"/>
            </a:pPr>
            <a:r>
              <a:rPr lang="en-US" dirty="0"/>
              <a:t>Informational Model</a:t>
            </a:r>
          </a:p>
          <a:p>
            <a:pPr marL="514350" indent="-514350">
              <a:buFont typeface="+mj-lt"/>
              <a:buAutoNum type="arabicPeriod"/>
            </a:pPr>
            <a:r>
              <a:rPr lang="en-US" dirty="0"/>
              <a:t>Applications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69921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What is DICOM?</a:t>
            </a:r>
          </a:p>
        </p:txBody>
      </p:sp>
      <p:sp>
        <p:nvSpPr>
          <p:cNvPr id="3" name="TextBox 2">
            <a:extLst>
              <a:ext uri="{FF2B5EF4-FFF2-40B4-BE49-F238E27FC236}">
                <a16:creationId xmlns:a16="http://schemas.microsoft.com/office/drawing/2014/main" id="{1A551D2D-C17C-44E2-AAF4-ADFD72BB84AC}"/>
              </a:ext>
            </a:extLst>
          </p:cNvPr>
          <p:cNvSpPr txBox="1"/>
          <p:nvPr/>
        </p:nvSpPr>
        <p:spPr>
          <a:xfrm>
            <a:off x="611155" y="1334278"/>
            <a:ext cx="9433249" cy="5262979"/>
          </a:xfrm>
          <a:prstGeom prst="rect">
            <a:avLst/>
          </a:prstGeom>
          <a:noFill/>
        </p:spPr>
        <p:txBody>
          <a:bodyPr wrap="square" rtlCol="0">
            <a:spAutoFit/>
          </a:bodyPr>
          <a:lstStyle/>
          <a:p>
            <a:r>
              <a:rPr lang="en-US" b="1" dirty="0"/>
              <a:t>D</a:t>
            </a:r>
            <a:r>
              <a:rPr lang="en-US" dirty="0"/>
              <a:t>igital </a:t>
            </a:r>
            <a:r>
              <a:rPr lang="en-US" b="1" dirty="0"/>
              <a:t>I</a:t>
            </a:r>
            <a:r>
              <a:rPr lang="en-US" dirty="0"/>
              <a:t>maging and </a:t>
            </a:r>
            <a:r>
              <a:rPr lang="en-US" b="1" dirty="0"/>
              <a:t>Co</a:t>
            </a:r>
            <a:r>
              <a:rPr lang="en-US" dirty="0"/>
              <a:t>mmunications in </a:t>
            </a:r>
            <a:r>
              <a:rPr lang="en-US" b="1" dirty="0"/>
              <a:t>M</a:t>
            </a:r>
            <a:r>
              <a:rPr lang="en-US" dirty="0"/>
              <a:t>edicine  - </a:t>
            </a:r>
            <a:r>
              <a:rPr lang="en-US" b="0" i="0" dirty="0">
                <a:solidFill>
                  <a:srgbClr val="000000"/>
                </a:solidFill>
                <a:effectLst/>
                <a:latin typeface="Times New Roman" panose="02020603050405020304" pitchFamily="18" charset="0"/>
              </a:rPr>
              <a:t>specifies a non-proprietary data interchange protocol, digital image format, and file structure for biomedical images and image-related information.</a:t>
            </a:r>
          </a:p>
          <a:p>
            <a:endParaRPr lang="en-US" b="0" i="0" dirty="0">
              <a:solidFill>
                <a:srgbClr val="000000"/>
              </a:solidFill>
              <a:effectLst/>
              <a:latin typeface="Times New Roman" panose="02020603050405020304" pitchFamily="18" charset="0"/>
            </a:endParaRPr>
          </a:p>
          <a:p>
            <a:r>
              <a:rPr lang="en-US" dirty="0">
                <a:solidFill>
                  <a:srgbClr val="000000"/>
                </a:solidFill>
                <a:latin typeface="Times New Roman" panose="02020603050405020304" pitchFamily="18" charset="0"/>
              </a:rPr>
              <a:t>First version in 1993, continuing ACR/NEMA 2.0</a:t>
            </a:r>
          </a:p>
          <a:p>
            <a:endParaRPr lang="en-US" dirty="0">
              <a:solidFill>
                <a:srgbClr val="000000"/>
              </a:solidFill>
              <a:latin typeface="Times New Roman" panose="02020603050405020304" pitchFamily="18" charset="0"/>
            </a:endParaRPr>
          </a:p>
          <a:p>
            <a:endParaRPr lang="en-US" sz="2400" b="1" dirty="0">
              <a:solidFill>
                <a:srgbClr val="000000"/>
              </a:solidFill>
              <a:latin typeface="Times New Roman" panose="02020603050405020304" pitchFamily="18" charset="0"/>
            </a:endParaRPr>
          </a:p>
          <a:p>
            <a:r>
              <a:rPr lang="en-US" sz="2400" b="1" dirty="0">
                <a:solidFill>
                  <a:srgbClr val="000000"/>
                </a:solidFill>
                <a:latin typeface="Times New Roman" panose="02020603050405020304" pitchFamily="18" charset="0"/>
              </a:rPr>
              <a:t>Areas of usage</a:t>
            </a:r>
          </a:p>
          <a:p>
            <a:r>
              <a:rPr lang="en-US" dirty="0">
                <a:solidFill>
                  <a:srgbClr val="000000"/>
                </a:solidFill>
                <a:latin typeface="Times New Roman" panose="02020603050405020304" pitchFamily="18" charset="0"/>
              </a:rPr>
              <a:t>Encode the data produced by a wide variety of imaging device types, including, CT (computed tomography), MRI (magnetic resonance imaging), ultrasound, X-ray, fluoroscopy, angiography, mammography, breast tomosynthesis, PET (positron emission tomography), SPECT (single-photon emission computed tomography), Endoscopy, microscopy, OCT (optical coherence tomography).</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Fields of medicine: radiology, cardiology, oncology, nuclear medicine, radiotherapy, neurology, orthopedics, obstetrics, gynecology, ophthalmology, dentistry, maxillofacial surgery, dermatology, pathology, clinical trials, veterinary medicine, and medical/clinical photography.</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Industries: healthcare, veterinary, customs, petrol</a:t>
            </a:r>
          </a:p>
        </p:txBody>
      </p:sp>
    </p:spTree>
    <p:extLst>
      <p:ext uri="{BB962C8B-B14F-4D97-AF65-F5344CB8AC3E}">
        <p14:creationId xmlns:p14="http://schemas.microsoft.com/office/powerpoint/2010/main" val="14625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108475"/>
            <a:ext cx="7912360" cy="830997"/>
          </a:xfrm>
          <a:prstGeom prst="rect">
            <a:avLst/>
          </a:prstGeom>
          <a:noFill/>
        </p:spPr>
        <p:txBody>
          <a:bodyPr wrap="square" rtlCol="0">
            <a:spAutoFit/>
          </a:bodyPr>
          <a:lstStyle/>
          <a:p>
            <a:pPr algn="ctr"/>
            <a:r>
              <a:rPr lang="en-US" sz="4800" dirty="0">
                <a:solidFill>
                  <a:srgbClr val="000066"/>
                </a:solidFill>
              </a:rPr>
              <a:t>DICOM Services</a:t>
            </a:r>
          </a:p>
        </p:txBody>
      </p:sp>
      <p:sp>
        <p:nvSpPr>
          <p:cNvPr id="7" name="TextBox 6">
            <a:extLst>
              <a:ext uri="{FF2B5EF4-FFF2-40B4-BE49-F238E27FC236}">
                <a16:creationId xmlns:a16="http://schemas.microsoft.com/office/drawing/2014/main" id="{4385016C-80D7-4132-84FE-86A0667B6503}"/>
              </a:ext>
            </a:extLst>
          </p:cNvPr>
          <p:cNvSpPr txBox="1"/>
          <p:nvPr/>
        </p:nvSpPr>
        <p:spPr>
          <a:xfrm>
            <a:off x="1001874" y="1232428"/>
            <a:ext cx="8991211" cy="5355312"/>
          </a:xfrm>
          <a:prstGeom prst="rect">
            <a:avLst/>
          </a:prstGeom>
          <a:noFill/>
        </p:spPr>
        <p:txBody>
          <a:bodyPr wrap="square">
            <a:spAutoFit/>
          </a:bodyPr>
          <a:lstStyle/>
          <a:p>
            <a:r>
              <a:rPr lang="en-US" dirty="0"/>
              <a:t>Service definition</a:t>
            </a:r>
          </a:p>
          <a:p>
            <a:pPr marL="285750" indent="-285750">
              <a:buFont typeface="Arial" panose="020B0604020202020204" pitchFamily="34" charset="0"/>
              <a:buChar char="•"/>
            </a:pPr>
            <a:r>
              <a:rPr lang="en-US" dirty="0"/>
              <a:t>Semantic – what each service has been designed for</a:t>
            </a:r>
          </a:p>
          <a:p>
            <a:pPr marL="285750" indent="-285750">
              <a:buFont typeface="Arial" panose="020B0604020202020204" pitchFamily="34" charset="0"/>
              <a:buChar char="•"/>
            </a:pPr>
            <a:r>
              <a:rPr lang="en-US" dirty="0"/>
              <a:t>Protocol – what kind of information is exchanged and how is presented</a:t>
            </a:r>
          </a:p>
          <a:p>
            <a:pPr marL="285750" indent="-285750">
              <a:buFont typeface="Arial" panose="020B0604020202020204" pitchFamily="34" charset="0"/>
              <a:buChar char="•"/>
            </a:pPr>
            <a:endParaRPr lang="en-US" dirty="0"/>
          </a:p>
          <a:p>
            <a:r>
              <a:rPr lang="en-US" dirty="0"/>
              <a:t>Application Entities (AE) – nodes providing/using DICOM services</a:t>
            </a:r>
          </a:p>
          <a:p>
            <a:pPr marL="285750" indent="-285750">
              <a:buFont typeface="Arial" panose="020B0604020202020204" pitchFamily="34" charset="0"/>
              <a:buChar char="•"/>
            </a:pPr>
            <a:r>
              <a:rPr lang="en-US" dirty="0"/>
              <a:t>A system might be comprised of one or more AEs</a:t>
            </a:r>
          </a:p>
          <a:p>
            <a:endParaRPr lang="en-US" dirty="0"/>
          </a:p>
          <a:p>
            <a:r>
              <a:rPr lang="en-US" dirty="0"/>
              <a:t>Service Class Provider (SCP) – node providing the service. </a:t>
            </a:r>
            <a:r>
              <a:rPr lang="en-US" dirty="0" err="1"/>
              <a:t>Eg</a:t>
            </a:r>
            <a:r>
              <a:rPr lang="en-US" dirty="0"/>
              <a:t>: </a:t>
            </a:r>
          </a:p>
          <a:p>
            <a:pPr marL="285750" indent="-285750">
              <a:buFont typeface="Arial" panose="020B0604020202020204" pitchFamily="34" charset="0"/>
              <a:buChar char="•"/>
            </a:pPr>
            <a:r>
              <a:rPr lang="en-US" dirty="0"/>
              <a:t>Object storage (aka C-Store)</a:t>
            </a:r>
          </a:p>
          <a:p>
            <a:pPr marL="285750" indent="-285750">
              <a:buFont typeface="Arial" panose="020B0604020202020204" pitchFamily="34" charset="0"/>
              <a:buChar char="•"/>
            </a:pPr>
            <a:r>
              <a:rPr lang="en-US" dirty="0"/>
              <a:t>Verification (aka C-Echo) </a:t>
            </a:r>
          </a:p>
          <a:p>
            <a:pPr marL="285750" indent="-285750">
              <a:buFont typeface="Arial" panose="020B0604020202020204" pitchFamily="34" charset="0"/>
              <a:buChar char="•"/>
            </a:pPr>
            <a:r>
              <a:rPr lang="en-US" dirty="0"/>
              <a:t>Print</a:t>
            </a:r>
          </a:p>
          <a:p>
            <a:pPr marL="285750" indent="-285750">
              <a:buFont typeface="Arial" panose="020B0604020202020204" pitchFamily="34" charset="0"/>
              <a:buChar char="•"/>
            </a:pPr>
            <a:r>
              <a:rPr lang="en-US" dirty="0"/>
              <a:t>Query/Retrieve</a:t>
            </a:r>
          </a:p>
          <a:p>
            <a:endParaRPr lang="en-US" dirty="0"/>
          </a:p>
          <a:p>
            <a:r>
              <a:rPr lang="en-US" dirty="0"/>
              <a:t>Service Class User (SCU) – node using the service</a:t>
            </a:r>
          </a:p>
          <a:p>
            <a:endParaRPr lang="en-US" dirty="0"/>
          </a:p>
          <a:p>
            <a:r>
              <a:rPr lang="en-US" dirty="0"/>
              <a:t>Service Object Pair (SOP) Class – combination of command and an Information Object Definition (IOD)</a:t>
            </a:r>
          </a:p>
          <a:p>
            <a:endParaRPr lang="en-US" dirty="0"/>
          </a:p>
          <a:p>
            <a:r>
              <a:rPr lang="en-US" dirty="0"/>
              <a:t>SOP Instance – an instance of a Class, </a:t>
            </a:r>
            <a:r>
              <a:rPr lang="en-US" dirty="0" err="1"/>
              <a:t>eg</a:t>
            </a:r>
            <a:r>
              <a:rPr lang="en-US" dirty="0"/>
              <a:t> </a:t>
            </a:r>
            <a:r>
              <a:rPr lang="en-US" b="0" i="0" dirty="0">
                <a:solidFill>
                  <a:srgbClr val="4D5156"/>
                </a:solidFill>
                <a:effectLst/>
                <a:latin typeface="arial" panose="020B0604020202020204" pitchFamily="34" charset="0"/>
              </a:rPr>
              <a:t>Computed Radiography Image Storage</a:t>
            </a:r>
            <a:endParaRPr lang="en-US" dirty="0"/>
          </a:p>
        </p:txBody>
      </p:sp>
    </p:spTree>
    <p:extLst>
      <p:ext uri="{BB962C8B-B14F-4D97-AF65-F5344CB8AC3E}">
        <p14:creationId xmlns:p14="http://schemas.microsoft.com/office/powerpoint/2010/main" val="259044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Associations</a:t>
            </a:r>
          </a:p>
        </p:txBody>
      </p:sp>
      <p:sp>
        <p:nvSpPr>
          <p:cNvPr id="7" name="TextBox 6">
            <a:extLst>
              <a:ext uri="{FF2B5EF4-FFF2-40B4-BE49-F238E27FC236}">
                <a16:creationId xmlns:a16="http://schemas.microsoft.com/office/drawing/2014/main" id="{DF675596-D6A7-417B-B547-2E32CEACBDE3}"/>
              </a:ext>
            </a:extLst>
          </p:cNvPr>
          <p:cNvSpPr txBox="1"/>
          <p:nvPr/>
        </p:nvSpPr>
        <p:spPr>
          <a:xfrm>
            <a:off x="324715" y="3176542"/>
            <a:ext cx="9924964" cy="2585323"/>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Simple: </a:t>
            </a:r>
          </a:p>
          <a:p>
            <a:pPr marL="742950" lvl="1" indent="-285750">
              <a:buFont typeface="Arial" panose="020B0604020202020204" pitchFamily="34" charset="0"/>
              <a:buChar char="•"/>
            </a:pPr>
            <a:r>
              <a:rPr lang="en-US" dirty="0"/>
              <a:t>The SCU will start the communication and will ask the SCP if it supports a certain service. </a:t>
            </a:r>
          </a:p>
          <a:p>
            <a:pPr marL="742950" lvl="1" indent="-285750">
              <a:buFont typeface="Arial" panose="020B0604020202020204" pitchFamily="34" charset="0"/>
              <a:buChar char="•"/>
            </a:pPr>
            <a:r>
              <a:rPr lang="en-US" dirty="0"/>
              <a:t>The SCP will respond accordingly.</a:t>
            </a:r>
          </a:p>
          <a:p>
            <a:pPr marL="742950" lvl="1" indent="-285750">
              <a:buFont typeface="Arial" panose="020B0604020202020204" pitchFamily="34" charset="0"/>
              <a:buChar char="•"/>
            </a:pPr>
            <a:r>
              <a:rPr lang="en-US" dirty="0"/>
              <a:t>The SCU will ask something related to that service (ex: do a </a:t>
            </a:r>
            <a:r>
              <a:rPr lang="en-US" dirty="0" err="1"/>
              <a:t>cfind</a:t>
            </a:r>
            <a:r>
              <a:rPr lang="en-US" dirty="0"/>
              <a:t> or store an image)</a:t>
            </a:r>
          </a:p>
          <a:p>
            <a:pPr marL="742950" lvl="1" indent="-285750">
              <a:buFont typeface="Arial" panose="020B0604020202020204" pitchFamily="34" charset="0"/>
              <a:buChar char="•"/>
            </a:pPr>
            <a:r>
              <a:rPr lang="en-US" dirty="0"/>
              <a:t>The SCP will provide the negotiated services (respond, store images)</a:t>
            </a:r>
          </a:p>
          <a:p>
            <a:pPr marL="742950" lvl="1" indent="-285750">
              <a:buFont typeface="Arial" panose="020B0604020202020204" pitchFamily="34" charset="0"/>
              <a:buChar char="•"/>
            </a:pPr>
            <a:r>
              <a:rPr lang="en-US" dirty="0"/>
              <a:t>The SCU when done can drop the association or ask an association release</a:t>
            </a:r>
          </a:p>
          <a:p>
            <a:pPr marL="742950" lvl="1" indent="-285750">
              <a:buFont typeface="Arial" panose="020B0604020202020204" pitchFamily="34" charset="0"/>
              <a:buChar char="•"/>
            </a:pPr>
            <a:r>
              <a:rPr lang="en-US" dirty="0"/>
              <a:t>The SCP will acknowledge the association release	</a:t>
            </a:r>
          </a:p>
          <a:p>
            <a:r>
              <a:rPr lang="en-US" dirty="0"/>
              <a:t>(the initial service request and how that service will be managed by the two participants during communications is the actual association negotiation)</a:t>
            </a:r>
          </a:p>
        </p:txBody>
      </p:sp>
      <p:pic>
        <p:nvPicPr>
          <p:cNvPr id="8" name="Picture 7">
            <a:extLst>
              <a:ext uri="{FF2B5EF4-FFF2-40B4-BE49-F238E27FC236}">
                <a16:creationId xmlns:a16="http://schemas.microsoft.com/office/drawing/2014/main" id="{7758DD89-4B2A-4213-B505-66922F83DEAA}"/>
              </a:ext>
            </a:extLst>
          </p:cNvPr>
          <p:cNvPicPr>
            <a:picLocks noChangeAspect="1"/>
          </p:cNvPicPr>
          <p:nvPr/>
        </p:nvPicPr>
        <p:blipFill>
          <a:blip r:embed="rId4"/>
          <a:stretch>
            <a:fillRect/>
          </a:stretch>
        </p:blipFill>
        <p:spPr>
          <a:xfrm>
            <a:off x="2877917" y="1252272"/>
            <a:ext cx="4457700" cy="1381125"/>
          </a:xfrm>
          <a:prstGeom prst="rect">
            <a:avLst/>
          </a:prstGeom>
        </p:spPr>
      </p:pic>
    </p:spTree>
    <p:extLst>
      <p:ext uri="{BB962C8B-B14F-4D97-AF65-F5344CB8AC3E}">
        <p14:creationId xmlns:p14="http://schemas.microsoft.com/office/powerpoint/2010/main" val="106604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0F58FC3948B04D9C0728BC9E1A28A2" ma:contentTypeVersion="187" ma:contentTypeDescription="Create a new document." ma:contentTypeScope="" ma:versionID="2f3c352f390563427a1671b31307c6bd">
  <xsd:schema xmlns:xsd="http://www.w3.org/2001/XMLSchema" xmlns:xs="http://www.w3.org/2001/XMLSchema" xmlns:p="http://schemas.microsoft.com/office/2006/metadata/properties" xmlns:ns2="8e89f44b-c4dc-4104-b87d-c0760bd0ce10" xmlns:ns3="ade59ab6-c4d7-47e3-aebc-f49c6b484a21" targetNamespace="http://schemas.microsoft.com/office/2006/metadata/properties" ma:root="true" ma:fieldsID="f7477e4078dcb259f7952f496d322f8c" ns2:_="" ns3:_="">
    <xsd:import namespace="8e89f44b-c4dc-4104-b87d-c0760bd0ce10"/>
    <xsd:import namespace="ade59ab6-c4d7-47e3-aebc-f49c6b484a21"/>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2:SharedWithUsers" minOccurs="0"/>
                <xsd:element ref="ns2:SharedWithDetails" minOccurs="0"/>
                <xsd:element ref="ns3:MediaServiceAutoTags" minOccurs="0"/>
                <xsd:element ref="ns3:MediaServiceGenerationTime" minOccurs="0"/>
                <xsd:element ref="ns3:MediaServiceEventHashCode" minOccurs="0"/>
                <xsd:element ref="ns3:MediaLengthInSeconds" minOccurs="0"/>
                <xsd:element ref="ns3:UpdatestobeApprov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9f44b-c4dc-4104-b87d-c0760bd0ce1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e59ab6-c4d7-47e3-aebc-f49c6b484a2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UpdatestobeApproved" ma:index="22" nillable="true" ma:displayName="Updates to be Approved" ma:default="No" ma:format="Dropdown" ma:internalName="UpdatestobeApproved">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8e89f44b-c4dc-4104-b87d-c0760bd0ce10">AFJCFFCUCECP-2102554853-2492</_dlc_DocId>
    <_dlc_DocIdUrl xmlns="8e89f44b-c4dc-4104-b87d-c0760bd0ce10">
      <Url>https://laitek.sharepoint.com/_layouts/15/DocIdRedir.aspx?ID=AFJCFFCUCECP-2102554853-2492</Url>
      <Description>AFJCFFCUCECP-2102554853-2492</Description>
    </_dlc_DocIdUrl>
    <UpdatestobeApproved xmlns="ade59ab6-c4d7-47e3-aebc-f49c6b484a21">No</UpdatestobeApproved>
  </documentManagement>
</p:properties>
</file>

<file path=customXml/itemProps1.xml><?xml version="1.0" encoding="utf-8"?>
<ds:datastoreItem xmlns:ds="http://schemas.openxmlformats.org/officeDocument/2006/customXml" ds:itemID="{1632E5AD-3605-4BB2-9A07-7782D28AF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89f44b-c4dc-4104-b87d-c0760bd0ce10"/>
    <ds:schemaRef ds:uri="ade59ab6-c4d7-47e3-aebc-f49c6b484a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847847-FD8F-4B1F-BEF4-8AEE410A0D07}">
  <ds:schemaRefs>
    <ds:schemaRef ds:uri="http://schemas.microsoft.com/sharepoint/v3/contenttype/forms"/>
  </ds:schemaRefs>
</ds:datastoreItem>
</file>

<file path=customXml/itemProps3.xml><?xml version="1.0" encoding="utf-8"?>
<ds:datastoreItem xmlns:ds="http://schemas.openxmlformats.org/officeDocument/2006/customXml" ds:itemID="{65C9D58E-42EE-49D4-BE80-1A43B134590C}">
  <ds:schemaRefs>
    <ds:schemaRef ds:uri="http://schemas.microsoft.com/sharepoint/events"/>
  </ds:schemaRefs>
</ds:datastoreItem>
</file>

<file path=customXml/itemProps4.xml><?xml version="1.0" encoding="utf-8"?>
<ds:datastoreItem xmlns:ds="http://schemas.openxmlformats.org/officeDocument/2006/customXml" ds:itemID="{4519BBF8-1DAC-444F-9840-6576A91122E1}">
  <ds:schemaRefs>
    <ds:schemaRef ds:uri="http://schemas.microsoft.com/office/2006/documentManagement/types"/>
    <ds:schemaRef ds:uri="http://purl.org/dc/elements/1.1/"/>
    <ds:schemaRef ds:uri="ade59ab6-c4d7-47e3-aebc-f49c6b484a21"/>
    <ds:schemaRef ds:uri="http://schemas.microsoft.com/office/infopath/2007/PartnerControls"/>
    <ds:schemaRef ds:uri="http://schemas.openxmlformats.org/package/2006/metadata/core-properties"/>
    <ds:schemaRef ds:uri="http://purl.org/dc/dcmitype/"/>
    <ds:schemaRef ds:uri="http://purl.org/dc/terms/"/>
    <ds:schemaRef ds:uri="8e89f44b-c4dc-4104-b87d-c0760bd0ce1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3724</TotalTime>
  <Words>3553</Words>
  <Application>Microsoft Office PowerPoint</Application>
  <PresentationFormat>Widescreen</PresentationFormat>
  <Paragraphs>451</Paragraphs>
  <Slides>46</Slides>
  <Notes>30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Arial</vt:lpstr>
      <vt:lpstr>Calibri</vt:lpstr>
      <vt:lpstr>Calibri Light</vt:lpstr>
      <vt:lpstr>Courier New</vt:lpstr>
      <vt:lpstr>Helvetica</vt:lpstr>
      <vt:lpstr>Helvetica Neue</vt:lpstr>
      <vt:lpstr>Lato</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attributes</vt:lpstr>
      <vt:lpstr>PowerPoint Presentation</vt:lpstr>
      <vt:lpstr>PowerPoint Presentation</vt:lpstr>
      <vt:lpstr>PowerPoint Presentation</vt:lpstr>
      <vt:lpstr>PowerPoint Presentation</vt:lpstr>
      <vt:lpstr>PowerPoint Presentation</vt:lpstr>
      <vt:lpstr>Cornell bug JPEG photometric 1</vt:lpstr>
      <vt:lpstr>PowerPoint Presentation</vt:lpstr>
      <vt:lpstr>PowerPoint Presentation</vt:lpstr>
      <vt:lpstr>PowerPoint Presentation</vt:lpstr>
      <vt:lpstr>PowerPoint Presentation</vt:lpstr>
      <vt:lpstr>PowerPoint Presentation</vt:lpstr>
      <vt:lpstr>PowerPoint Presentation</vt:lpstr>
      <vt:lpstr>The DICOM Gift C-FIND &amp; C-MOVE to third party</vt:lpstr>
      <vt:lpstr>The DICOM Gift C-FIND &amp; C-MOVE to self &amp; C-STORE</vt:lpstr>
      <vt:lpstr>PowerPoint Presentation</vt:lpstr>
      <vt:lpstr>Migration Setup – Server Connectivity</vt:lpstr>
      <vt:lpstr>Migration Setup – Server Configuration</vt:lpstr>
      <vt:lpstr>Migration Setup - Initialization</vt:lpstr>
      <vt:lpstr>Data Cleansing and Staging</vt:lpstr>
      <vt:lpstr>Staging</vt:lpstr>
      <vt:lpstr>Data cleansing</vt:lpstr>
      <vt:lpstr>Migration into Target</vt:lpstr>
      <vt:lpstr>Project Closeout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Onofrei</dc:creator>
  <cp:lastModifiedBy>Bogdan Petrovan</cp:lastModifiedBy>
  <cp:revision>173</cp:revision>
  <dcterms:created xsi:type="dcterms:W3CDTF">2018-03-06T14:17:15Z</dcterms:created>
  <dcterms:modified xsi:type="dcterms:W3CDTF">2021-12-06T15:28:08Z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0x010100810F58FC3948B04D9C0728BC9E1A28A2</vt:lpwstr>
  </property>
  <property fmtid="{D5CDD505-2E9C-101B-9397-08002B2CF9AE}" pid="3" name="Order">
    <vt:r8>347400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dlc_DocIdItemGuid">
    <vt:lpwstr>25e62cbd-b8a1-4b75-bf0d-0a25eb1ed027</vt:lpwstr>
  </property>
</Properties>
</file>