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7" r:id="rId2"/>
    <p:sldId id="272" r:id="rId3"/>
    <p:sldId id="273" r:id="rId4"/>
    <p:sldId id="276" r:id="rId5"/>
    <p:sldId id="274" r:id="rId6"/>
    <p:sldId id="275" r:id="rId7"/>
    <p:sldId id="277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09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8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Политехнический Университет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Политехнический Университет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Политехнический Университет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17200" y="6176962"/>
            <a:ext cx="1483360" cy="565700"/>
          </a:xfrm>
        </p:spPr>
        <p:txBody>
          <a:bodyPr/>
          <a:lstStyle>
            <a:lvl1pPr algn="r">
              <a:defRPr/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Политехнический Университет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Политехнический Университет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Политехнический Университет 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Политехнический Университет 2021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Политехнический Университет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Политехнический Университет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558212"/>
            <a:ext cx="5212080" cy="2083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ru-RU"/>
              <a:t>Томский Политехнический Университет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0800000" flipV="1">
            <a:off x="10728960" y="6176962"/>
            <a:ext cx="1463040" cy="62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0" b="1" i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accent1">
              <a:lumMod val="60000"/>
              <a:lumOff val="40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accent1">
              <a:lumMod val="60000"/>
              <a:lumOff val="40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accent1">
              <a:lumMod val="60000"/>
              <a:lumOff val="40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accent1">
              <a:lumMod val="60000"/>
              <a:lumOff val="40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accent1">
              <a:lumMod val="60000"/>
              <a:lumOff val="40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968" y="793355"/>
            <a:ext cx="11424061" cy="1053083"/>
          </a:xfrm>
        </p:spPr>
        <p:txBody>
          <a:bodyPr>
            <a:normAutofit/>
          </a:bodyPr>
          <a:lstStyle/>
          <a:p>
            <a:pPr algn="ctr"/>
            <a:r>
              <a:rPr lang="ru-RU" sz="5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Программное обеспечение</a:t>
            </a:r>
            <a:endParaRPr lang="en-US" sz="5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508" y="1822054"/>
            <a:ext cx="11526983" cy="13716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для обработки рентгеновских спектров</a:t>
            </a:r>
            <a:endParaRPr lang="en-US" sz="3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742A2-588E-4B50-9E7F-D8A39302B625}"/>
              </a:ext>
            </a:extLst>
          </p:cNvPr>
          <p:cNvSpPr txBox="1"/>
          <p:nvPr/>
        </p:nvSpPr>
        <p:spPr>
          <a:xfrm>
            <a:off x="1298368" y="3632306"/>
            <a:ext cx="24320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Петрович </a:t>
            </a:r>
          </a:p>
          <a:p>
            <a:r>
              <a:rPr lang="ru-RU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Евгений </a:t>
            </a:r>
          </a:p>
          <a:p>
            <a:r>
              <a:rPr lang="ru-RU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Витальевич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F57D7-47D2-407F-99B5-4805129E498C}"/>
              </a:ext>
            </a:extLst>
          </p:cNvPr>
          <p:cNvSpPr txBox="1"/>
          <p:nvPr/>
        </p:nvSpPr>
        <p:spPr>
          <a:xfrm>
            <a:off x="1322752" y="5175665"/>
            <a:ext cx="2176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гр. 0ВМ92 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5A5394-FD1B-4975-A7C7-6833DEAD402A}"/>
              </a:ext>
            </a:extLst>
          </p:cNvPr>
          <p:cNvSpPr txBox="1"/>
          <p:nvPr/>
        </p:nvSpPr>
        <p:spPr>
          <a:xfrm>
            <a:off x="1316736" y="556007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Email: petrovich.eugene@gmail.com </a:t>
            </a: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 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EA9965-421D-410A-BF9F-08A3AE353978}"/>
              </a:ext>
            </a:extLst>
          </p:cNvPr>
          <p:cNvCxnSpPr/>
          <p:nvPr/>
        </p:nvCxnSpPr>
        <p:spPr>
          <a:xfrm>
            <a:off x="1450848" y="2572512"/>
            <a:ext cx="929030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554250-D665-4BF7-BAEE-1983E69EE953}"/>
              </a:ext>
            </a:extLst>
          </p:cNvPr>
          <p:cNvSpPr txBox="1"/>
          <p:nvPr/>
        </p:nvSpPr>
        <p:spPr>
          <a:xfrm>
            <a:off x="8209937" y="3636422"/>
            <a:ext cx="34964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Ермушко</a:t>
            </a:r>
          </a:p>
          <a:p>
            <a:r>
              <a:rPr lang="ru-RU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Жанна </a:t>
            </a:r>
          </a:p>
          <a:p>
            <a:r>
              <a:rPr lang="ru-RU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Александровна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92799-1F33-438B-BAC3-3D67B0D4EEB2}"/>
              </a:ext>
            </a:extLst>
          </p:cNvPr>
          <p:cNvSpPr txBox="1"/>
          <p:nvPr/>
        </p:nvSpPr>
        <p:spPr>
          <a:xfrm>
            <a:off x="8209948" y="5168457"/>
            <a:ext cx="2176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доцент, к.э.н. 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93CE6B-99D0-4675-A601-E9CD217FF557}"/>
              </a:ext>
            </a:extLst>
          </p:cNvPr>
          <p:cNvSpPr txBox="1"/>
          <p:nvPr/>
        </p:nvSpPr>
        <p:spPr>
          <a:xfrm>
            <a:off x="8190162" y="5559950"/>
            <a:ext cx="3879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руководитель стартапа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 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480A91-FF8F-460D-B841-F529F7CF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Политехнический Университет 2021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4CD5B2-0F95-40A3-9AD7-3BCBBCCF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59EC5-82B6-4754-A5CA-07BA3127C2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4" t="19163" r="202"/>
          <a:stretch/>
        </p:blipFill>
        <p:spPr>
          <a:xfrm>
            <a:off x="7271819" y="3359659"/>
            <a:ext cx="4195253" cy="25201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613A89-4A51-4730-815A-216FAFD9BE60}"/>
              </a:ext>
            </a:extLst>
          </p:cNvPr>
          <p:cNvSpPr txBox="1"/>
          <p:nvPr/>
        </p:nvSpPr>
        <p:spPr>
          <a:xfrm>
            <a:off x="658367" y="41303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Проблемы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F692F3-70DF-460B-B5B6-B9398AE0C31D}"/>
              </a:ext>
            </a:extLst>
          </p:cNvPr>
          <p:cNvSpPr txBox="1"/>
          <p:nvPr/>
        </p:nvSpPr>
        <p:spPr>
          <a:xfrm>
            <a:off x="353567" y="1160420"/>
            <a:ext cx="67909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Для создания качественной градуировки требуются высококвалифицированные специалисты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Создание градуировки требует времени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Качество градуировки зависит от опыта специалиста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Высокая стоимость работы</a:t>
            </a:r>
          </a:p>
          <a:p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BF9B7A-D9C7-4646-9B8F-5EF78B8435B1}"/>
              </a:ext>
            </a:extLst>
          </p:cNvPr>
          <p:cNvCxnSpPr>
            <a:cxnSpLocks/>
          </p:cNvCxnSpPr>
          <p:nvPr/>
        </p:nvCxnSpPr>
        <p:spPr>
          <a:xfrm>
            <a:off x="463296" y="1085088"/>
            <a:ext cx="1125321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A7D9D1-E37F-4F95-8634-E74C74C4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Политехнический Университет 2021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617F1C-7862-4220-BE4F-8130256F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EB87B-65A6-4591-B8B5-0D989E6A8895}"/>
              </a:ext>
            </a:extLst>
          </p:cNvPr>
          <p:cNvSpPr txBox="1"/>
          <p:nvPr/>
        </p:nvSpPr>
        <p:spPr>
          <a:xfrm>
            <a:off x="658367" y="413035"/>
            <a:ext cx="5028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Решение:  Нейросеть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296ED8-E16D-45E5-B2B1-9812C0F4281A}"/>
              </a:ext>
            </a:extLst>
          </p:cNvPr>
          <p:cNvSpPr txBox="1"/>
          <p:nvPr/>
        </p:nvSpPr>
        <p:spPr>
          <a:xfrm>
            <a:off x="353567" y="1160420"/>
            <a:ext cx="67909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Не требуются высококвалифицированные специалисты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Создание градуировки за несколько минут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Высокое качество градуировки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Экономическая эффективность</a:t>
            </a:r>
          </a:p>
          <a:p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E4E0C0-CEC6-4FAC-BCDC-6F722CFAE508}"/>
              </a:ext>
            </a:extLst>
          </p:cNvPr>
          <p:cNvCxnSpPr>
            <a:cxnSpLocks/>
          </p:cNvCxnSpPr>
          <p:nvPr/>
        </p:nvCxnSpPr>
        <p:spPr>
          <a:xfrm>
            <a:off x="463296" y="1085088"/>
            <a:ext cx="1125321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4D56A95-5C1C-4B7D-97EE-DF22ADD57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005" y="4036930"/>
            <a:ext cx="3397995" cy="22123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12A07A-A621-4BC7-84D4-876713E33C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45" r="19146"/>
          <a:stretch/>
        </p:blipFill>
        <p:spPr>
          <a:xfrm rot="16200000">
            <a:off x="5220279" y="4108885"/>
            <a:ext cx="2297717" cy="21538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ED73C1-529D-4397-8332-73C80C4F9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83" y="4126231"/>
            <a:ext cx="4061197" cy="20491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B1791706-9EE7-46E3-8133-961C3CC18331}"/>
              </a:ext>
            </a:extLst>
          </p:cNvPr>
          <p:cNvSpPr/>
          <p:nvPr/>
        </p:nvSpPr>
        <p:spPr>
          <a:xfrm>
            <a:off x="4031710" y="4852282"/>
            <a:ext cx="1567434" cy="53052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1C003CDB-52DD-48C8-8E0B-FEA36D672570}"/>
              </a:ext>
            </a:extLst>
          </p:cNvPr>
          <p:cNvSpPr/>
          <p:nvPr/>
        </p:nvSpPr>
        <p:spPr>
          <a:xfrm>
            <a:off x="7122795" y="4852281"/>
            <a:ext cx="1567434" cy="53052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19575D-719A-4FD7-9756-39282337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Политехнический Университет 2021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498F8-D3A3-4CA6-92B0-0F8A6DCA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3A018-9543-4A20-B97D-6FD37EE6C3B9}"/>
              </a:ext>
            </a:extLst>
          </p:cNvPr>
          <p:cNvSpPr txBox="1"/>
          <p:nvPr/>
        </p:nvSpPr>
        <p:spPr>
          <a:xfrm>
            <a:off x="658367" y="413035"/>
            <a:ext cx="2820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Конкуренты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C7A5F9-714D-45D1-A3F2-88DBACD61DF1}"/>
              </a:ext>
            </a:extLst>
          </p:cNvPr>
          <p:cNvCxnSpPr>
            <a:cxnSpLocks/>
          </p:cNvCxnSpPr>
          <p:nvPr/>
        </p:nvCxnSpPr>
        <p:spPr>
          <a:xfrm>
            <a:off x="463296" y="1085088"/>
            <a:ext cx="1125321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A0DBDD-0B36-4ABB-9510-5BD10937E8E4}"/>
              </a:ext>
            </a:extLst>
          </p:cNvPr>
          <p:cNvSpPr txBox="1"/>
          <p:nvPr/>
        </p:nvSpPr>
        <p:spPr>
          <a:xfrm>
            <a:off x="414527" y="1169272"/>
            <a:ext cx="11362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Всё программное обеспечение на рынке использует классические методы, требующие высококвалифицированных специалистов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Исследования новых методов ведется и рано или поздно они появятся на рынке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A7B1EB-9C87-434A-BF0D-02C6189E8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4" b="90964" l="1600" r="97600">
                        <a14:foregroundMark x1="14800" y1="38554" x2="14800" y2="38554"/>
                        <a14:foregroundMark x1="15800" y1="35843" x2="15800" y2="35843"/>
                        <a14:foregroundMark x1="11200" y1="39759" x2="11200" y2="39759"/>
                        <a14:foregroundMark x1="9200" y1="45181" x2="9200" y2="45181"/>
                        <a14:foregroundMark x1="5800" y1="42771" x2="5800" y2="42771"/>
                        <a14:foregroundMark x1="1600" y1="40361" x2="1600" y2="40361"/>
                        <a14:foregroundMark x1="19200" y1="15361" x2="19200" y2="15361"/>
                        <a14:foregroundMark x1="19000" y1="14157" x2="19000" y2="14157"/>
                        <a14:foregroundMark x1="17000" y1="14157" x2="17000" y2="14157"/>
                        <a14:foregroundMark x1="20200" y1="12349" x2="20200" y2="12349"/>
                        <a14:foregroundMark x1="18800" y1="12952" x2="18800" y2="12952"/>
                        <a14:foregroundMark x1="32000" y1="12952" x2="32000" y2="12952"/>
                        <a14:foregroundMark x1="30200" y1="11145" x2="30200" y2="11145"/>
                        <a14:foregroundMark x1="30400" y1="9639" x2="30400" y2="9639"/>
                        <a14:foregroundMark x1="30400" y1="8434" x2="30400" y2="8434"/>
                        <a14:foregroundMark x1="64400" y1="6325" x2="64400" y2="6325"/>
                        <a14:foregroundMark x1="61800" y1="904" x2="61800" y2="904"/>
                        <a14:foregroundMark x1="56400" y1="91265" x2="56400" y2="91265"/>
                        <a14:foregroundMark x1="92600" y1="50301" x2="92600" y2="50301"/>
                        <a14:foregroundMark x1="97600" y1="51506" x2="97600" y2="51506"/>
                        <a14:foregroundMark x1="18800" y1="13554" x2="18800" y2="13554"/>
                        <a14:foregroundMark x1="18400" y1="12952" x2="18400" y2="12952"/>
                        <a14:foregroundMark x1="10000" y1="42470" x2="10000" y2="42470"/>
                        <a14:foregroundMark x1="10000" y1="41867" x2="10000" y2="41867"/>
                        <a14:foregroundMark x1="27600" y1="17771" x2="27600" y2="17771"/>
                        <a14:foregroundMark x1="27600" y1="16566" x2="27600" y2="21386"/>
                        <a14:backgroundMark x1="27400" y1="22892" x2="27300" y2="21386"/>
                        <a14:backgroundMark x1="56800" y1="30723" x2="56800" y2="30723"/>
                        <a14:backgroundMark x1="74800" y1="41265" x2="74800" y2="412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00178" y="3978875"/>
            <a:ext cx="3777294" cy="250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7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C2E9BD-790A-495C-B320-FFA6AA7E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Политехнический Университет 2021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42C8F-F491-4E6F-959B-826802BA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5CB79-415D-4B98-A520-A8F549B9BAD2}"/>
              </a:ext>
            </a:extLst>
          </p:cNvPr>
          <p:cNvSpPr txBox="1"/>
          <p:nvPr/>
        </p:nvSpPr>
        <p:spPr>
          <a:xfrm>
            <a:off x="658367" y="413035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Рынок 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299864-19D5-4118-84FE-F6693D9A7B67}"/>
              </a:ext>
            </a:extLst>
          </p:cNvPr>
          <p:cNvCxnSpPr>
            <a:cxnSpLocks/>
          </p:cNvCxnSpPr>
          <p:nvPr/>
        </p:nvCxnSpPr>
        <p:spPr>
          <a:xfrm>
            <a:off x="463296" y="1085088"/>
            <a:ext cx="1125321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6154BD0-418B-44CA-9DF1-3CD77C5D5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130062"/>
              </p:ext>
            </p:extLst>
          </p:nvPr>
        </p:nvGraphicFramePr>
        <p:xfrm>
          <a:off x="463296" y="1585064"/>
          <a:ext cx="9125547" cy="2743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665655">
                  <a:extLst>
                    <a:ext uri="{9D8B030D-6E8A-4147-A177-3AD203B41FA5}">
                      <a16:colId xmlns:a16="http://schemas.microsoft.com/office/drawing/2014/main" val="3344739733"/>
                    </a:ext>
                  </a:extLst>
                </a:gridCol>
                <a:gridCol w="3459892">
                  <a:extLst>
                    <a:ext uri="{9D8B030D-6E8A-4147-A177-3AD203B41FA5}">
                      <a16:colId xmlns:a16="http://schemas.microsoft.com/office/drawing/2014/main" val="3247911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Объём мирового рынка в 2020 году </a:t>
                      </a:r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b="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ru-RU" sz="24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4,5 млрд. </a:t>
                      </a:r>
                      <a:r>
                        <a:rPr lang="en-US" sz="24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$</a:t>
                      </a:r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250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Выпуск спектрометров в год</a:t>
                      </a:r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около 30 тыс. </a:t>
                      </a:r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04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Доля программного обеспечения</a:t>
                      </a:r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450-670 млн. </a:t>
                      </a:r>
                      <a:r>
                        <a:rPr lang="en-US" sz="24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$</a:t>
                      </a:r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66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Цена спектрометра</a:t>
                      </a:r>
                      <a:endParaRPr lang="en-US" sz="2400" b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60 – 150 тыс. </a:t>
                      </a:r>
                      <a:r>
                        <a:rPr lang="en-US" sz="24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3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Цена ПО</a:t>
                      </a:r>
                      <a:endParaRPr lang="en-US" sz="2400" b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6-20 тыс. </a:t>
                      </a:r>
                      <a:r>
                        <a:rPr lang="en-US" sz="24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60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Расходы на градуировки</a:t>
                      </a:r>
                      <a:endParaRPr lang="en-US" sz="2400" b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До десятков тысяч </a:t>
                      </a:r>
                      <a:r>
                        <a:rPr lang="en-US" sz="24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286162"/>
                  </a:ext>
                </a:extLst>
              </a:tr>
            </a:tbl>
          </a:graphicData>
        </a:graphic>
      </p:graphicFrame>
      <p:pic>
        <p:nvPicPr>
          <p:cNvPr id="1026" name="Picture 2" descr="Stock Market Graph Up Png File - Stock Arrow Up Png Clipart (#1177063) -  PinClipart">
            <a:extLst>
              <a:ext uri="{FF2B5EF4-FFF2-40B4-BE49-F238E27FC236}">
                <a16:creationId xmlns:a16="http://schemas.microsoft.com/office/drawing/2014/main" id="{C6B5F458-5F9B-4929-BFE6-B6AF43B0F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98" b="89696" l="7386" r="93864">
                        <a14:foregroundMark x1="81477" y1="9775" x2="87614" y2="9247"/>
                        <a14:foregroundMark x1="93864" y1="7398" x2="93864" y2="7398"/>
                        <a14:foregroundMark x1="7386" y1="76618" x2="7386" y2="76618"/>
                        <a14:foregroundMark x1="9886" y1="82431" x2="9886" y2="82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425" y="4000190"/>
            <a:ext cx="2986965" cy="256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34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hopping Cart PNG Download Image | PNG All">
            <a:extLst>
              <a:ext uri="{FF2B5EF4-FFF2-40B4-BE49-F238E27FC236}">
                <a16:creationId xmlns:a16="http://schemas.microsoft.com/office/drawing/2014/main" id="{EE20B524-40F2-44E9-9441-1DDE1AA64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895" y="3313960"/>
            <a:ext cx="2977076" cy="2977076"/>
          </a:xfrm>
          <a:prstGeom prst="rect">
            <a:avLst/>
          </a:prstGeom>
          <a:noFill/>
          <a:effectLst>
            <a:glow>
              <a:schemeClr val="accent1">
                <a:alpha val="47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2C7507-9B22-40D5-8E3F-E2691643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Политехнический Университет 2021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03A15D-61BF-4363-B38D-746A0F9D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86C43-5E11-4053-A2D4-124BD8A8ABD7}"/>
              </a:ext>
            </a:extLst>
          </p:cNvPr>
          <p:cNvSpPr txBox="1"/>
          <p:nvPr/>
        </p:nvSpPr>
        <p:spPr>
          <a:xfrm>
            <a:off x="658367" y="413035"/>
            <a:ext cx="3097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Потребители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897016-0AF3-452A-94A1-D0FD5BB84928}"/>
              </a:ext>
            </a:extLst>
          </p:cNvPr>
          <p:cNvCxnSpPr>
            <a:cxnSpLocks/>
          </p:cNvCxnSpPr>
          <p:nvPr/>
        </p:nvCxnSpPr>
        <p:spPr>
          <a:xfrm>
            <a:off x="463296" y="1085088"/>
            <a:ext cx="1125321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3375C1C-72BD-4E6E-A0A9-D45774F337C7}"/>
              </a:ext>
            </a:extLst>
          </p:cNvPr>
          <p:cNvSpPr txBox="1"/>
          <p:nvPr/>
        </p:nvSpPr>
        <p:spPr>
          <a:xfrm>
            <a:off x="414527" y="1169272"/>
            <a:ext cx="11362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B2B</a:t>
            </a:r>
          </a:p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Компании - производители спектрометров</a:t>
            </a:r>
          </a:p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Мотивации - повышение конкурентоспособности продукции</a:t>
            </a:r>
          </a:p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Контракты - большие, возможны эксклюзивные</a:t>
            </a:r>
          </a:p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Лояльность - высокая</a:t>
            </a:r>
          </a:p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Проблемы – возможное противодействие конкурирующему продукту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B15686-467F-4DAA-94DE-1DC6B728C34D}"/>
              </a:ext>
            </a:extLst>
          </p:cNvPr>
          <p:cNvSpPr txBox="1"/>
          <p:nvPr/>
        </p:nvSpPr>
        <p:spPr>
          <a:xfrm>
            <a:off x="414527" y="3931367"/>
            <a:ext cx="11362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B2</a:t>
            </a:r>
            <a:r>
              <a:rPr lang="ru-RU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С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Компании - пользователи спектрометров.</a:t>
            </a:r>
          </a:p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Мотивации - экономическая эффективность, оперативность</a:t>
            </a:r>
          </a:p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Контракты - небольшие, но множественные </a:t>
            </a:r>
          </a:p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Лояльность - невысокая</a:t>
            </a:r>
          </a:p>
          <a:p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Проблемы - сопряжение с различными моделями спектрометров</a:t>
            </a:r>
          </a:p>
        </p:txBody>
      </p:sp>
    </p:spTree>
    <p:extLst>
      <p:ext uri="{BB962C8B-B14F-4D97-AF65-F5344CB8AC3E}">
        <p14:creationId xmlns:p14="http://schemas.microsoft.com/office/powerpoint/2010/main" val="157399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2DDEC8-4A40-40C9-9676-61EF594F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Политехнический Университет 2021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D993D9-BB68-4012-9B9C-8874C7EE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D15C3-6020-497A-B585-DD9DA948D6B5}"/>
              </a:ext>
            </a:extLst>
          </p:cNvPr>
          <p:cNvSpPr txBox="1"/>
          <p:nvPr/>
        </p:nvSpPr>
        <p:spPr>
          <a:xfrm>
            <a:off x="658367" y="413035"/>
            <a:ext cx="5205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Продвижение и защита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368E95-BE5A-4CC0-9078-5DA615AA0E40}"/>
              </a:ext>
            </a:extLst>
          </p:cNvPr>
          <p:cNvCxnSpPr>
            <a:cxnSpLocks/>
          </p:cNvCxnSpPr>
          <p:nvPr/>
        </p:nvCxnSpPr>
        <p:spPr>
          <a:xfrm>
            <a:off x="463296" y="1085088"/>
            <a:ext cx="1125321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5E3142-0E2D-4724-A6D3-796839722EED}"/>
              </a:ext>
            </a:extLst>
          </p:cNvPr>
          <p:cNvSpPr txBox="1"/>
          <p:nvPr/>
        </p:nvSpPr>
        <p:spPr>
          <a:xfrm>
            <a:off x="414527" y="1169272"/>
            <a:ext cx="113629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Специализированные выставки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Научные конференции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Специализированные печатные и интернет издания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Таргетированная реклама в поисковых системах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Интернет-сайт продукта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Защита патентом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Ноу-хау спрятано внутри кода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52EE27-70CA-4D82-A787-E241202B4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578" y="3415122"/>
            <a:ext cx="4043385" cy="23530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B2F29C-7F8A-4391-8F9D-27516AE68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67" b="90000" l="10000" r="90000">
                        <a14:foregroundMark x1="43056" y1="10556" x2="55000" y2="91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08590" y="4298156"/>
            <a:ext cx="2498882" cy="249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441453-574F-4F03-BEE3-D21C6088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Политехнический Университет 2021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7E13CD-A958-414B-A05B-1ECA77FC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5E9A7-1ED0-49B4-83C1-B373A323587A}"/>
              </a:ext>
            </a:extLst>
          </p:cNvPr>
          <p:cNvSpPr txBox="1"/>
          <p:nvPr/>
        </p:nvSpPr>
        <p:spPr>
          <a:xfrm>
            <a:off x="658367" y="413035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Бизнес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C169EC-7D99-41A8-8704-5728C79D48AD}"/>
              </a:ext>
            </a:extLst>
          </p:cNvPr>
          <p:cNvCxnSpPr>
            <a:cxnSpLocks/>
          </p:cNvCxnSpPr>
          <p:nvPr/>
        </p:nvCxnSpPr>
        <p:spPr>
          <a:xfrm>
            <a:off x="463296" y="1085088"/>
            <a:ext cx="11253216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Мешок с деньгами - Png картинки и иконки без фона">
            <a:extLst>
              <a:ext uri="{FF2B5EF4-FFF2-40B4-BE49-F238E27FC236}">
                <a16:creationId xmlns:a16="http://schemas.microsoft.com/office/drawing/2014/main" id="{16A2C0B4-2FE8-4795-8BEB-9F84AEFAF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107" y="4561703"/>
            <a:ext cx="1779373" cy="177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8EE491-EF35-474F-AF16-8D0200CFDD99}"/>
              </a:ext>
            </a:extLst>
          </p:cNvPr>
          <p:cNvSpPr txBox="1"/>
          <p:nvPr/>
        </p:nvSpPr>
        <p:spPr>
          <a:xfrm>
            <a:off x="353567" y="1160419"/>
            <a:ext cx="11253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Инвестиции в течение первого года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85E660C-C688-48D7-AA06-CDC4950F6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117736"/>
              </p:ext>
            </p:extLst>
          </p:nvPr>
        </p:nvGraphicFramePr>
        <p:xfrm>
          <a:off x="438582" y="1659206"/>
          <a:ext cx="9125547" cy="1371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665655">
                  <a:extLst>
                    <a:ext uri="{9D8B030D-6E8A-4147-A177-3AD203B41FA5}">
                      <a16:colId xmlns:a16="http://schemas.microsoft.com/office/drawing/2014/main" val="3344739733"/>
                    </a:ext>
                  </a:extLst>
                </a:gridCol>
                <a:gridCol w="3459892">
                  <a:extLst>
                    <a:ext uri="{9D8B030D-6E8A-4147-A177-3AD203B41FA5}">
                      <a16:colId xmlns:a16="http://schemas.microsoft.com/office/drawing/2014/main" val="3247911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Основные </a:t>
                      </a:r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b="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  <a:r>
                        <a:rPr lang="ru-RU" sz="24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 млн. </a:t>
                      </a:r>
                      <a:r>
                        <a:rPr lang="en-US" sz="24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208</a:t>
                      </a:r>
                      <a:r>
                        <a:rPr lang="ru-RU" sz="24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 тыс. руб.</a:t>
                      </a:r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250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Заработная плата</a:t>
                      </a:r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3 млн. </a:t>
                      </a:r>
                      <a:r>
                        <a:rPr lang="en-US" sz="240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984</a:t>
                      </a:r>
                      <a:r>
                        <a:rPr lang="ru-RU" sz="240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 тыс. руб.</a:t>
                      </a:r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04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Итого </a:t>
                      </a:r>
                      <a:endParaRPr lang="en-US" sz="2400" b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5 </a:t>
                      </a:r>
                      <a:r>
                        <a:rPr lang="ru-RU" sz="24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млн. </a:t>
                      </a:r>
                      <a:r>
                        <a:rPr lang="en-US" sz="24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192</a:t>
                      </a:r>
                      <a:r>
                        <a:rPr lang="ru-RU" sz="24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 тыс. руб.</a:t>
                      </a:r>
                      <a:endParaRPr lang="en-US" sz="2400" b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34319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E8B8E9-5A5F-4AB9-A5DA-7AEA699E3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33303"/>
              </p:ext>
            </p:extLst>
          </p:nvPr>
        </p:nvGraphicFramePr>
        <p:xfrm>
          <a:off x="442698" y="3702193"/>
          <a:ext cx="9125547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665655">
                  <a:extLst>
                    <a:ext uri="{9D8B030D-6E8A-4147-A177-3AD203B41FA5}">
                      <a16:colId xmlns:a16="http://schemas.microsoft.com/office/drawing/2014/main" val="3344739733"/>
                    </a:ext>
                  </a:extLst>
                </a:gridCol>
                <a:gridCol w="3459892">
                  <a:extLst>
                    <a:ext uri="{9D8B030D-6E8A-4147-A177-3AD203B41FA5}">
                      <a16:colId xmlns:a16="http://schemas.microsoft.com/office/drawing/2014/main" val="3247911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Деньги</a:t>
                      </a:r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 444281 руб.</a:t>
                      </a:r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250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Продукт</a:t>
                      </a:r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1.11 копий</a:t>
                      </a:r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0466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EAF09DA-87D9-4EAE-826C-53E3BAD3DF2F}"/>
              </a:ext>
            </a:extLst>
          </p:cNvPr>
          <p:cNvSpPr txBox="1"/>
          <p:nvPr/>
        </p:nvSpPr>
        <p:spPr>
          <a:xfrm>
            <a:off x="357685" y="3191046"/>
            <a:ext cx="11253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Точка безубыточности 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BC0F21E-B458-40B5-B0E8-6B8F90D41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547746"/>
              </p:ext>
            </p:extLst>
          </p:nvPr>
        </p:nvGraphicFramePr>
        <p:xfrm>
          <a:off x="446815" y="5325059"/>
          <a:ext cx="9125547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665655">
                  <a:extLst>
                    <a:ext uri="{9D8B030D-6E8A-4147-A177-3AD203B41FA5}">
                      <a16:colId xmlns:a16="http://schemas.microsoft.com/office/drawing/2014/main" val="3344739733"/>
                    </a:ext>
                  </a:extLst>
                </a:gridCol>
                <a:gridCol w="3459892">
                  <a:extLst>
                    <a:ext uri="{9D8B030D-6E8A-4147-A177-3AD203B41FA5}">
                      <a16:colId xmlns:a16="http://schemas.microsoft.com/office/drawing/2014/main" val="3247911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B2B</a:t>
                      </a:r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ru-RU" sz="24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5 копий в месяц</a:t>
                      </a:r>
                      <a:endParaRPr lang="en-US" sz="2400" b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250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B2C</a:t>
                      </a:r>
                      <a:endParaRPr lang="en-US" sz="24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entury Gothic" panose="020B0502020202020204" pitchFamily="34" charset="0"/>
                        </a:rPr>
                        <a:t>3 копии в месяц</a:t>
                      </a:r>
                      <a:endParaRPr lang="en-US" sz="2400" b="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0466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412A2C4-9AA4-4ED1-BA9F-A368D715A463}"/>
              </a:ext>
            </a:extLst>
          </p:cNvPr>
          <p:cNvSpPr txBox="1"/>
          <p:nvPr/>
        </p:nvSpPr>
        <p:spPr>
          <a:xfrm>
            <a:off x="349445" y="4801546"/>
            <a:ext cx="11253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Окупаемость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ru-RU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до конца года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5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72DEDE-346F-47B2-B0A1-4599AF30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Томский Политехнический Университет 2021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CFCE71-6C07-4F4C-B54E-AE8FD31E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A0474-B86C-4522-94E1-7B2B29AA1F1A}"/>
              </a:ext>
            </a:extLst>
          </p:cNvPr>
          <p:cNvSpPr txBox="1"/>
          <p:nvPr/>
        </p:nvSpPr>
        <p:spPr>
          <a:xfrm>
            <a:off x="658367" y="41303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4EAA89-C4E1-42F4-9C92-173576A9537B}"/>
              </a:ext>
            </a:extLst>
          </p:cNvPr>
          <p:cNvSpPr txBox="1">
            <a:spLocks/>
          </p:cNvSpPr>
          <p:nvPr/>
        </p:nvSpPr>
        <p:spPr>
          <a:xfrm>
            <a:off x="383968" y="793355"/>
            <a:ext cx="11424061" cy="105308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sz="5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Спасибо </a:t>
            </a:r>
            <a:endParaRPr lang="en-US" sz="5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6BD3B0E-0D5C-4065-9BE4-F0BB88F9AE85}"/>
              </a:ext>
            </a:extLst>
          </p:cNvPr>
          <p:cNvSpPr txBox="1">
            <a:spLocks/>
          </p:cNvSpPr>
          <p:nvPr/>
        </p:nvSpPr>
        <p:spPr>
          <a:xfrm>
            <a:off x="332508" y="1822054"/>
            <a:ext cx="11526983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за внимание</a:t>
            </a:r>
            <a:endParaRPr lang="en-US" sz="3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1840D4-A091-4A6C-BB45-85B99D6D8CA7}"/>
              </a:ext>
            </a:extLst>
          </p:cNvPr>
          <p:cNvSpPr txBox="1"/>
          <p:nvPr/>
        </p:nvSpPr>
        <p:spPr>
          <a:xfrm>
            <a:off x="1298368" y="3632306"/>
            <a:ext cx="24320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Петрович </a:t>
            </a:r>
          </a:p>
          <a:p>
            <a:r>
              <a:rPr lang="ru-RU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Евгений </a:t>
            </a:r>
          </a:p>
          <a:p>
            <a:r>
              <a:rPr lang="ru-RU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Витальевич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CB96E-BA46-4505-9F82-35BDE4153827}"/>
              </a:ext>
            </a:extLst>
          </p:cNvPr>
          <p:cNvSpPr txBox="1"/>
          <p:nvPr/>
        </p:nvSpPr>
        <p:spPr>
          <a:xfrm>
            <a:off x="1322752" y="5175665"/>
            <a:ext cx="2176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гр. 0ВМ92 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7B53B-5E41-4E75-84EA-1C9E09A8CCC2}"/>
              </a:ext>
            </a:extLst>
          </p:cNvPr>
          <p:cNvSpPr txBox="1"/>
          <p:nvPr/>
        </p:nvSpPr>
        <p:spPr>
          <a:xfrm>
            <a:off x="1316736" y="556007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Email: petrovich.eugene@gmail.com </a:t>
            </a:r>
            <a:r>
              <a:rPr lang="ru-RU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 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7F1A8E-A622-4D01-B408-5F47E999C802}"/>
              </a:ext>
            </a:extLst>
          </p:cNvPr>
          <p:cNvCxnSpPr/>
          <p:nvPr/>
        </p:nvCxnSpPr>
        <p:spPr>
          <a:xfrm>
            <a:off x="1450848" y="2572512"/>
            <a:ext cx="929030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68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tch-2.potx" id="{30235598-88C3-4AB4-9A8C-F01D82BEE131}" vid="{5F375810-FEB5-4089-9B2E-1B28E3F9C0A8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Pitch-2</Template>
  <TotalTime>84</TotalTime>
  <Words>344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Georgia</vt:lpstr>
      <vt:lpstr>Brushed Metal 16x9</vt:lpstr>
      <vt:lpstr>Программное обеспечение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</dc:title>
  <dc:creator>Eugene Petrovich</dc:creator>
  <cp:lastModifiedBy>Eugene Petrovich</cp:lastModifiedBy>
  <cp:revision>4</cp:revision>
  <dcterms:created xsi:type="dcterms:W3CDTF">2021-05-15T15:08:39Z</dcterms:created>
  <dcterms:modified xsi:type="dcterms:W3CDTF">2021-05-28T18:52:05Z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