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c9866bc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c9866bc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9866bc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9866bc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c9866bc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c9866bc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c9866bcb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c9866bcb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Вариант 5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Петров Вячеслав Маркович 409331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Входные данные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77800" y="1475725"/>
            <a:ext cx="7136400" cy="3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018"/>
              <a:buNone/>
            </a:pPr>
            <a:r>
              <a:rPr lang="ru" sz="13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 (цена за 1шт.) = 400	</a:t>
            </a:r>
            <a:endParaRPr sz="13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018"/>
              <a:buNone/>
            </a:pPr>
            <a:r>
              <a:rPr lang="ru" sz="13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Q (объем реализации) = 1000	</a:t>
            </a:r>
            <a:endParaRPr sz="13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rPr lang="ru" sz="13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VC (переменные затраты) = 15000</a:t>
            </a:r>
            <a:endParaRPr sz="13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454"/>
              </a:lnSpc>
              <a:spcBef>
                <a:spcPts val="1600"/>
              </a:spcBef>
              <a:spcAft>
                <a:spcPts val="0"/>
              </a:spcAft>
              <a:buSzPts val="1018"/>
              <a:buNone/>
            </a:pPr>
            <a:r>
              <a:rPr lang="ru" sz="13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FC (постоянные затраты) = 200000	</a:t>
            </a:r>
            <a:endParaRPr sz="13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454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rPr lang="ru" sz="13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TC (общие затраты) = FC + VC = 215 000</a:t>
            </a:r>
            <a:endParaRPr sz="13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454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rPr lang="ru" sz="13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TR (выручка от реализации) = P * Q=1000 * 400= 400 000</a:t>
            </a:r>
            <a:endParaRPr sz="13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454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rPr lang="ru" sz="13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Pf (прибыль) = TR - TC = 400 000 - 215 000 = 185 000</a:t>
            </a:r>
            <a:endParaRPr sz="13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454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rPr lang="ru" sz="13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MR (маржинальный доход) = TR - VC = 400 000 - 15000 = 385000</a:t>
            </a:r>
            <a:endParaRPr sz="138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454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None/>
            </a:pPr>
            <a:r>
              <a:rPr lang="ru" sz="138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AVC (переменные затраты на единицу продукции) = VC / Q = 15000 / 1000=15</a:t>
            </a:r>
            <a:endParaRPr sz="1102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Точка безубыточности и запас финансовой прочности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" sz="1500">
                <a:solidFill>
                  <a:srgbClr val="000000"/>
                </a:solidFill>
              </a:rPr>
              <a:t>ТБУ в денежном выражении = (TR*FC) / (TR-VC) =</a:t>
            </a:r>
            <a:r>
              <a:rPr lang="ru" sz="1500">
                <a:solidFill>
                  <a:srgbClr val="000000"/>
                </a:solidFill>
              </a:rPr>
              <a:t> 207792 руб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</a:rPr>
              <a:t>ТБУ в натуральном выражении = FC / (P-AVC) = 519.48 руб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</a:rPr>
              <a:t>ЗФП (</a:t>
            </a:r>
            <a:r>
              <a:rPr lang="ru" sz="1500">
                <a:solidFill>
                  <a:srgbClr val="000000"/>
                </a:solidFill>
              </a:rPr>
              <a:t>в денежном выражении</a:t>
            </a:r>
            <a:r>
              <a:rPr lang="ru" sz="1500">
                <a:solidFill>
                  <a:srgbClr val="000000"/>
                </a:solidFill>
              </a:rPr>
              <a:t>) = </a:t>
            </a:r>
            <a:r>
              <a:rPr lang="ru" sz="1500">
                <a:solidFill>
                  <a:srgbClr val="000000"/>
                </a:solidFill>
              </a:rPr>
              <a:t>(400000 - 207792) / 400000 * 100% = 48%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</a:rPr>
              <a:t>ЗФП (</a:t>
            </a:r>
            <a:r>
              <a:rPr lang="ru" sz="1500">
                <a:solidFill>
                  <a:srgbClr val="000000"/>
                </a:solidFill>
              </a:rPr>
              <a:t>в натуральном выражении</a:t>
            </a:r>
            <a:r>
              <a:rPr lang="ru" sz="1500">
                <a:solidFill>
                  <a:srgbClr val="000000"/>
                </a:solidFill>
              </a:rPr>
              <a:t>) = </a:t>
            </a:r>
            <a:r>
              <a:rPr lang="ru" sz="1500">
                <a:solidFill>
                  <a:srgbClr val="000000"/>
                </a:solidFill>
              </a:rPr>
              <a:t>(1000 - 519.48) / 1000 * 100% = 48%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6"/>
          <p:cNvPicPr preferRelativeResize="0"/>
          <p:nvPr/>
        </p:nvPicPr>
        <p:blipFill rotWithShape="1">
          <a:blip r:embed="rId3">
            <a:alphaModFix/>
          </a:blip>
          <a:srcRect b="2162" l="0" r="0" t="0"/>
          <a:stretch/>
        </p:blipFill>
        <p:spPr>
          <a:xfrm>
            <a:off x="363775" y="280100"/>
            <a:ext cx="8305025" cy="463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ЗФП равен 48%, что указывает на </a:t>
            </a:r>
            <a:r>
              <a:rPr lang="ru" sz="1600"/>
              <a:t>стабильное п</a:t>
            </a:r>
            <a:r>
              <a:rPr lang="ru" sz="1600"/>
              <a:t>оложение компании. Следует дальше сохранять его на том же уровне, чтобы минимизировать риски в будущем. Кроме того, лучше продолжать держать руку на пульсе и искать новые выгодные предложения для компании.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