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32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323" r:id="rId19"/>
    <p:sldId id="324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25" r:id="rId39"/>
    <p:sldId id="326" r:id="rId40"/>
    <p:sldId id="297" r:id="rId41"/>
    <p:sldId id="298" r:id="rId42"/>
    <p:sldId id="299" r:id="rId43"/>
    <p:sldId id="327" r:id="rId44"/>
    <p:sldId id="328" r:id="rId45"/>
    <p:sldId id="303" r:id="rId46"/>
    <p:sldId id="329" r:id="rId47"/>
    <p:sldId id="331" r:id="rId48"/>
    <p:sldId id="305" r:id="rId49"/>
    <p:sldId id="306" r:id="rId50"/>
    <p:sldId id="307" r:id="rId51"/>
    <p:sldId id="308" r:id="rId52"/>
    <p:sldId id="309" r:id="rId53"/>
    <p:sldId id="332" r:id="rId54"/>
    <p:sldId id="333" r:id="rId55"/>
    <p:sldId id="334" r:id="rId56"/>
    <p:sldId id="321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8B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 autoAdjust="0"/>
    <p:restoredTop sz="93750" autoAdjust="0"/>
  </p:normalViewPr>
  <p:slideViewPr>
    <p:cSldViewPr>
      <p:cViewPr varScale="1">
        <p:scale>
          <a:sx n="101" d="100"/>
          <a:sy n="101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9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22A1626-EFF2-49A3-9AC0-C5F9AE0143FF}" type="datetimeFigureOut">
              <a:rPr lang="ru-RU"/>
              <a:pPr>
                <a:defRPr/>
              </a:pPr>
              <a:t>29.08.2023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E227EBB-4845-4B2F-AA16-3DD04D8594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A99DF-D31D-4412-AA89-7E332A4BA5B7}" type="datetime1">
              <a:rPr lang="ru-RU"/>
              <a:pPr>
                <a:defRPr/>
              </a:pPr>
              <a:t>29.08.2023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476EE-47AF-4F04-A8D9-592DF1558A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A3BD0-810B-4B60-8745-AA93F6A6631C}" type="datetime1">
              <a:rPr lang="ru-RU"/>
              <a:pPr>
                <a:defRPr/>
              </a:pPr>
              <a:t>29.08.2023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10159-77A2-4E38-AE20-BBC7E56751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82A7C-42F1-47B7-AB3F-07CD4652EBEB}" type="datetime1">
              <a:rPr lang="ru-RU"/>
              <a:pPr>
                <a:defRPr/>
              </a:pPr>
              <a:t>29.08.2023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BB534-3E1A-451A-B665-51B3E8CE60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792E7-3EC2-4ADB-87E1-85C2A4B2B493}" type="datetime1">
              <a:rPr lang="ru-RU"/>
              <a:pPr>
                <a:defRPr/>
              </a:pPr>
              <a:t>29.08.2023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D9FDC-F2E6-4AFA-943A-4F86361D16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0F8B7-8C79-4DDB-8A99-E956F61E2BAC}" type="datetime1">
              <a:rPr lang="ru-RU"/>
              <a:pPr>
                <a:defRPr/>
              </a:pPr>
              <a:t>29.08.2023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E5C4F-B705-445D-8169-4722E3C9A6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76CA9-0EB8-4454-8024-5AC823EA7A15}" type="datetime1">
              <a:rPr lang="ru-RU"/>
              <a:pPr>
                <a:defRPr/>
              </a:pPr>
              <a:t>29.08.2023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37C2C-3DDD-409B-8500-32FE100523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83968-E627-4F00-B1E6-F5F40CB24D08}" type="datetime1">
              <a:rPr lang="ru-RU"/>
              <a:pPr>
                <a:defRPr/>
              </a:pPr>
              <a:t>29.08.2023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7823A-99F7-49AF-8AF1-3023A9DECD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A14EB-9E76-49CD-8A5D-D5E8C7F5ABA4}" type="datetime1">
              <a:rPr lang="ru-RU"/>
              <a:pPr>
                <a:defRPr/>
              </a:pPr>
              <a:t>29.08.2023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3A7FF-8552-414B-8DB8-DBD8B49E48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09AB9-C5D1-4A1E-9EB2-E4D322D050AB}" type="datetime1">
              <a:rPr lang="ru-RU"/>
              <a:pPr>
                <a:defRPr/>
              </a:pPr>
              <a:t>29.08.2023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768B5-A42F-4EAB-B191-5A7E1DFD62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8B368-05AF-493A-A7A9-B15A8D76E86F}" type="datetime1">
              <a:rPr lang="ru-RU"/>
              <a:pPr>
                <a:defRPr/>
              </a:pPr>
              <a:t>29.08.2023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044AC-5B06-40D0-8DE7-4CCA0F85D04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16542-109D-47D9-958C-E729F15F3169}" type="datetime1">
              <a:rPr lang="ru-RU"/>
              <a:pPr>
                <a:defRPr/>
              </a:pPr>
              <a:t>29.08.2023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63F98-7C78-4628-886A-15B8B9345F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3315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285E058-2C87-40AB-ADA6-9CF47D4FFBD2}" type="datetime1">
              <a:rPr lang="ru-RU"/>
              <a:pPr>
                <a:defRPr/>
              </a:pPr>
              <a:t>29.08.2023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2F5AD6D-6F59-4E61-BAE4-B0698A0DA2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d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0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40.jpeg"/><Relationship Id="rId7" Type="http://schemas.openxmlformats.org/officeDocument/2006/relationships/image" Target="../media/image4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jpeg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41.jpeg"/><Relationship Id="rId9" Type="http://schemas.openxmlformats.org/officeDocument/2006/relationships/oleObject" Target="../embeddings/oleObject31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ctrTitle"/>
          </p:nvPr>
        </p:nvSpPr>
        <p:spPr>
          <a:xfrm>
            <a:off x="827584" y="548680"/>
            <a:ext cx="7772400" cy="1928812"/>
          </a:xfrm>
        </p:spPr>
        <p:txBody>
          <a:bodyPr/>
          <a:lstStyle/>
          <a:p>
            <a:pPr eaLnBrk="1" hangingPunct="1"/>
            <a:r>
              <a:rPr lang="ru-RU" sz="6600" b="1" dirty="0" smtClean="0">
                <a:solidFill>
                  <a:srgbClr val="FF0000"/>
                </a:solidFill>
              </a:rPr>
              <a:t>Основы дискретной математики</a:t>
            </a:r>
            <a:endParaRPr lang="ru-RU" sz="6600" b="1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2780928"/>
            <a:ext cx="7632700" cy="24304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400" b="1" dirty="0">
                <a:solidFill>
                  <a:schemeClr val="tx2">
                    <a:lumMod val="75000"/>
                  </a:schemeClr>
                </a:solidFill>
              </a:rPr>
              <a:t>Доцент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sz="4400" b="1" dirty="0">
                <a:solidFill>
                  <a:schemeClr val="tx2">
                    <a:lumMod val="75000"/>
                  </a:schemeClr>
                </a:solidFill>
              </a:rPr>
              <a:t>Поляков Владимир Иванович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sz="4400" b="1" dirty="0">
                <a:solidFill>
                  <a:schemeClr val="tx2">
                    <a:lumMod val="75000"/>
                  </a:schemeClr>
                </a:solidFill>
              </a:rPr>
              <a:t>ауд. </a:t>
            </a:r>
            <a:r>
              <a:rPr lang="ru-RU" sz="4400" b="1" dirty="0" smtClean="0">
                <a:solidFill>
                  <a:schemeClr val="tx2">
                    <a:lumMod val="75000"/>
                  </a:schemeClr>
                </a:solidFill>
              </a:rPr>
              <a:t>1326</a:t>
            </a:r>
            <a:endParaRPr lang="en-US" sz="4400" b="1" dirty="0">
              <a:solidFill>
                <a:schemeClr val="tx2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v_i_polyakov@mail.ru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C0392B-3969-4B95-9EDD-BDBA5DB1C9C5}" type="slidenum">
              <a:rPr lang="ru-RU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38462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sz="3600" dirty="0">
                <a:latin typeface="+mn-lt"/>
              </a:rPr>
              <a:t>Объекты, образующие некоторое множество, называются его 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элементами</a:t>
            </a:r>
            <a:r>
              <a:rPr lang="ru-RU" sz="3600" dirty="0">
                <a:latin typeface="+mn-lt"/>
              </a:rPr>
              <a:t>. Принадлежность некоторого элемента </a:t>
            </a:r>
            <a:r>
              <a:rPr lang="en-US" sz="3600" b="1" i="1" dirty="0">
                <a:solidFill>
                  <a:srgbClr val="FF0000"/>
                </a:solidFill>
                <a:latin typeface="+mn-lt"/>
              </a:rPr>
              <a:t>x</a:t>
            </a:r>
            <a:r>
              <a:rPr lang="en-US" sz="3600" b="1" i="1" dirty="0">
                <a:latin typeface="+mn-lt"/>
              </a:rPr>
              <a:t> </a:t>
            </a:r>
            <a:r>
              <a:rPr lang="ru-RU" sz="3600" dirty="0">
                <a:latin typeface="+mn-lt"/>
              </a:rPr>
              <a:t>множеству </a:t>
            </a:r>
            <a:r>
              <a:rPr lang="en-US" sz="36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600" dirty="0">
                <a:latin typeface="+mn-lt"/>
              </a:rPr>
              <a:t> обозначается как </a:t>
            </a:r>
            <a:br>
              <a:rPr lang="ru-RU" sz="3600" dirty="0">
                <a:latin typeface="+mn-lt"/>
              </a:rPr>
            </a:br>
            <a:r>
              <a:rPr lang="en-US" sz="3600" b="1" i="1" dirty="0">
                <a:solidFill>
                  <a:srgbClr val="FF0000"/>
                </a:solidFill>
                <a:latin typeface="+mn-lt"/>
              </a:rPr>
              <a:t>x</a:t>
            </a:r>
            <a:r>
              <a:rPr lang="ru-RU" sz="3600" b="1" dirty="0">
                <a:solidFill>
                  <a:srgbClr val="FF0000"/>
                </a:solidFill>
                <a:latin typeface="+mn-lt"/>
                <a:sym typeface="Symbol"/>
              </a:rPr>
              <a:t></a:t>
            </a:r>
            <a:r>
              <a:rPr lang="en-US" sz="36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600" dirty="0">
                <a:latin typeface="+mn-lt"/>
              </a:rPr>
              <a:t> — «</a:t>
            </a:r>
            <a:r>
              <a:rPr lang="ru-RU" sz="3600" b="1" i="1" dirty="0" err="1">
                <a:solidFill>
                  <a:srgbClr val="FF0000"/>
                </a:solidFill>
                <a:latin typeface="+mn-lt"/>
              </a:rPr>
              <a:t>x</a:t>
            </a:r>
            <a:r>
              <a:rPr lang="ru-RU" sz="3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600" dirty="0">
                <a:latin typeface="+mn-lt"/>
              </a:rPr>
              <a:t>есть элемент множества 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600" dirty="0">
                <a:latin typeface="+mn-lt"/>
              </a:rPr>
              <a:t>» </a:t>
            </a:r>
            <a:br>
              <a:rPr lang="ru-RU" sz="3600" dirty="0">
                <a:latin typeface="+mn-lt"/>
              </a:rPr>
            </a:br>
            <a:r>
              <a:rPr lang="ru-RU" sz="3600" dirty="0">
                <a:latin typeface="+mn-lt"/>
              </a:rPr>
              <a:t>или «</a:t>
            </a:r>
            <a:r>
              <a:rPr lang="en-US" sz="3600" b="1" i="1" dirty="0">
                <a:solidFill>
                  <a:srgbClr val="FF0000"/>
                </a:solidFill>
                <a:latin typeface="+mn-lt"/>
              </a:rPr>
              <a:t>x</a:t>
            </a:r>
            <a:r>
              <a:rPr lang="en-US" sz="3600" b="1" i="1" dirty="0">
                <a:latin typeface="+mn-lt"/>
              </a:rPr>
              <a:t> </a:t>
            </a:r>
            <a:r>
              <a:rPr lang="ru-RU" sz="3600" dirty="0">
                <a:latin typeface="+mn-lt"/>
              </a:rPr>
              <a:t>принадлежит множеству </a:t>
            </a:r>
            <a:r>
              <a:rPr lang="en-US" sz="36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600" b="1" i="1" dirty="0">
                <a:latin typeface="+mn-lt"/>
              </a:rPr>
              <a:t>»</a:t>
            </a:r>
            <a:r>
              <a:rPr lang="ru-RU" sz="3600" dirty="0">
                <a:latin typeface="+mn-lt"/>
              </a:rPr>
              <a:t> .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8313" y="3357563"/>
            <a:ext cx="8229600" cy="3068637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/>
              <a:t>Непринадлежность некоторого элемента </a:t>
            </a:r>
            <a:r>
              <a:rPr lang="ru-RU" b="1" i="1" dirty="0">
                <a:solidFill>
                  <a:srgbClr val="FF0000"/>
                </a:solidFill>
              </a:rPr>
              <a:t>а</a:t>
            </a:r>
            <a:r>
              <a:rPr lang="ru-RU" dirty="0"/>
              <a:t> множеству </a:t>
            </a:r>
            <a:r>
              <a:rPr lang="ru-RU" b="1" i="1" dirty="0">
                <a:solidFill>
                  <a:srgbClr val="FF0000"/>
                </a:solidFill>
              </a:rPr>
              <a:t>М</a:t>
            </a:r>
            <a:r>
              <a:rPr lang="ru-RU" i="1" dirty="0"/>
              <a:t> </a:t>
            </a:r>
            <a:r>
              <a:rPr lang="ru-RU" dirty="0"/>
              <a:t>обозначается: </a:t>
            </a:r>
            <a:r>
              <a:rPr lang="ru-RU" b="1" i="1" dirty="0">
                <a:solidFill>
                  <a:srgbClr val="FF0000"/>
                </a:solidFill>
              </a:rPr>
              <a:t>а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  <a:sym typeface="Symbol"/>
              </a:rPr>
              <a:t>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b="1" i="1" dirty="0">
                <a:solidFill>
                  <a:srgbClr val="FF0000"/>
                </a:solidFill>
              </a:rPr>
              <a:t>М</a:t>
            </a:r>
            <a:r>
              <a:rPr lang="ru-RU" dirty="0"/>
              <a:t>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sz="1400" dirty="0"/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/>
              <a:t>Множества принято обозначать заглавными буквами латинского алфавита, а элементы множеств – строчными буквами.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27C5E6-E8C8-4B68-8470-0DA47B58DCD9}" type="slidenum">
              <a:rPr lang="ru-RU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750" y="142875"/>
            <a:ext cx="8229600" cy="13160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dirty="0"/>
              <a:t>Среди производных понятий теории множеств наиболее важны следующие: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12875"/>
            <a:ext cx="9144000" cy="1800225"/>
          </a:xfrm>
        </p:spPr>
        <p:txBody>
          <a:bodyPr rtlCol="0">
            <a:normAutofit fontScale="92500"/>
          </a:bodyPr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i="1" u="sng" dirty="0">
                <a:solidFill>
                  <a:srgbClr val="FF0000"/>
                </a:solidFill>
              </a:rPr>
              <a:t>Пустое множество</a:t>
            </a:r>
            <a:r>
              <a:rPr lang="ru-RU" u="sng" dirty="0">
                <a:solidFill>
                  <a:srgbClr val="FF0000"/>
                </a:solidFill>
              </a:rPr>
              <a:t>.</a:t>
            </a:r>
            <a:r>
              <a:rPr lang="ru-RU" dirty="0"/>
              <a:t> Пустым множеством называется множество, не содержащее ни одного элемента. Пустое множество обозначают символом </a:t>
            </a:r>
            <a:r>
              <a:rPr lang="ru-RU" dirty="0">
                <a:sym typeface="Symbol"/>
              </a:rPr>
              <a:t></a:t>
            </a:r>
            <a:r>
              <a:rPr lang="ru-RU" dirty="0"/>
              <a:t>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0" y="3214688"/>
            <a:ext cx="9144000" cy="364331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i="1" u="sng" dirty="0">
                <a:solidFill>
                  <a:srgbClr val="FF0000"/>
                </a:solidFill>
                <a:latin typeface="+mn-lt"/>
              </a:rPr>
              <a:t>Подмножество и надмножество</a:t>
            </a:r>
            <a:r>
              <a:rPr lang="ru-RU" sz="3200" dirty="0">
                <a:latin typeface="+mn-lt"/>
              </a:rPr>
              <a:t>. Множество 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b="1" dirty="0">
                <a:latin typeface="+mn-lt"/>
              </a:rPr>
              <a:t> 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dirty="0">
                <a:latin typeface="+mn-lt"/>
              </a:rPr>
              <a:t>называется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подмножеством</a:t>
            </a:r>
            <a:r>
              <a:rPr lang="ru-RU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множества 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, если любой элемент, принадлежащий 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b="1" dirty="0">
                <a:latin typeface="+mn-lt"/>
              </a:rPr>
              <a:t>,</a:t>
            </a:r>
            <a:r>
              <a:rPr lang="ru-RU" sz="3200" dirty="0">
                <a:latin typeface="+mn-lt"/>
              </a:rPr>
              <a:t> также </a:t>
            </a:r>
            <a:r>
              <a:rPr lang="ru-RU" sz="3200" dirty="0" err="1">
                <a:latin typeface="+mn-lt"/>
              </a:rPr>
              <a:t>принадле-жит</a:t>
            </a:r>
            <a:r>
              <a:rPr lang="ru-RU" sz="3200" dirty="0">
                <a:latin typeface="+mn-lt"/>
              </a:rPr>
              <a:t> 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. Это записывается в виде </a:t>
            </a:r>
            <a:r>
              <a:rPr lang="ru-RU" sz="3200" i="1" dirty="0">
                <a:solidFill>
                  <a:srgbClr val="FF0000"/>
                </a:solidFill>
                <a:latin typeface="+mn-lt"/>
              </a:rPr>
              <a:t>отношения </a:t>
            </a:r>
            <a:r>
              <a:rPr lang="ru-RU" sz="3200" i="1" dirty="0" err="1">
                <a:solidFill>
                  <a:srgbClr val="FF0000"/>
                </a:solidFill>
                <a:latin typeface="+mn-lt"/>
              </a:rPr>
              <a:t>включе-ния</a:t>
            </a:r>
            <a:r>
              <a:rPr lang="ru-RU" sz="3200" dirty="0">
                <a:latin typeface="+mn-lt"/>
              </a:rPr>
              <a:t>: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/>
              </a:rPr>
              <a:t>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. Таким образом, 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/>
              </a:rPr>
              <a:t>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) </a:t>
            </a:r>
            <a:r>
              <a:rPr lang="ru-RU" sz="3200" dirty="0">
                <a:latin typeface="+mn-lt"/>
                <a:sym typeface="Symbol"/>
              </a:rPr>
              <a:t></a:t>
            </a:r>
            <a:r>
              <a:rPr lang="ru-RU" sz="3200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x</a:t>
            </a:r>
            <a:r>
              <a:rPr lang="ru-RU" sz="3200" b="1" dirty="0">
                <a:solidFill>
                  <a:srgbClr val="FF0000"/>
                </a:solidFill>
                <a:latin typeface="+mn-lt"/>
                <a:sym typeface="Symbol"/>
              </a:rPr>
              <a:t>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  <a:sym typeface="Symbol"/>
              </a:rPr>
              <a:t></a:t>
            </a:r>
            <a:r>
              <a:rPr lang="ru-RU" sz="3200" i="1" dirty="0"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x</a:t>
            </a:r>
            <a:r>
              <a:rPr lang="ru-RU" sz="3200" b="1" dirty="0">
                <a:solidFill>
                  <a:srgbClr val="FF0000"/>
                </a:solidFill>
                <a:latin typeface="+mn-lt"/>
                <a:sym typeface="Symbol"/>
              </a:rPr>
              <a:t>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b="1" dirty="0">
                <a:latin typeface="+mn-lt"/>
              </a:rPr>
              <a:t>). </a:t>
            </a:r>
            <a:r>
              <a:rPr lang="ru-RU" sz="3200" dirty="0">
                <a:latin typeface="+mn-lt"/>
              </a:rPr>
              <a:t>Множество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b="1" i="1" dirty="0">
                <a:latin typeface="+mn-lt"/>
              </a:rPr>
              <a:t>, </a:t>
            </a:r>
            <a:r>
              <a:rPr lang="ru-RU" sz="3200" dirty="0">
                <a:latin typeface="+mn-lt"/>
              </a:rPr>
              <a:t>в свою очередь, называется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надмножеством</a:t>
            </a:r>
            <a:r>
              <a:rPr lang="ru-RU" sz="3200" dirty="0">
                <a:latin typeface="+mn-lt"/>
              </a:rPr>
              <a:t> множества 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b="1" dirty="0">
                <a:latin typeface="+mn-lt"/>
              </a:rPr>
              <a:t>,</a:t>
            </a:r>
            <a:r>
              <a:rPr lang="ru-RU" sz="3200" dirty="0">
                <a:latin typeface="+mn-lt"/>
              </a:rPr>
              <a:t> что записывается в виде </a:t>
            </a:r>
            <a:r>
              <a:rPr lang="ru-RU" sz="3200" i="1" dirty="0">
                <a:solidFill>
                  <a:srgbClr val="FF0000"/>
                </a:solidFill>
                <a:latin typeface="+mn-lt"/>
              </a:rPr>
              <a:t>отношения обратного включения</a:t>
            </a:r>
            <a:r>
              <a:rPr lang="ru-RU" sz="3200" dirty="0">
                <a:latin typeface="+mn-lt"/>
              </a:rPr>
              <a:t>: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/>
              </a:rPr>
              <a:t>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latin typeface="+mn-lt"/>
              </a:rPr>
              <a:t>. </a:t>
            </a: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sz="3200" dirty="0">
              <a:latin typeface="+mn-lt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A6142-296D-425D-B2C8-86A21B086A12}" type="slidenum">
              <a:rPr lang="ru-RU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l" eaLnBrk="1"/>
            <a:r>
              <a:rPr lang="ru-RU" sz="3600" b="1" i="1" dirty="0">
                <a:solidFill>
                  <a:srgbClr val="FF0000"/>
                </a:solidFill>
              </a:rPr>
              <a:t>Пустое множество является подмножеством любого множества</a:t>
            </a:r>
            <a:r>
              <a:rPr lang="ru-RU" sz="3600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26627" name="Содержимое 2"/>
          <p:cNvSpPr>
            <a:spLocks noGrp="1"/>
          </p:cNvSpPr>
          <p:nvPr>
            <p:ph idx="1"/>
          </p:nvPr>
        </p:nvSpPr>
        <p:spPr>
          <a:xfrm>
            <a:off x="0" y="1341438"/>
            <a:ext cx="9144000" cy="3302008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ru-RU" sz="3600" b="1" i="1" dirty="0">
                <a:solidFill>
                  <a:srgbClr val="FF0000"/>
                </a:solidFill>
              </a:rPr>
              <a:t>Универсальное множество</a:t>
            </a:r>
            <a:r>
              <a:rPr lang="ru-RU" sz="3600" b="1" i="1" dirty="0"/>
              <a:t>. </a:t>
            </a:r>
            <a:r>
              <a:rPr lang="ru-RU" sz="3600" dirty="0"/>
              <a:t>Обычно, в конкретных рассуждениях элементы всех множеств берутся из некоторого одного, достаточно широкого множества, своего для каждого случая, которое называется </a:t>
            </a:r>
            <a:r>
              <a:rPr lang="ru-RU" sz="3600" b="1" i="1" dirty="0" err="1">
                <a:solidFill>
                  <a:srgbClr val="FF0000"/>
                </a:solidFill>
              </a:rPr>
              <a:t>универ-сальным</a:t>
            </a:r>
            <a:r>
              <a:rPr lang="ru-RU" sz="3600" b="1" i="1" dirty="0">
                <a:solidFill>
                  <a:srgbClr val="FF0000"/>
                </a:solidFill>
              </a:rPr>
              <a:t> множеством </a:t>
            </a:r>
            <a:r>
              <a:rPr lang="ru-RU" sz="3600" b="1" dirty="0">
                <a:solidFill>
                  <a:srgbClr val="FF0000"/>
                </a:solidFill>
              </a:rPr>
              <a:t>(</a:t>
            </a:r>
            <a:r>
              <a:rPr lang="ru-RU" sz="3600" b="1" i="1" dirty="0">
                <a:solidFill>
                  <a:srgbClr val="FF0000"/>
                </a:solidFill>
              </a:rPr>
              <a:t>универсумом</a:t>
            </a:r>
            <a:r>
              <a:rPr lang="ru-RU" sz="3600" b="1" dirty="0">
                <a:solidFill>
                  <a:srgbClr val="FF0000"/>
                </a:solidFill>
              </a:rPr>
              <a:t>)</a:t>
            </a:r>
            <a:r>
              <a:rPr lang="ru-RU" sz="3600" dirty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F0AF8C-08D5-4AA9-804B-3F571ECF85EC}" type="slidenum">
              <a:rPr lang="ru-RU"/>
              <a:pPr>
                <a:defRPr/>
              </a:pPr>
              <a:t>12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786322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+mn-lt"/>
              </a:rPr>
              <a:t>Универсальное множество обычно </a:t>
            </a:r>
            <a:r>
              <a:rPr lang="ru-RU" sz="3600" dirty="0" err="1">
                <a:latin typeface="+mn-lt"/>
              </a:rPr>
              <a:t>обозна-чается</a:t>
            </a:r>
            <a:r>
              <a:rPr lang="ru-RU" sz="3600" dirty="0">
                <a:latin typeface="+mn-lt"/>
              </a:rPr>
              <a:t> 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U</a:t>
            </a:r>
            <a:r>
              <a:rPr lang="ru-RU" sz="3600" dirty="0">
                <a:latin typeface="+mn-lt"/>
              </a:rPr>
              <a:t> (от</a:t>
            </a:r>
            <a:r>
              <a:rPr lang="en-US" sz="3600" dirty="0">
                <a:latin typeface="+mn-lt"/>
              </a:rPr>
              <a:t> </a:t>
            </a:r>
            <a:r>
              <a:rPr lang="ru-RU" sz="3600" dirty="0">
                <a:latin typeface="+mn-lt"/>
              </a:rPr>
              <a:t>англ. </a:t>
            </a:r>
            <a:r>
              <a:rPr lang="ru-RU" sz="3600" i="1" dirty="0" err="1">
                <a:latin typeface="+mn-lt"/>
              </a:rPr>
              <a:t>universe</a:t>
            </a:r>
            <a:r>
              <a:rPr lang="ru-RU" sz="3600" i="1" dirty="0">
                <a:latin typeface="+mn-lt"/>
              </a:rPr>
              <a:t>, </a:t>
            </a:r>
            <a:r>
              <a:rPr lang="ru-RU" sz="3600" i="1" dirty="0" err="1">
                <a:latin typeface="+mn-lt"/>
              </a:rPr>
              <a:t>universal</a:t>
            </a:r>
            <a:r>
              <a:rPr lang="ru-RU" sz="3600" i="1" dirty="0">
                <a:latin typeface="+mn-lt"/>
              </a:rPr>
              <a:t> </a:t>
            </a:r>
            <a:r>
              <a:rPr lang="ru-RU" sz="3600" i="1" dirty="0" err="1">
                <a:latin typeface="+mn-lt"/>
              </a:rPr>
              <a:t>set</a:t>
            </a:r>
            <a:r>
              <a:rPr lang="ru-RU" sz="3600" dirty="0">
                <a:latin typeface="+mn-lt"/>
              </a:rPr>
              <a:t>), </a:t>
            </a:r>
          </a:p>
          <a:p>
            <a:r>
              <a:rPr lang="ru-RU" sz="3600" dirty="0">
                <a:latin typeface="+mn-lt"/>
              </a:rPr>
              <a:t>реже 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E</a:t>
            </a:r>
            <a:r>
              <a:rPr lang="ru-RU" sz="3600" dirty="0">
                <a:latin typeface="+mn-lt"/>
              </a:rPr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 hangingPunct="1"/>
            <a:r>
              <a:rPr lang="ru-RU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Мощность множества</a:t>
            </a:r>
            <a:r>
              <a:rPr lang="ru-RU" sz="4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000" dirty="0">
                <a:latin typeface="Arial" pitchFamily="34" charset="0"/>
                <a:cs typeface="Arial" pitchFamily="34" charset="0"/>
              </a:rPr>
              <a:t>можно рассматривать как числовую характеристику (метрику) любого множества. </a:t>
            </a:r>
            <a:r>
              <a:rPr lang="ru-RU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Мощностью </a:t>
            </a:r>
            <a:r>
              <a:rPr lang="ru-RU" sz="4000" dirty="0">
                <a:latin typeface="Arial" pitchFamily="34" charset="0"/>
                <a:cs typeface="Arial" pitchFamily="34" charset="0"/>
              </a:rPr>
              <a:t>некоторого конечного множества </a:t>
            </a:r>
            <a:r>
              <a:rPr lang="ru-RU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</a:t>
            </a:r>
            <a:r>
              <a:rPr lang="ru-RU" sz="40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4000" dirty="0">
                <a:latin typeface="Arial" pitchFamily="34" charset="0"/>
                <a:cs typeface="Arial" pitchFamily="34" charset="0"/>
              </a:rPr>
              <a:t>является число его элементов. Мощность множества </a:t>
            </a:r>
            <a:r>
              <a:rPr lang="ru-RU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</a:t>
            </a:r>
            <a:r>
              <a:rPr lang="ru-RU" sz="4000" dirty="0">
                <a:latin typeface="Arial" pitchFamily="34" charset="0"/>
                <a:cs typeface="Arial" pitchFamily="34" charset="0"/>
              </a:rPr>
              <a:t> принято обозначать |</a:t>
            </a:r>
            <a:r>
              <a:rPr lang="ru-RU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</a:t>
            </a:r>
            <a:r>
              <a:rPr lang="ru-RU" sz="4000" dirty="0">
                <a:latin typeface="Arial" pitchFamily="34" charset="0"/>
                <a:cs typeface="Arial" pitchFamily="34" charset="0"/>
              </a:rPr>
              <a:t>|, например, мощность множества </a:t>
            </a:r>
            <a:r>
              <a:rPr lang="ru-RU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</a:t>
            </a:r>
            <a:r>
              <a:rPr lang="ru-RU" sz="4000" b="1" i="1" dirty="0">
                <a:latin typeface="Arial" pitchFamily="34" charset="0"/>
                <a:cs typeface="Arial" pitchFamily="34" charset="0"/>
              </a:rPr>
              <a:t>=</a:t>
            </a:r>
            <a:r>
              <a:rPr lang="ru-RU" sz="4000" dirty="0">
                <a:latin typeface="Arial" pitchFamily="34" charset="0"/>
                <a:cs typeface="Arial" pitchFamily="34" charset="0"/>
              </a:rPr>
              <a:t>{</a:t>
            </a:r>
            <a:r>
              <a:rPr lang="en-US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ru-RU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ru-RU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ru-RU" sz="4000" dirty="0">
                <a:latin typeface="Arial" pitchFamily="34" charset="0"/>
                <a:cs typeface="Arial" pitchFamily="34" charset="0"/>
              </a:rPr>
              <a:t>} равна |</a:t>
            </a:r>
            <a:r>
              <a:rPr lang="ru-RU" sz="40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</a:t>
            </a:r>
            <a:r>
              <a:rPr lang="ru-RU" sz="4000" dirty="0">
                <a:latin typeface="Arial" pitchFamily="34" charset="0"/>
                <a:cs typeface="Arial" pitchFamily="34" charset="0"/>
              </a:rPr>
              <a:t>|=3.</a:t>
            </a:r>
            <a:br>
              <a:rPr lang="ru-RU" sz="4000" dirty="0">
                <a:latin typeface="Arial" pitchFamily="34" charset="0"/>
                <a:cs typeface="Arial" pitchFamily="34" charset="0"/>
              </a:rPr>
            </a:br>
            <a:r>
              <a:rPr lang="ru-RU" sz="4000" dirty="0">
                <a:latin typeface="Arial" pitchFamily="34" charset="0"/>
                <a:cs typeface="Arial" pitchFamily="34" charset="0"/>
              </a:rPr>
              <a:t>Мощность пустого множества равна нулю: |</a:t>
            </a:r>
            <a:r>
              <a:rPr lang="ru-RU" sz="4000" b="1" dirty="0">
                <a:latin typeface="Arial" pitchFamily="34" charset="0"/>
                <a:cs typeface="Arial" pitchFamily="34" charset="0"/>
                <a:sym typeface="Symbol" pitchFamily="18" charset="2"/>
              </a:rPr>
              <a:t></a:t>
            </a:r>
            <a:r>
              <a:rPr lang="ru-RU" sz="4000" dirty="0">
                <a:latin typeface="Arial" pitchFamily="34" charset="0"/>
                <a:cs typeface="Arial" pitchFamily="34" charset="0"/>
              </a:rPr>
              <a:t>|=0.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9F0802-4F94-4052-9723-9B1568E5A10F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789040"/>
          </a:xfrm>
        </p:spPr>
        <p:txBody>
          <a:bodyPr/>
          <a:lstStyle/>
          <a:p>
            <a:pPr algn="l" hangingPunct="1"/>
            <a:r>
              <a:rPr lang="ru-RU" sz="3600" b="1" i="1" dirty="0">
                <a:solidFill>
                  <a:srgbClr val="FF0000"/>
                </a:solidFill>
              </a:rPr>
              <a:t>Конечные </a:t>
            </a:r>
            <a:r>
              <a:rPr lang="ru-RU" sz="3600" dirty="0">
                <a:solidFill>
                  <a:srgbClr val="FF0000"/>
                </a:solidFill>
              </a:rPr>
              <a:t>и</a:t>
            </a:r>
            <a:r>
              <a:rPr lang="ru-RU" sz="3600" b="1" i="1" dirty="0">
                <a:solidFill>
                  <a:srgbClr val="FF0000"/>
                </a:solidFill>
              </a:rPr>
              <a:t> бесконечные множества</a:t>
            </a:r>
            <a:r>
              <a:rPr lang="ru-RU" sz="3600" dirty="0"/>
              <a:t>. Множества, имеющие конечное число </a:t>
            </a:r>
            <a:r>
              <a:rPr lang="ru-RU" sz="3600" dirty="0" err="1"/>
              <a:t>эле-ментов</a:t>
            </a:r>
            <a:r>
              <a:rPr lang="ru-RU" sz="3600" dirty="0"/>
              <a:t> и, соответственно, конечное </a:t>
            </a:r>
            <a:r>
              <a:rPr lang="ru-RU" sz="3600" dirty="0" err="1"/>
              <a:t>значе-ние</a:t>
            </a:r>
            <a:r>
              <a:rPr lang="ru-RU" sz="3600" dirty="0"/>
              <a:t> мощности, называются </a:t>
            </a:r>
            <a:r>
              <a:rPr lang="ru-RU" sz="3600" b="1" i="1" dirty="0">
                <a:solidFill>
                  <a:srgbClr val="FF0000"/>
                </a:solidFill>
              </a:rPr>
              <a:t>конечными</a:t>
            </a:r>
            <a:r>
              <a:rPr lang="ru-RU" sz="3600" dirty="0">
                <a:solidFill>
                  <a:srgbClr val="FF0000"/>
                </a:solidFill>
              </a:rPr>
              <a:t>,</a:t>
            </a:r>
            <a:r>
              <a:rPr lang="ru-RU" sz="3600" dirty="0"/>
              <a:t> а множества с бесконечным числом элементов и, соответственно, с бесконечной мощностью – </a:t>
            </a:r>
            <a:r>
              <a:rPr lang="ru-RU" sz="3600" b="1" i="1" dirty="0">
                <a:solidFill>
                  <a:srgbClr val="FF0000"/>
                </a:solidFill>
              </a:rPr>
              <a:t>бесконечными</a:t>
            </a:r>
            <a:r>
              <a:rPr lang="ru-RU" sz="360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A790AD-01B1-4D87-8027-0931088463B8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4005064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+mn-lt"/>
              </a:rPr>
              <a:t>Множества, обладающие одинаковым </a:t>
            </a:r>
            <a:r>
              <a:rPr lang="ru-RU" sz="3600" dirty="0" err="1">
                <a:latin typeface="+mn-lt"/>
              </a:rPr>
              <a:t>значе-нием</a:t>
            </a:r>
            <a:r>
              <a:rPr lang="ru-RU" sz="3600" dirty="0">
                <a:latin typeface="+mn-lt"/>
              </a:rPr>
              <a:t> </a:t>
            </a:r>
            <a:r>
              <a:rPr lang="ru-RU" sz="3600" dirty="0">
                <a:latin typeface="+mn-lt"/>
                <a:cs typeface="Andalus" pitchFamily="18" charset="-78"/>
              </a:rPr>
              <a:t>мощности</a:t>
            </a:r>
            <a:r>
              <a:rPr lang="ru-RU" sz="3600" dirty="0">
                <a:latin typeface="+mn-lt"/>
              </a:rPr>
              <a:t>, называются 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равномощными</a:t>
            </a:r>
            <a:r>
              <a:rPr lang="ru-RU" sz="3600" dirty="0">
                <a:latin typeface="+mn-lt"/>
              </a:rPr>
              <a:t>. Понятие равномощности распространяется и на бесконечные множества.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hangingPunct="1">
              <a:buFont typeface="Arial" charset="0"/>
              <a:buNone/>
              <a:defRPr/>
            </a:pPr>
            <a:r>
              <a:rPr lang="ru-RU" b="1" i="1" dirty="0">
                <a:solidFill>
                  <a:srgbClr val="FF0000"/>
                </a:solidFill>
              </a:rPr>
              <a:t>Счетные </a:t>
            </a:r>
            <a:r>
              <a:rPr lang="ru-RU" dirty="0">
                <a:solidFill>
                  <a:srgbClr val="FF0000"/>
                </a:solidFill>
              </a:rPr>
              <a:t>и</a:t>
            </a:r>
            <a:r>
              <a:rPr lang="ru-RU" b="1" i="1" dirty="0">
                <a:solidFill>
                  <a:srgbClr val="FF0000"/>
                </a:solidFill>
              </a:rPr>
              <a:t> несчетные множества</a:t>
            </a:r>
            <a:r>
              <a:rPr lang="ru-RU" b="1" i="1" dirty="0"/>
              <a:t>. </a:t>
            </a:r>
            <a:r>
              <a:rPr lang="ru-RU" dirty="0"/>
              <a:t>Бесконечные множества</a:t>
            </a:r>
            <a:r>
              <a:rPr lang="ru-RU" b="1" i="1" dirty="0"/>
              <a:t> </a:t>
            </a:r>
            <a:r>
              <a:rPr lang="ru-RU" dirty="0"/>
              <a:t>разделяются на </a:t>
            </a:r>
            <a:r>
              <a:rPr lang="ru-RU" b="1" i="1" dirty="0">
                <a:solidFill>
                  <a:srgbClr val="FF0000"/>
                </a:solidFill>
              </a:rPr>
              <a:t>счётные</a:t>
            </a:r>
            <a:r>
              <a:rPr lang="ru-RU" dirty="0"/>
              <a:t> и</a:t>
            </a:r>
            <a:r>
              <a:rPr lang="ru-RU" b="1" i="1" dirty="0"/>
              <a:t> </a:t>
            </a:r>
            <a:r>
              <a:rPr lang="ru-RU" b="1" i="1" dirty="0">
                <a:solidFill>
                  <a:srgbClr val="FF0000"/>
                </a:solidFill>
              </a:rPr>
              <a:t>несчетные</a:t>
            </a:r>
            <a:r>
              <a:rPr lang="ru-RU" dirty="0"/>
              <a:t>. Бесконечное множество называется </a:t>
            </a:r>
            <a:r>
              <a:rPr lang="ru-RU" b="1" i="1" dirty="0">
                <a:solidFill>
                  <a:srgbClr val="FF0000"/>
                </a:solidFill>
              </a:rPr>
              <a:t>счетным</a:t>
            </a:r>
            <a:r>
              <a:rPr lang="ru-RU" dirty="0"/>
              <a:t>, если его элементы можно пронумеровать, в противном случае, бесконечное множество называется </a:t>
            </a:r>
            <a:r>
              <a:rPr lang="ru-RU" b="1" i="1" dirty="0">
                <a:solidFill>
                  <a:srgbClr val="FF0000"/>
                </a:solidFill>
              </a:rPr>
              <a:t>несчетным</a:t>
            </a:r>
            <a:r>
              <a:rPr lang="ru-RU" dirty="0"/>
              <a:t>. Простейшим примером счетного множества является множество всех натуральных чисел, в связи с чем можно дать другое определение счетного множества: множество называется </a:t>
            </a:r>
            <a:r>
              <a:rPr lang="ru-RU" b="1" i="1" dirty="0">
                <a:solidFill>
                  <a:srgbClr val="FF0000"/>
                </a:solidFill>
              </a:rPr>
              <a:t>счетным</a:t>
            </a:r>
            <a:r>
              <a:rPr lang="ru-RU" dirty="0"/>
              <a:t>, если оно равномощно множеству натуральных чисел, т.е. его можно представить в виде {</a:t>
            </a:r>
            <a:r>
              <a:rPr lang="en-US" b="1" i="1" dirty="0">
                <a:solidFill>
                  <a:srgbClr val="FF0000"/>
                </a:solidFill>
              </a:rPr>
              <a:t>x</a:t>
            </a:r>
            <a:r>
              <a:rPr lang="ru-RU" b="1" i="1" baseline="-25000" dirty="0">
                <a:solidFill>
                  <a:srgbClr val="FF0000"/>
                </a:solidFill>
              </a:rPr>
              <a:t>0</a:t>
            </a:r>
            <a:r>
              <a:rPr lang="ru-RU" b="1" dirty="0">
                <a:solidFill>
                  <a:srgbClr val="FF0000"/>
                </a:solidFill>
              </a:rPr>
              <a:t>,</a:t>
            </a:r>
            <a:r>
              <a:rPr lang="ru-RU" b="1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x</a:t>
            </a:r>
            <a:r>
              <a:rPr lang="ru-RU" b="1" i="1" baseline="-25000" dirty="0">
                <a:solidFill>
                  <a:srgbClr val="FF0000"/>
                </a:solidFill>
              </a:rPr>
              <a:t>1</a:t>
            </a:r>
            <a:r>
              <a:rPr lang="ru-RU" b="1" dirty="0">
                <a:solidFill>
                  <a:srgbClr val="FF0000"/>
                </a:solidFill>
              </a:rPr>
              <a:t>,</a:t>
            </a:r>
            <a:r>
              <a:rPr lang="ru-RU" b="1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x</a:t>
            </a:r>
            <a:r>
              <a:rPr lang="ru-RU" b="1" i="1" baseline="-25000" dirty="0">
                <a:solidFill>
                  <a:srgbClr val="FF0000"/>
                </a:solidFill>
              </a:rPr>
              <a:t>2</a:t>
            </a:r>
            <a:r>
              <a:rPr lang="ru-RU" b="1" dirty="0">
                <a:solidFill>
                  <a:srgbClr val="FF0000"/>
                </a:solidFill>
              </a:rPr>
              <a:t>,</a:t>
            </a:r>
            <a:r>
              <a:rPr lang="ru-RU" b="1" i="1" dirty="0">
                <a:solidFill>
                  <a:srgbClr val="FF0000"/>
                </a:solidFill>
              </a:rPr>
              <a:t> </a:t>
            </a:r>
            <a:r>
              <a:rPr lang="ru-RU" b="1" i="1" dirty="0"/>
              <a:t>…</a:t>
            </a:r>
            <a:r>
              <a:rPr lang="ru-RU" dirty="0"/>
              <a:t>}, где </a:t>
            </a:r>
            <a:r>
              <a:rPr lang="ru-RU" b="1" i="1" dirty="0" err="1">
                <a:solidFill>
                  <a:srgbClr val="FF0000"/>
                </a:solidFill>
              </a:rPr>
              <a:t>х</a:t>
            </a:r>
            <a:r>
              <a:rPr lang="en-US" b="1" i="1" baseline="-25000" dirty="0" err="1">
                <a:solidFill>
                  <a:srgbClr val="FF0000"/>
                </a:solidFill>
              </a:rPr>
              <a:t>i</a:t>
            </a:r>
            <a:r>
              <a:rPr lang="ru-RU" dirty="0"/>
              <a:t> – элемент множества, однозначно соответствующий его номеру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i</a:t>
            </a:r>
            <a:r>
              <a:rPr lang="ru-RU" dirty="0"/>
              <a:t>.</a:t>
            </a:r>
          </a:p>
          <a:p>
            <a:pPr>
              <a:buFont typeface="Arial" charset="0"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916B9B-99AA-47BE-8A05-38E74DECAD22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284984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1200"/>
              </a:spcAft>
              <a:defRPr/>
            </a:pPr>
            <a:r>
              <a:rPr lang="ru-RU" sz="3000" dirty="0">
                <a:latin typeface="+mn-lt"/>
              </a:rPr>
              <a:t>В свою очередь, простейшим примером несчетного множества является множество действительных чисел.</a:t>
            </a:r>
            <a:br>
              <a:rPr lang="ru-RU" sz="3000" dirty="0">
                <a:latin typeface="+mn-lt"/>
              </a:rPr>
            </a:br>
            <a:r>
              <a:rPr lang="ru-RU" sz="3000" dirty="0">
                <a:latin typeface="+mn-lt"/>
              </a:rPr>
              <a:t>Другими примерами счетных множеств являются множества целых и рациональных чисел, а примером несчетного множества – множество комплексных чисел.</a:t>
            </a:r>
            <a:endParaRPr lang="ru-RU" sz="3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F6DFB3-0198-4817-A056-45FEAAAAE15F}" type="slidenum">
              <a:rPr lang="ru-RU" smtClean="0"/>
              <a:pPr>
                <a:defRPr/>
              </a:pPr>
              <a:t>16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14096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+mn-lt"/>
              </a:rPr>
              <a:t>В отношении счетных множеств имеют место следующие теоремы:</a:t>
            </a:r>
            <a:br>
              <a:rPr lang="ru-RU" sz="3000" dirty="0">
                <a:latin typeface="+mn-lt"/>
              </a:rPr>
            </a:br>
            <a:r>
              <a:rPr lang="ru-RU" sz="3000" dirty="0">
                <a:latin typeface="+mn-lt"/>
              </a:rPr>
              <a:t>- любое подмножество счетного множества является либо конечным, либо счетным, иначе говоря, каждое бесконечное подмножество счетного множества также является счетным;</a:t>
            </a:r>
            <a:br>
              <a:rPr lang="ru-RU" sz="3000" dirty="0">
                <a:latin typeface="+mn-lt"/>
              </a:rPr>
            </a:br>
            <a:r>
              <a:rPr lang="ru-RU" sz="3000" dirty="0">
                <a:latin typeface="+mn-lt"/>
              </a:rPr>
              <a:t>- объединение конечного числа счетных множеств также является счетным множеством.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3168353"/>
          </a:xfrm>
        </p:spPr>
        <p:txBody>
          <a:bodyPr/>
          <a:lstStyle/>
          <a:p>
            <a:pPr algn="l" hangingPunct="1"/>
            <a:r>
              <a:rPr lang="ru-RU" sz="3600" b="1" i="1" dirty="0" err="1">
                <a:solidFill>
                  <a:srgbClr val="FF0000"/>
                </a:solidFill>
                <a:latin typeface="+mn-lt"/>
              </a:rPr>
              <a:t>Булеан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 множества</a:t>
            </a:r>
            <a:r>
              <a:rPr lang="ru-RU" sz="3600" i="1" dirty="0">
                <a:latin typeface="+mn-lt"/>
              </a:rPr>
              <a:t>.</a:t>
            </a:r>
            <a:r>
              <a:rPr lang="ru-RU" sz="3600" dirty="0">
                <a:latin typeface="+mn-lt"/>
              </a:rPr>
              <a:t> Любое конечное множество содержит и конечное число подмножеств. Связь между произвольным множеством и всеми его подмножествами определяется </a:t>
            </a:r>
            <a:r>
              <a:rPr lang="ru-RU" sz="3600" dirty="0" err="1">
                <a:latin typeface="+mn-lt"/>
              </a:rPr>
              <a:t>булеаном</a:t>
            </a:r>
            <a:r>
              <a:rPr lang="ru-RU" sz="3600" dirty="0">
                <a:latin typeface="+mn-lt"/>
              </a:rPr>
              <a:t>.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64DA4-CD06-4D3C-9F8D-375E88DA16C0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3284984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i="1" dirty="0" err="1">
                <a:solidFill>
                  <a:srgbClr val="FF0000"/>
                </a:solidFill>
                <a:latin typeface="+mn-lt"/>
              </a:rPr>
              <a:t>Булеаном</a:t>
            </a:r>
            <a:r>
              <a:rPr lang="ru-RU" sz="3600" i="1" dirty="0">
                <a:latin typeface="+mn-lt"/>
              </a:rPr>
              <a:t> </a:t>
            </a:r>
            <a:r>
              <a:rPr lang="ru-RU" sz="3600" dirty="0">
                <a:latin typeface="+mn-lt"/>
              </a:rPr>
              <a:t>множества 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600" dirty="0">
                <a:latin typeface="+mn-lt"/>
              </a:rPr>
              <a:t> называется множество всех его подмножеств. </a:t>
            </a:r>
            <a:br>
              <a:rPr lang="ru-RU" sz="3600" dirty="0">
                <a:latin typeface="+mn-lt"/>
              </a:rPr>
            </a:br>
            <a:r>
              <a:rPr lang="ru-RU" sz="3600" dirty="0" err="1">
                <a:latin typeface="+mn-lt"/>
              </a:rPr>
              <a:t>Булеан</a:t>
            </a:r>
            <a:r>
              <a:rPr lang="ru-RU" sz="3600" dirty="0">
                <a:latin typeface="+mn-lt"/>
              </a:rPr>
              <a:t> множества 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600" b="1" i="1" dirty="0">
                <a:latin typeface="+mn-lt"/>
              </a:rPr>
              <a:t> </a:t>
            </a:r>
            <a:r>
              <a:rPr lang="ru-RU" sz="3600" dirty="0">
                <a:latin typeface="+mn-lt"/>
              </a:rPr>
              <a:t>будем обозначать 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В</a:t>
            </a:r>
            <a:r>
              <a:rPr lang="ru-RU" sz="36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600" b="1" dirty="0">
                <a:solidFill>
                  <a:srgbClr val="FF0000"/>
                </a:solidFill>
                <a:latin typeface="+mn-lt"/>
              </a:rPr>
              <a:t>)</a:t>
            </a:r>
            <a:r>
              <a:rPr lang="ru-RU" sz="3600" dirty="0">
                <a:latin typeface="+mn-lt"/>
              </a:rPr>
              <a:t>. </a:t>
            </a:r>
            <a:br>
              <a:rPr lang="ru-RU" sz="3600" dirty="0">
                <a:latin typeface="+mn-lt"/>
              </a:rPr>
            </a:br>
            <a:r>
              <a:rPr lang="ru-RU" sz="3600" dirty="0">
                <a:latin typeface="+mn-lt"/>
              </a:rPr>
              <a:t>Иначе </a:t>
            </a:r>
            <a:r>
              <a:rPr lang="ru-RU" sz="3600" dirty="0" err="1">
                <a:latin typeface="+mn-lt"/>
              </a:rPr>
              <a:t>булеан</a:t>
            </a:r>
            <a:r>
              <a:rPr lang="ru-RU" sz="3600" dirty="0">
                <a:latin typeface="+mn-lt"/>
              </a:rPr>
              <a:t> множества 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600" dirty="0">
                <a:latin typeface="+mn-lt"/>
              </a:rPr>
              <a:t> называют 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множеством - степенью</a:t>
            </a:r>
            <a:r>
              <a:rPr lang="ru-RU" sz="3600" dirty="0">
                <a:latin typeface="+mn-lt"/>
              </a:rPr>
              <a:t> множества </a:t>
            </a:r>
            <a:r>
              <a:rPr lang="ru-RU" sz="36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600" b="1" i="1" dirty="0">
                <a:latin typeface="+mn-lt"/>
              </a:rPr>
              <a:t>.</a:t>
            </a:r>
            <a:endParaRPr lang="ru-RU" sz="36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Содержимое 2"/>
          <p:cNvSpPr>
            <a:spLocks noGrp="1"/>
          </p:cNvSpPr>
          <p:nvPr>
            <p:ph idx="1"/>
          </p:nvPr>
        </p:nvSpPr>
        <p:spPr>
          <a:xfrm>
            <a:off x="0" y="1"/>
            <a:ext cx="9144000" cy="34290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ru-RU" dirty="0" err="1" smtClean="0"/>
              <a:t>Булеан</a:t>
            </a:r>
            <a:r>
              <a:rPr lang="ru-RU" dirty="0" smtClean="0"/>
              <a:t>, как множество всех подмножеств множества </a:t>
            </a:r>
            <a:r>
              <a:rPr lang="ru-RU" b="1" i="1" dirty="0" smtClean="0">
                <a:solidFill>
                  <a:srgbClr val="FF0000"/>
                </a:solidFill>
              </a:rPr>
              <a:t>А</a:t>
            </a:r>
            <a:r>
              <a:rPr lang="ru-RU" b="1" i="1" dirty="0" smtClean="0"/>
              <a:t>, </a:t>
            </a:r>
            <a:r>
              <a:rPr lang="ru-RU" dirty="0" smtClean="0"/>
              <a:t>должен включать в себя:</a:t>
            </a:r>
          </a:p>
          <a:p>
            <a:pPr marL="0" indent="0" hangingPunct="1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 smtClean="0"/>
              <a:t> </a:t>
            </a:r>
            <a:r>
              <a:rPr lang="ru-RU" dirty="0" smtClean="0"/>
              <a:t>пустое множество;</a:t>
            </a:r>
          </a:p>
          <a:p>
            <a:pPr marL="0" indent="0" hangingPunct="1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 smtClean="0"/>
              <a:t> </a:t>
            </a:r>
            <a:r>
              <a:rPr lang="ru-RU" dirty="0" smtClean="0"/>
              <a:t>само множество </a:t>
            </a:r>
            <a:r>
              <a:rPr lang="ru-RU" b="1" i="1" dirty="0" smtClean="0">
                <a:solidFill>
                  <a:srgbClr val="FF0000"/>
                </a:solidFill>
              </a:rPr>
              <a:t>А</a:t>
            </a:r>
            <a:r>
              <a:rPr lang="ru-RU" dirty="0" smtClean="0"/>
              <a:t>;</a:t>
            </a:r>
          </a:p>
          <a:p>
            <a:pPr marL="0" indent="0" hangingPunct="1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 smtClean="0"/>
              <a:t> </a:t>
            </a:r>
            <a:r>
              <a:rPr lang="ru-RU" dirty="0" smtClean="0"/>
              <a:t>отдельные элементы множества </a:t>
            </a:r>
            <a:r>
              <a:rPr lang="ru-RU" b="1" i="1" dirty="0" smtClean="0">
                <a:solidFill>
                  <a:srgbClr val="FF0000"/>
                </a:solidFill>
              </a:rPr>
              <a:t>А</a:t>
            </a:r>
            <a:r>
              <a:rPr lang="ru-RU" dirty="0" smtClean="0"/>
              <a:t>;</a:t>
            </a:r>
          </a:p>
          <a:p>
            <a:pPr marL="0" indent="0" hangingPunct="1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 smtClean="0"/>
              <a:t> </a:t>
            </a:r>
            <a:r>
              <a:rPr lang="ru-RU" dirty="0" smtClean="0"/>
              <a:t>всевозможные комбинации различных </a:t>
            </a:r>
            <a:r>
              <a:rPr lang="ru-RU" dirty="0" err="1" smtClean="0"/>
              <a:t>элемен-тов</a:t>
            </a:r>
            <a:r>
              <a:rPr lang="ru-RU" dirty="0" smtClean="0"/>
              <a:t> множества </a:t>
            </a:r>
            <a:r>
              <a:rPr lang="ru-RU" b="1" i="1" dirty="0" smtClean="0">
                <a:solidFill>
                  <a:srgbClr val="FF0000"/>
                </a:solidFill>
              </a:rPr>
              <a:t>А</a:t>
            </a:r>
            <a:r>
              <a:rPr lang="ru-RU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8F34AA-6BE2-4E1E-AB8D-0D23BF28C196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0" y="3573016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hangingPunct="1">
              <a:spcBef>
                <a:spcPts val="0"/>
              </a:spcBef>
              <a:buFont typeface="Arial" charset="0"/>
              <a:buNone/>
              <a:defRPr/>
            </a:pPr>
            <a:r>
              <a:rPr lang="ru-RU" sz="3200" dirty="0">
                <a:latin typeface="+mn-lt"/>
              </a:rPr>
              <a:t>Если множество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содержит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n</a:t>
            </a:r>
            <a:r>
              <a:rPr lang="en-US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элементов, то число его подмножеств из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k</a:t>
            </a:r>
            <a:r>
              <a:rPr lang="en-US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элементов представляет собой число сочетаний из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n</a:t>
            </a:r>
            <a:r>
              <a:rPr lang="en-US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по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k</a:t>
            </a:r>
            <a:r>
              <a:rPr lang="en-US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и определяется по формуле:</a:t>
            </a:r>
          </a:p>
          <a:p>
            <a:pPr hangingPunct="1">
              <a:buFont typeface="Arial" charset="0"/>
              <a:buNone/>
              <a:defRPr/>
            </a:pPr>
            <a:endParaRPr lang="ru-RU" sz="3200" dirty="0">
              <a:latin typeface="+mn-lt"/>
            </a:endParaRPr>
          </a:p>
          <a:p>
            <a:endParaRPr lang="ru-RU" sz="3200" dirty="0">
              <a:latin typeface="+mn-lt"/>
            </a:endParaRPr>
          </a:p>
        </p:txBody>
      </p:sp>
      <p:graphicFrame>
        <p:nvGraphicFramePr>
          <p:cNvPr id="2054" name="Object 3"/>
          <p:cNvGraphicFramePr>
            <a:graphicFrameLocks noChangeAspect="1"/>
          </p:cNvGraphicFramePr>
          <p:nvPr/>
        </p:nvGraphicFramePr>
        <p:xfrm>
          <a:off x="2627784" y="5340932"/>
          <a:ext cx="3024336" cy="1248880"/>
        </p:xfrm>
        <a:graphic>
          <a:graphicData uri="http://schemas.openxmlformats.org/presentationml/2006/ole">
            <p:oleObj spid="_x0000_s2050" name="Формула" r:id="rId3" imgW="1016000" imgH="419100" progId="Equation.3">
              <p:embed/>
            </p:oleObj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Заголовок 1"/>
          <p:cNvSpPr>
            <a:spLocks noGrp="1"/>
          </p:cNvSpPr>
          <p:nvPr>
            <p:ph type="title"/>
          </p:nvPr>
        </p:nvSpPr>
        <p:spPr>
          <a:xfrm>
            <a:off x="0" y="285750"/>
            <a:ext cx="9144000" cy="1857375"/>
          </a:xfrm>
        </p:spPr>
        <p:txBody>
          <a:bodyPr/>
          <a:lstStyle/>
          <a:p>
            <a:pPr algn="l"/>
            <a:r>
              <a:rPr lang="ru-RU" sz="3200" b="1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Пример. </a:t>
            </a:r>
            <a:r>
              <a:rPr lang="ru-RU" sz="3200" dirty="0" smtClean="0">
                <a:latin typeface="+mn-lt"/>
                <a:cs typeface="Arial" pitchFamily="34" charset="0"/>
              </a:rPr>
              <a:t>Записать </a:t>
            </a:r>
            <a:r>
              <a:rPr lang="ru-RU" sz="3200" dirty="0" err="1" smtClean="0">
                <a:latin typeface="+mn-lt"/>
                <a:cs typeface="Arial" pitchFamily="34" charset="0"/>
              </a:rPr>
              <a:t>булеан</a:t>
            </a:r>
            <a:r>
              <a:rPr lang="ru-RU" sz="3200" dirty="0" smtClean="0">
                <a:latin typeface="+mn-lt"/>
                <a:cs typeface="Arial" pitchFamily="34" charset="0"/>
              </a:rPr>
              <a:t> (множество – степень) для множества </a:t>
            </a:r>
            <a:r>
              <a:rPr lang="ru-RU" sz="3200" b="1" i="1" dirty="0" smtClean="0">
                <a:latin typeface="+mn-lt"/>
                <a:cs typeface="Arial" pitchFamily="34" charset="0"/>
              </a:rPr>
              <a:t>А=</a:t>
            </a:r>
            <a:r>
              <a:rPr lang="ru-RU" sz="3200" dirty="0" smtClean="0">
                <a:latin typeface="+mn-lt"/>
                <a:cs typeface="Arial" pitchFamily="34" charset="0"/>
              </a:rPr>
              <a:t>{</a:t>
            </a:r>
            <a:r>
              <a:rPr lang="en-US" sz="3200" b="1" i="1" dirty="0" smtClean="0">
                <a:latin typeface="+mn-lt"/>
                <a:cs typeface="Arial" pitchFamily="34" charset="0"/>
              </a:rPr>
              <a:t>a</a:t>
            </a:r>
            <a:r>
              <a:rPr lang="ru-RU" sz="3200" b="1" i="1" dirty="0" smtClean="0">
                <a:latin typeface="+mn-lt"/>
                <a:cs typeface="Arial" pitchFamily="34" charset="0"/>
              </a:rPr>
              <a:t>,</a:t>
            </a:r>
            <a:r>
              <a:rPr lang="ru-RU" sz="3200" dirty="0" smtClean="0">
                <a:latin typeface="+mn-lt"/>
                <a:cs typeface="Arial" pitchFamily="34" charset="0"/>
              </a:rPr>
              <a:t> </a:t>
            </a:r>
            <a:r>
              <a:rPr lang="en-US" sz="3200" b="1" i="1" dirty="0" smtClean="0">
                <a:latin typeface="+mn-lt"/>
                <a:cs typeface="Arial" pitchFamily="34" charset="0"/>
              </a:rPr>
              <a:t>b</a:t>
            </a:r>
            <a:r>
              <a:rPr lang="ru-RU" sz="3200" b="1" i="1" dirty="0" smtClean="0">
                <a:latin typeface="+mn-lt"/>
                <a:cs typeface="Arial" pitchFamily="34" charset="0"/>
              </a:rPr>
              <a:t>, </a:t>
            </a:r>
            <a:r>
              <a:rPr lang="en-US" sz="3200" b="1" i="1" dirty="0" smtClean="0">
                <a:latin typeface="+mn-lt"/>
                <a:cs typeface="Arial" pitchFamily="34" charset="0"/>
              </a:rPr>
              <a:t>c</a:t>
            </a:r>
            <a:r>
              <a:rPr lang="ru-RU" sz="3200" dirty="0" smtClean="0">
                <a:latin typeface="+mn-lt"/>
                <a:cs typeface="Arial" pitchFamily="34" charset="0"/>
              </a:rPr>
              <a:t>}.</a:t>
            </a:r>
            <a:br>
              <a:rPr lang="ru-RU" sz="3200" dirty="0" smtClean="0">
                <a:latin typeface="+mn-lt"/>
                <a:cs typeface="Arial" pitchFamily="34" charset="0"/>
              </a:rPr>
            </a:br>
            <a:r>
              <a:rPr lang="en-US" sz="3200" b="1" i="1" dirty="0" smtClean="0">
                <a:latin typeface="+mn-lt"/>
                <a:cs typeface="Arial" pitchFamily="34" charset="0"/>
              </a:rPr>
              <a:t>B</a:t>
            </a:r>
            <a:r>
              <a:rPr lang="ru-RU" sz="3200" dirty="0" smtClean="0">
                <a:latin typeface="+mn-lt"/>
                <a:cs typeface="Arial" pitchFamily="34" charset="0"/>
              </a:rPr>
              <a:t>(</a:t>
            </a:r>
            <a:r>
              <a:rPr lang="en-US" sz="3200" b="1" i="1" dirty="0" smtClean="0">
                <a:latin typeface="+mn-lt"/>
                <a:cs typeface="Arial" pitchFamily="34" charset="0"/>
              </a:rPr>
              <a:t>A</a:t>
            </a:r>
            <a:r>
              <a:rPr lang="ru-RU" sz="3200" dirty="0" smtClean="0">
                <a:latin typeface="+mn-lt"/>
                <a:cs typeface="Arial" pitchFamily="34" charset="0"/>
              </a:rPr>
              <a:t>)={</a:t>
            </a:r>
            <a:r>
              <a:rPr lang="ru-RU" sz="3200" b="1" dirty="0" smtClean="0">
                <a:latin typeface="+mn-lt"/>
                <a:cs typeface="Arial" pitchFamily="34" charset="0"/>
                <a:sym typeface="Symbol" pitchFamily="18" charset="2"/>
              </a:rPr>
              <a:t></a:t>
            </a:r>
            <a:r>
              <a:rPr lang="ru-RU" sz="3200" b="1" dirty="0" smtClean="0">
                <a:latin typeface="+mn-lt"/>
                <a:cs typeface="Arial" pitchFamily="34" charset="0"/>
              </a:rPr>
              <a:t>, </a:t>
            </a:r>
            <a:r>
              <a:rPr lang="ru-RU" sz="3200" dirty="0" smtClean="0">
                <a:latin typeface="+mn-lt"/>
                <a:cs typeface="Arial" pitchFamily="34" charset="0"/>
              </a:rPr>
              <a:t>{</a:t>
            </a:r>
            <a:r>
              <a:rPr lang="en-US" sz="3200" b="1" i="1" dirty="0" smtClean="0">
                <a:latin typeface="+mn-lt"/>
                <a:cs typeface="Arial" pitchFamily="34" charset="0"/>
              </a:rPr>
              <a:t>a</a:t>
            </a:r>
            <a:r>
              <a:rPr lang="ru-RU" sz="3200" dirty="0" smtClean="0">
                <a:latin typeface="+mn-lt"/>
                <a:cs typeface="Arial" pitchFamily="34" charset="0"/>
              </a:rPr>
              <a:t>}</a:t>
            </a:r>
            <a:r>
              <a:rPr lang="ru-RU" sz="3200" b="1" dirty="0" smtClean="0">
                <a:latin typeface="+mn-lt"/>
                <a:cs typeface="Arial" pitchFamily="34" charset="0"/>
              </a:rPr>
              <a:t>, </a:t>
            </a:r>
            <a:r>
              <a:rPr lang="ru-RU" sz="3200" dirty="0" smtClean="0">
                <a:latin typeface="+mn-lt"/>
                <a:cs typeface="Arial" pitchFamily="34" charset="0"/>
              </a:rPr>
              <a:t>{</a:t>
            </a:r>
            <a:r>
              <a:rPr lang="en-US" sz="3200" b="1" i="1" dirty="0" smtClean="0">
                <a:latin typeface="+mn-lt"/>
                <a:cs typeface="Arial" pitchFamily="34" charset="0"/>
              </a:rPr>
              <a:t>b</a:t>
            </a:r>
            <a:r>
              <a:rPr lang="ru-RU" sz="3200" dirty="0" smtClean="0">
                <a:latin typeface="+mn-lt"/>
                <a:cs typeface="Arial" pitchFamily="34" charset="0"/>
              </a:rPr>
              <a:t>}</a:t>
            </a:r>
            <a:r>
              <a:rPr lang="ru-RU" sz="3200" b="1" dirty="0" smtClean="0">
                <a:latin typeface="+mn-lt"/>
                <a:cs typeface="Arial" pitchFamily="34" charset="0"/>
              </a:rPr>
              <a:t>, </a:t>
            </a:r>
            <a:r>
              <a:rPr lang="ru-RU" sz="3200" dirty="0" smtClean="0">
                <a:latin typeface="+mn-lt"/>
                <a:cs typeface="Arial" pitchFamily="34" charset="0"/>
              </a:rPr>
              <a:t>{</a:t>
            </a:r>
            <a:r>
              <a:rPr lang="en-US" sz="3200" b="1" i="1" dirty="0" smtClean="0">
                <a:latin typeface="+mn-lt"/>
                <a:cs typeface="Arial" pitchFamily="34" charset="0"/>
              </a:rPr>
              <a:t>c</a:t>
            </a:r>
            <a:r>
              <a:rPr lang="ru-RU" sz="3200" dirty="0" smtClean="0">
                <a:latin typeface="+mn-lt"/>
                <a:cs typeface="Arial" pitchFamily="34" charset="0"/>
              </a:rPr>
              <a:t>}</a:t>
            </a:r>
            <a:r>
              <a:rPr lang="ru-RU" sz="3200" b="1" dirty="0" smtClean="0">
                <a:latin typeface="+mn-lt"/>
                <a:cs typeface="Arial" pitchFamily="34" charset="0"/>
              </a:rPr>
              <a:t>, </a:t>
            </a:r>
            <a:r>
              <a:rPr lang="ru-RU" sz="3200" dirty="0" smtClean="0">
                <a:latin typeface="+mn-lt"/>
                <a:cs typeface="Arial" pitchFamily="34" charset="0"/>
              </a:rPr>
              <a:t>{</a:t>
            </a:r>
            <a:r>
              <a:rPr lang="en-US" sz="3200" b="1" i="1" dirty="0" smtClean="0">
                <a:latin typeface="+mn-lt"/>
                <a:cs typeface="Arial" pitchFamily="34" charset="0"/>
              </a:rPr>
              <a:t>a</a:t>
            </a:r>
            <a:r>
              <a:rPr lang="ru-RU" sz="3200" b="1" dirty="0" smtClean="0">
                <a:latin typeface="+mn-lt"/>
                <a:cs typeface="Arial" pitchFamily="34" charset="0"/>
              </a:rPr>
              <a:t>, </a:t>
            </a:r>
            <a:r>
              <a:rPr lang="en-US" sz="3200" b="1" i="1" dirty="0" smtClean="0">
                <a:latin typeface="+mn-lt"/>
                <a:cs typeface="Arial" pitchFamily="34" charset="0"/>
              </a:rPr>
              <a:t>b</a:t>
            </a:r>
            <a:r>
              <a:rPr lang="ru-RU" sz="3200" dirty="0" smtClean="0">
                <a:latin typeface="+mn-lt"/>
                <a:cs typeface="Arial" pitchFamily="34" charset="0"/>
              </a:rPr>
              <a:t>}</a:t>
            </a:r>
            <a:r>
              <a:rPr lang="ru-RU" sz="3200" b="1" dirty="0" smtClean="0">
                <a:latin typeface="+mn-lt"/>
                <a:cs typeface="Arial" pitchFamily="34" charset="0"/>
              </a:rPr>
              <a:t>, </a:t>
            </a:r>
            <a:r>
              <a:rPr lang="ru-RU" sz="3200" dirty="0" smtClean="0">
                <a:latin typeface="+mn-lt"/>
                <a:cs typeface="Arial" pitchFamily="34" charset="0"/>
              </a:rPr>
              <a:t>{</a:t>
            </a:r>
            <a:r>
              <a:rPr lang="en-US" sz="3200" b="1" i="1" dirty="0" smtClean="0">
                <a:latin typeface="+mn-lt"/>
                <a:cs typeface="Arial" pitchFamily="34" charset="0"/>
              </a:rPr>
              <a:t>a</a:t>
            </a:r>
            <a:r>
              <a:rPr lang="ru-RU" sz="3200" b="1" dirty="0" smtClean="0">
                <a:latin typeface="+mn-lt"/>
                <a:cs typeface="Arial" pitchFamily="34" charset="0"/>
              </a:rPr>
              <a:t>, </a:t>
            </a:r>
            <a:r>
              <a:rPr lang="en-US" sz="3200" b="1" i="1" dirty="0" smtClean="0">
                <a:latin typeface="+mn-lt"/>
                <a:cs typeface="Arial" pitchFamily="34" charset="0"/>
              </a:rPr>
              <a:t>c</a:t>
            </a:r>
            <a:r>
              <a:rPr lang="ru-RU" sz="3200" dirty="0" smtClean="0">
                <a:latin typeface="+mn-lt"/>
                <a:cs typeface="Arial" pitchFamily="34" charset="0"/>
              </a:rPr>
              <a:t>}</a:t>
            </a:r>
            <a:r>
              <a:rPr lang="ru-RU" sz="3200" b="1" dirty="0" smtClean="0">
                <a:latin typeface="+mn-lt"/>
                <a:cs typeface="Arial" pitchFamily="34" charset="0"/>
              </a:rPr>
              <a:t>, </a:t>
            </a:r>
            <a:r>
              <a:rPr lang="ru-RU" sz="3200" dirty="0" smtClean="0">
                <a:latin typeface="+mn-lt"/>
                <a:cs typeface="Arial" pitchFamily="34" charset="0"/>
              </a:rPr>
              <a:t>{</a:t>
            </a:r>
            <a:r>
              <a:rPr lang="en-US" sz="3200" b="1" i="1" dirty="0" smtClean="0">
                <a:latin typeface="+mn-lt"/>
                <a:cs typeface="Arial" pitchFamily="34" charset="0"/>
              </a:rPr>
              <a:t>b</a:t>
            </a:r>
            <a:r>
              <a:rPr lang="ru-RU" sz="3200" b="1" dirty="0" smtClean="0">
                <a:latin typeface="+mn-lt"/>
                <a:cs typeface="Arial" pitchFamily="34" charset="0"/>
              </a:rPr>
              <a:t>, </a:t>
            </a:r>
            <a:r>
              <a:rPr lang="en-US" sz="3200" b="1" i="1" dirty="0" smtClean="0">
                <a:latin typeface="+mn-lt"/>
                <a:cs typeface="Arial" pitchFamily="34" charset="0"/>
              </a:rPr>
              <a:t>c</a:t>
            </a:r>
            <a:r>
              <a:rPr lang="ru-RU" sz="3200" dirty="0" smtClean="0">
                <a:latin typeface="+mn-lt"/>
                <a:cs typeface="Arial" pitchFamily="34" charset="0"/>
              </a:rPr>
              <a:t>}</a:t>
            </a:r>
            <a:r>
              <a:rPr lang="ru-RU" sz="3200" b="1" dirty="0" smtClean="0">
                <a:latin typeface="+mn-lt"/>
                <a:cs typeface="Arial" pitchFamily="34" charset="0"/>
              </a:rPr>
              <a:t>, </a:t>
            </a:r>
            <a:r>
              <a:rPr lang="ru-RU" sz="3200" dirty="0" smtClean="0">
                <a:latin typeface="+mn-lt"/>
                <a:cs typeface="Arial" pitchFamily="34" charset="0"/>
              </a:rPr>
              <a:t>{</a:t>
            </a:r>
            <a:r>
              <a:rPr lang="en-US" sz="3200" b="1" i="1" dirty="0" smtClean="0">
                <a:latin typeface="+mn-lt"/>
                <a:cs typeface="Arial" pitchFamily="34" charset="0"/>
              </a:rPr>
              <a:t>a</a:t>
            </a:r>
            <a:r>
              <a:rPr lang="ru-RU" sz="3200" b="1" dirty="0" smtClean="0">
                <a:latin typeface="+mn-lt"/>
                <a:cs typeface="Arial" pitchFamily="34" charset="0"/>
              </a:rPr>
              <a:t>, </a:t>
            </a:r>
            <a:r>
              <a:rPr lang="en-US" sz="3200" b="1" i="1" dirty="0" smtClean="0">
                <a:latin typeface="+mn-lt"/>
                <a:cs typeface="Arial" pitchFamily="34" charset="0"/>
              </a:rPr>
              <a:t>b</a:t>
            </a:r>
            <a:r>
              <a:rPr lang="ru-RU" sz="3200" b="1" dirty="0" smtClean="0">
                <a:latin typeface="+mn-lt"/>
                <a:cs typeface="Arial" pitchFamily="34" charset="0"/>
              </a:rPr>
              <a:t>, </a:t>
            </a:r>
            <a:r>
              <a:rPr lang="en-US" sz="3200" b="1" i="1" dirty="0" smtClean="0">
                <a:latin typeface="+mn-lt"/>
                <a:cs typeface="Arial" pitchFamily="34" charset="0"/>
              </a:rPr>
              <a:t>c</a:t>
            </a:r>
            <a:r>
              <a:rPr lang="ru-RU" sz="3200" dirty="0" smtClean="0">
                <a:latin typeface="+mn-lt"/>
                <a:cs typeface="Arial" pitchFamily="34" charset="0"/>
              </a:rPr>
              <a:t>}}</a:t>
            </a:r>
            <a:r>
              <a:rPr lang="ru-RU" sz="3200" b="1" dirty="0" smtClean="0">
                <a:latin typeface="+mn-lt"/>
                <a:cs typeface="Arial" pitchFamily="34" charset="0"/>
              </a:rPr>
              <a:t>.</a:t>
            </a:r>
            <a:endParaRPr lang="ru-RU" sz="3200" dirty="0" smtClean="0">
              <a:latin typeface="+mn-lt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DCD30F-F065-481C-BD6E-AB7F0F642A47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graphicFrame>
        <p:nvGraphicFramePr>
          <p:cNvPr id="3074" name="Содержимое 4"/>
          <p:cNvGraphicFramePr>
            <a:graphicFrameLocks noGrp="1" noChangeAspect="1"/>
          </p:cNvGraphicFramePr>
          <p:nvPr>
            <p:ph idx="1"/>
          </p:nvPr>
        </p:nvGraphicFramePr>
        <p:xfrm>
          <a:off x="4191000" y="3141663"/>
          <a:ext cx="762000" cy="1439862"/>
        </p:xfrm>
        <a:graphic>
          <a:graphicData uri="http://schemas.openxmlformats.org/presentationml/2006/ole">
            <p:oleObj spid="_x0000_s3074" name="Формула" r:id="rId3" imgW="114151" imgH="215619" progId="Equation.3">
              <p:embed/>
            </p:oleObj>
          </a:graphicData>
        </a:graphic>
      </p:graphicFrame>
      <p:sp>
        <p:nvSpPr>
          <p:cNvPr id="3077" name="Заголовок 1"/>
          <p:cNvSpPr txBox="1">
            <a:spLocks/>
          </p:cNvSpPr>
          <p:nvPr/>
        </p:nvSpPr>
        <p:spPr bwMode="auto">
          <a:xfrm>
            <a:off x="0" y="3071813"/>
            <a:ext cx="9144000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hangingPunct="0"/>
            <a:r>
              <a:rPr lang="ru-RU" sz="3200" i="1" u="sng" dirty="0">
                <a:latin typeface="+mn-lt"/>
              </a:rPr>
              <a:t>Утверждение.</a:t>
            </a:r>
            <a:r>
              <a:rPr lang="ru-RU" sz="3200" dirty="0">
                <a:latin typeface="+mn-lt"/>
              </a:rPr>
              <a:t> Если множество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dirty="0">
                <a:latin typeface="+mn-lt"/>
              </a:rPr>
              <a:t> состоит из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n</a:t>
            </a:r>
            <a:r>
              <a:rPr lang="ru-RU" sz="3200" dirty="0">
                <a:latin typeface="+mn-lt"/>
              </a:rPr>
              <a:t> элементов, то множество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)</a:t>
            </a:r>
            <a:r>
              <a:rPr lang="ru-RU" sz="3200" dirty="0">
                <a:latin typeface="+mn-lt"/>
              </a:rPr>
              <a:t> всех его подмножеств состоит из </a:t>
            </a:r>
            <a:r>
              <a:rPr lang="ru-RU" sz="3200" b="1" dirty="0">
                <a:latin typeface="+mn-lt"/>
              </a:rPr>
              <a:t>2</a:t>
            </a:r>
            <a:r>
              <a:rPr lang="ru-RU" sz="3200" b="1" i="1" baseline="30000" dirty="0">
                <a:latin typeface="+mn-lt"/>
              </a:rPr>
              <a:t>n</a:t>
            </a:r>
            <a:r>
              <a:rPr lang="ru-RU" sz="3200" baseline="30000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элементов, т.е. </a:t>
            </a:r>
          </a:p>
          <a:p>
            <a:pPr algn="ctr" hangingPunct="0"/>
            <a:r>
              <a:rPr lang="ru-RU" sz="3200" dirty="0">
                <a:latin typeface="+mn-lt"/>
              </a:rPr>
              <a:t>|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dirty="0">
                <a:latin typeface="+mn-lt"/>
              </a:rPr>
              <a:t>|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=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n </a:t>
            </a:r>
            <a:r>
              <a:rPr lang="ru-RU" sz="3200" b="1" dirty="0">
                <a:latin typeface="+mn-lt"/>
                <a:sym typeface="Symbol" pitchFamily="18" charset="2"/>
              </a:rPr>
              <a:t></a:t>
            </a:r>
            <a:r>
              <a:rPr lang="ru-RU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|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)</a:t>
            </a:r>
            <a:r>
              <a:rPr lang="ru-RU" sz="3200" dirty="0">
                <a:latin typeface="+mn-lt"/>
              </a:rPr>
              <a:t>|=</a:t>
            </a:r>
            <a:r>
              <a:rPr lang="ru-RU" sz="3200" b="1" dirty="0">
                <a:latin typeface="+mn-lt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2</a:t>
            </a:r>
            <a:r>
              <a:rPr lang="ru-RU" sz="3200" b="1" i="1" baseline="30000" dirty="0">
                <a:solidFill>
                  <a:srgbClr val="FF0000"/>
                </a:solidFill>
                <a:latin typeface="+mn-lt"/>
              </a:rPr>
              <a:t>n </a:t>
            </a:r>
            <a:r>
              <a:rPr lang="ru-RU" sz="3200" dirty="0">
                <a:latin typeface="+mn-lt"/>
              </a:rPr>
              <a:t>=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2</a:t>
            </a:r>
            <a:r>
              <a:rPr lang="ru-RU" sz="3200" baseline="30000" dirty="0">
                <a:latin typeface="+mn-lt"/>
              </a:rPr>
              <a:t>|</a:t>
            </a:r>
            <a:r>
              <a:rPr lang="ru-RU" sz="3200" b="1" i="1" baseline="30000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baseline="30000" dirty="0">
                <a:latin typeface="+mn-lt"/>
              </a:rPr>
              <a:t>|</a:t>
            </a:r>
            <a:r>
              <a:rPr lang="ru-RU" sz="3200" dirty="0">
                <a:latin typeface="+mn-lt"/>
              </a:rPr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539750" y="620713"/>
            <a:ext cx="8229600" cy="4608512"/>
          </a:xfrm>
        </p:spPr>
        <p:txBody>
          <a:bodyPr/>
          <a:lstStyle/>
          <a:p>
            <a:pPr eaLnBrk="1" hangingPunct="1"/>
            <a:r>
              <a:rPr lang="ru-RU" sz="6000" b="1" dirty="0">
                <a:solidFill>
                  <a:srgbClr val="C00000"/>
                </a:solidFill>
              </a:rPr>
              <a:t>Учебные пособия</a:t>
            </a:r>
            <a:br>
              <a:rPr lang="ru-RU" sz="6000" b="1" dirty="0">
                <a:solidFill>
                  <a:srgbClr val="C00000"/>
                </a:solidFill>
              </a:rPr>
            </a:br>
            <a:r>
              <a:rPr lang="ru-RU" sz="6000" b="1" dirty="0">
                <a:solidFill>
                  <a:srgbClr val="C00000"/>
                </a:solidFill>
              </a:rPr>
              <a:t> по курсу</a:t>
            </a:r>
            <a:br>
              <a:rPr lang="ru-RU" sz="6000" b="1" dirty="0">
                <a:solidFill>
                  <a:srgbClr val="C00000"/>
                </a:solidFill>
              </a:rPr>
            </a:br>
            <a:r>
              <a:rPr lang="ru-RU" sz="6000" b="1" dirty="0" smtClean="0">
                <a:solidFill>
                  <a:srgbClr val="C00000"/>
                </a:solidFill>
              </a:rPr>
              <a:t>«Основы дискретной математики»:</a:t>
            </a:r>
            <a:endParaRPr lang="ru-RU" sz="6000" b="1" dirty="0">
              <a:solidFill>
                <a:srgbClr val="C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CE6E7E-A22F-4A81-BF2B-A4A677CF75E3}" type="slidenum">
              <a:rPr lang="ru-RU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868363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Способы задания множеств</a:t>
            </a:r>
          </a:p>
        </p:txBody>
      </p:sp>
      <p:sp>
        <p:nvSpPr>
          <p:cNvPr id="23555" name="Содержимое 2"/>
          <p:cNvSpPr>
            <a:spLocks noGrp="1"/>
          </p:cNvSpPr>
          <p:nvPr>
            <p:ph idx="1"/>
          </p:nvPr>
        </p:nvSpPr>
        <p:spPr>
          <a:xfrm>
            <a:off x="0" y="785813"/>
            <a:ext cx="9144000" cy="2043112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dirty="0"/>
              <a:t>1. </a:t>
            </a:r>
            <a:r>
              <a:rPr lang="ru-RU" dirty="0"/>
              <a:t>Задание множеств </a:t>
            </a:r>
            <a:r>
              <a:rPr lang="ru-RU" b="1" i="1" dirty="0">
                <a:solidFill>
                  <a:srgbClr val="FF0000"/>
                </a:solidFill>
              </a:rPr>
              <a:t>списком</a:t>
            </a:r>
            <a:r>
              <a:rPr lang="ru-RU" dirty="0"/>
              <a:t> предполагает перечисление элементов. Например, множество </a:t>
            </a:r>
            <a:r>
              <a:rPr lang="ru-RU" b="1" i="1" dirty="0"/>
              <a:t>А </a:t>
            </a:r>
            <a:r>
              <a:rPr lang="ru-RU" dirty="0"/>
              <a:t>состоит из букв </a:t>
            </a:r>
            <a:r>
              <a:rPr lang="en-US" b="1" i="1" dirty="0"/>
              <a:t>a</a:t>
            </a:r>
            <a:r>
              <a:rPr lang="ru-RU" b="1" i="1" dirty="0"/>
              <a:t>, </a:t>
            </a:r>
            <a:r>
              <a:rPr lang="en-US" b="1" i="1" dirty="0"/>
              <a:t>b</a:t>
            </a:r>
            <a:r>
              <a:rPr lang="ru-RU" b="1" i="1" dirty="0"/>
              <a:t>, </a:t>
            </a:r>
            <a:r>
              <a:rPr lang="en-US" b="1" i="1" dirty="0"/>
              <a:t>c</a:t>
            </a:r>
            <a:r>
              <a:rPr lang="ru-RU" b="1" i="1" dirty="0"/>
              <a:t>, </a:t>
            </a:r>
            <a:r>
              <a:rPr lang="en-US" b="1" i="1" dirty="0"/>
              <a:t>d</a:t>
            </a:r>
            <a:r>
              <a:rPr lang="ru-RU" b="1" i="1" dirty="0"/>
              <a:t> : </a:t>
            </a:r>
            <a:r>
              <a:rPr lang="en-US" b="1" i="1" dirty="0"/>
              <a:t>A</a:t>
            </a:r>
            <a:r>
              <a:rPr lang="ru-RU" b="1" i="1" dirty="0"/>
              <a:t>=</a:t>
            </a:r>
            <a:r>
              <a:rPr lang="ru-RU" dirty="0"/>
              <a:t>{</a:t>
            </a:r>
            <a:r>
              <a:rPr lang="en-US" b="1" i="1" dirty="0"/>
              <a:t>a</a:t>
            </a:r>
            <a:r>
              <a:rPr lang="ru-RU" b="1" i="1" dirty="0"/>
              <a:t>,</a:t>
            </a:r>
            <a:r>
              <a:rPr lang="en-US" b="1" i="1" dirty="0"/>
              <a:t> b</a:t>
            </a:r>
            <a:r>
              <a:rPr lang="ru-RU" b="1" i="1" dirty="0"/>
              <a:t>, </a:t>
            </a:r>
            <a:r>
              <a:rPr lang="en-US" b="1" i="1" dirty="0"/>
              <a:t>c</a:t>
            </a:r>
            <a:r>
              <a:rPr lang="ru-RU" b="1" i="1" dirty="0"/>
              <a:t>, </a:t>
            </a:r>
            <a:r>
              <a:rPr lang="en-US" b="1" i="1" dirty="0"/>
              <a:t>d</a:t>
            </a:r>
            <a:r>
              <a:rPr lang="ru-RU" dirty="0"/>
              <a:t>}</a:t>
            </a:r>
            <a:r>
              <a:rPr lang="ru-RU" b="1" dirty="0"/>
              <a:t> </a:t>
            </a:r>
            <a:r>
              <a:rPr lang="ru-RU" dirty="0"/>
              <a:t>или множество </a:t>
            </a:r>
            <a:r>
              <a:rPr lang="en-US" b="1" i="1" dirty="0"/>
              <a:t>L</a:t>
            </a:r>
            <a:r>
              <a:rPr lang="ru-RU" dirty="0"/>
              <a:t> включает цифры</a:t>
            </a:r>
            <a:r>
              <a:rPr lang="ru-RU" b="1" i="1" dirty="0"/>
              <a:t> 0, 2, 3, 4:</a:t>
            </a:r>
            <a:r>
              <a:rPr lang="en-US" b="1" i="1" dirty="0"/>
              <a:t> </a:t>
            </a:r>
            <a:r>
              <a:rPr lang="en-US" sz="3000" b="1" i="1" dirty="0"/>
              <a:t>L</a:t>
            </a:r>
            <a:r>
              <a:rPr lang="ru-RU" sz="3000" b="1" i="1" dirty="0"/>
              <a:t>=</a:t>
            </a:r>
            <a:r>
              <a:rPr lang="ru-RU" sz="3000" dirty="0"/>
              <a:t>{</a:t>
            </a:r>
            <a:r>
              <a:rPr lang="ru-RU" sz="3000" b="1" i="1" dirty="0"/>
              <a:t>0, 2, 3, 4</a:t>
            </a:r>
            <a:r>
              <a:rPr lang="ru-RU" sz="3000" dirty="0"/>
              <a:t>}.</a:t>
            </a:r>
          </a:p>
          <a:p>
            <a:pPr>
              <a:buFont typeface="Arial" charset="0"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B23DE4-098B-48DB-B974-7F9F9536045B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0" y="2928938"/>
            <a:ext cx="9144000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defRPr/>
            </a:pPr>
            <a:r>
              <a:rPr lang="en-US" sz="3200" dirty="0">
                <a:latin typeface="+mn-lt"/>
              </a:rPr>
              <a:t>2. </a:t>
            </a:r>
            <a:r>
              <a:rPr lang="ru-RU" sz="3200" dirty="0">
                <a:latin typeface="+mn-lt"/>
              </a:rPr>
              <a:t>Задание множеств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порождающей процедурой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означает описание характеристических свойств элементов множества: </a:t>
            </a:r>
            <a:r>
              <a:rPr lang="en-US" sz="3200" b="1" i="1" dirty="0">
                <a:latin typeface="+mn-lt"/>
              </a:rPr>
              <a:t>X</a:t>
            </a:r>
            <a:r>
              <a:rPr lang="ru-RU" sz="3200" b="1" i="1" dirty="0">
                <a:latin typeface="+mn-lt"/>
              </a:rPr>
              <a:t> = </a:t>
            </a:r>
            <a:r>
              <a:rPr lang="ru-RU" sz="3200" b="1" dirty="0">
                <a:latin typeface="+mn-lt"/>
              </a:rPr>
              <a:t>{ </a:t>
            </a:r>
            <a:r>
              <a:rPr lang="en-US" sz="3200" b="1" i="1" dirty="0">
                <a:latin typeface="+mn-lt"/>
              </a:rPr>
              <a:t>x </a:t>
            </a:r>
            <a:r>
              <a:rPr lang="ru-RU" sz="3200" b="1" dirty="0">
                <a:latin typeface="+mn-lt"/>
              </a:rPr>
              <a:t>| </a:t>
            </a:r>
            <a:r>
              <a:rPr lang="en-US" sz="3200" b="1" i="1" dirty="0">
                <a:latin typeface="+mn-lt"/>
              </a:rPr>
              <a:t>H</a:t>
            </a:r>
            <a:r>
              <a:rPr lang="ru-RU" sz="3200" b="1" i="1" dirty="0">
                <a:latin typeface="+mn-lt"/>
              </a:rPr>
              <a:t> (</a:t>
            </a:r>
            <a:r>
              <a:rPr lang="en-US" sz="3200" b="1" i="1" dirty="0">
                <a:latin typeface="+mn-lt"/>
              </a:rPr>
              <a:t>x</a:t>
            </a:r>
            <a:r>
              <a:rPr lang="ru-RU" sz="3200" b="1" i="1" dirty="0">
                <a:latin typeface="+mn-lt"/>
              </a:rPr>
              <a:t>) </a:t>
            </a:r>
            <a:r>
              <a:rPr lang="ru-RU" sz="3200" b="1" dirty="0">
                <a:latin typeface="+mn-lt"/>
              </a:rPr>
              <a:t>}</a:t>
            </a:r>
            <a:r>
              <a:rPr lang="ru-RU" sz="3200" dirty="0">
                <a:latin typeface="+mn-lt"/>
              </a:rPr>
              <a:t>, т. е. множество </a:t>
            </a:r>
            <a:r>
              <a:rPr lang="en-US" sz="3200" b="1" i="1" dirty="0">
                <a:latin typeface="+mn-lt"/>
              </a:rPr>
              <a:t>X</a:t>
            </a:r>
            <a:r>
              <a:rPr lang="ru-RU" sz="3200" dirty="0">
                <a:latin typeface="+mn-lt"/>
              </a:rPr>
              <a:t> содержит такие элементы </a:t>
            </a:r>
            <a:r>
              <a:rPr lang="en-US" sz="3200" b="1" i="1" dirty="0">
                <a:latin typeface="+mn-lt"/>
              </a:rPr>
              <a:t>x</a:t>
            </a:r>
            <a:r>
              <a:rPr lang="ru-RU" sz="3200" dirty="0">
                <a:latin typeface="+mn-lt"/>
              </a:rPr>
              <a:t>, которые обладают свойством </a:t>
            </a:r>
            <a:r>
              <a:rPr lang="en-US" sz="3200" b="1" i="1" dirty="0">
                <a:latin typeface="+mn-lt"/>
              </a:rPr>
              <a:t>H</a:t>
            </a:r>
            <a:r>
              <a:rPr lang="ru-RU" sz="3200" b="1" i="1" dirty="0">
                <a:latin typeface="+mn-lt"/>
              </a:rPr>
              <a:t> (</a:t>
            </a:r>
            <a:r>
              <a:rPr lang="en-US" sz="3200" b="1" i="1" dirty="0">
                <a:latin typeface="+mn-lt"/>
              </a:rPr>
              <a:t>x</a:t>
            </a:r>
            <a:r>
              <a:rPr lang="ru-RU" sz="3200" b="1" i="1" dirty="0">
                <a:latin typeface="+mn-lt"/>
              </a:rPr>
              <a:t>)</a:t>
            </a:r>
            <a:r>
              <a:rPr lang="ru-RU" sz="3200" dirty="0">
                <a:latin typeface="+mn-lt"/>
              </a:rPr>
              <a:t>.</a:t>
            </a:r>
          </a:p>
          <a:p>
            <a:pPr hangingPunct="0">
              <a:defRPr/>
            </a:pPr>
            <a:r>
              <a:rPr lang="ru-RU" sz="3200" dirty="0">
                <a:latin typeface="+mn-lt"/>
              </a:rPr>
              <a:t>Например: </a:t>
            </a:r>
            <a:r>
              <a:rPr lang="en-US" sz="3200" b="1" i="1" dirty="0">
                <a:latin typeface="+mn-lt"/>
              </a:rPr>
              <a:t>B</a:t>
            </a:r>
            <a:r>
              <a:rPr lang="ru-RU" sz="3200" b="1" i="1" dirty="0">
                <a:latin typeface="+mn-lt"/>
              </a:rPr>
              <a:t> = </a:t>
            </a:r>
            <a:r>
              <a:rPr lang="ru-RU" sz="3200" b="1" dirty="0">
                <a:latin typeface="+mn-lt"/>
              </a:rPr>
              <a:t>{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b</a:t>
            </a:r>
            <a:r>
              <a:rPr lang="en-US" sz="3200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| </a:t>
            </a:r>
            <a:r>
              <a:rPr lang="en-US" sz="3200" b="1" i="1" dirty="0">
                <a:latin typeface="+mn-lt"/>
              </a:rPr>
              <a:t>b</a:t>
            </a:r>
            <a:r>
              <a:rPr lang="en-US" sz="3200" b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= </a:t>
            </a:r>
            <a:r>
              <a:rPr lang="en-US" sz="3200" b="1" i="1" dirty="0">
                <a:latin typeface="+mn-lt"/>
                <a:sym typeface="Symbol"/>
              </a:rPr>
              <a:t></a:t>
            </a:r>
            <a:r>
              <a:rPr lang="ru-RU" sz="3200" b="1" i="1" dirty="0">
                <a:latin typeface="+mn-lt"/>
              </a:rPr>
              <a:t> / 2 </a:t>
            </a:r>
            <a:r>
              <a:rPr lang="en-US" sz="3200" b="1" dirty="0">
                <a:latin typeface="+mn-lt"/>
                <a:sym typeface="Symbol"/>
              </a:rPr>
              <a:t></a:t>
            </a:r>
            <a:r>
              <a:rPr lang="en-US" sz="3200" b="1" i="1" dirty="0">
                <a:latin typeface="+mn-lt"/>
              </a:rPr>
              <a:t> k </a:t>
            </a:r>
            <a:r>
              <a:rPr lang="en-US" sz="3200" b="1" i="1" dirty="0">
                <a:latin typeface="+mn-lt"/>
                <a:sym typeface="Symbol"/>
              </a:rPr>
              <a:t></a:t>
            </a:r>
            <a:r>
              <a:rPr lang="ru-RU" sz="3200" b="1" i="1" dirty="0">
                <a:latin typeface="+mn-lt"/>
              </a:rPr>
              <a:t>, </a:t>
            </a:r>
            <a:r>
              <a:rPr lang="en-US" sz="3200" b="1" i="1" dirty="0">
                <a:latin typeface="+mn-lt"/>
              </a:rPr>
              <a:t>k </a:t>
            </a:r>
            <a:r>
              <a:rPr lang="ru-RU" sz="3200" b="1" dirty="0">
                <a:latin typeface="+mn-lt"/>
                <a:sym typeface="Symbol"/>
              </a:rPr>
              <a:t>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N</a:t>
            </a:r>
            <a:r>
              <a:rPr lang="en-US" sz="3200" b="1" i="1" baseline="-25000" dirty="0">
                <a:latin typeface="+mn-lt"/>
              </a:rPr>
              <a:t> </a:t>
            </a:r>
            <a:r>
              <a:rPr lang="ru-RU" sz="3200" b="1" dirty="0">
                <a:latin typeface="+mn-lt"/>
              </a:rPr>
              <a:t>},</a:t>
            </a:r>
            <a:r>
              <a:rPr lang="ru-RU" sz="3200" b="1" i="1" dirty="0">
                <a:latin typeface="+mn-lt"/>
              </a:rPr>
              <a:t> </a:t>
            </a:r>
            <a:endParaRPr lang="en-US" sz="3200" b="1" i="1" dirty="0">
              <a:latin typeface="+mn-lt"/>
            </a:endParaRPr>
          </a:p>
          <a:p>
            <a:pPr hangingPunct="0">
              <a:defRPr/>
            </a:pPr>
            <a:r>
              <a:rPr lang="en-US" sz="3200" b="1" i="1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 - множество всех натуральных чисел.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852936"/>
          </a:xfrm>
        </p:spPr>
        <p:txBody>
          <a:bodyPr/>
          <a:lstStyle/>
          <a:p>
            <a:pPr algn="l" hangingPunct="1"/>
            <a:r>
              <a:rPr lang="en-US" sz="3200" dirty="0"/>
              <a:t>3. </a:t>
            </a:r>
            <a:r>
              <a:rPr lang="ru-RU" sz="3200" dirty="0"/>
              <a:t>Задание множества </a:t>
            </a:r>
            <a:r>
              <a:rPr lang="ru-RU" sz="3200" b="1" i="1" dirty="0">
                <a:solidFill>
                  <a:srgbClr val="FF0000"/>
                </a:solidFill>
              </a:rPr>
              <a:t>описанием свойств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dirty="0"/>
              <a:t>элементов. Например, </a:t>
            </a:r>
            <a:r>
              <a:rPr lang="en-US" sz="3200" b="1" i="1" dirty="0">
                <a:solidFill>
                  <a:srgbClr val="FF0000"/>
                </a:solidFill>
              </a:rPr>
              <a:t>M</a:t>
            </a:r>
            <a:r>
              <a:rPr lang="ru-RU" sz="3200" b="1" i="1" dirty="0"/>
              <a:t> </a:t>
            </a:r>
            <a:r>
              <a:rPr lang="ru-RU" sz="3200" dirty="0"/>
              <a:t>- это множество чисел, являющихся степенями двойки.</a:t>
            </a:r>
            <a:br>
              <a:rPr lang="ru-RU" sz="3200" dirty="0"/>
            </a:br>
            <a:r>
              <a:rPr lang="ru-RU" sz="3200" dirty="0"/>
              <a:t>К описанию свойств естественно предъявить требования точности и недвусмысленности.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6AFCB-8580-4420-9C59-A85558A9A5BE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2996952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Так, "множество всех хороших песен </a:t>
            </a:r>
            <a:r>
              <a:rPr lang="ru-RU" sz="3200" dirty="0" smtClean="0">
                <a:latin typeface="+mn-lt"/>
              </a:rPr>
              <a:t>2023 </a:t>
            </a:r>
            <a:r>
              <a:rPr lang="ru-RU" sz="3200" dirty="0">
                <a:latin typeface="+mn-lt"/>
              </a:rPr>
              <a:t>года" каждый составит по-разному. Надежным способом однозначного задания множества является использование разрешающей процедуры, которая для любого объекта устанавливает, обладает ли он данным свойством и соответственно является ли элементом рассматриваемого множества.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786063"/>
          </a:xfrm>
        </p:spPr>
        <p:txBody>
          <a:bodyPr/>
          <a:lstStyle/>
          <a:p>
            <a:pPr algn="l"/>
            <a:r>
              <a:rPr lang="ru-RU" sz="3200" dirty="0"/>
              <a:t>Например: </a:t>
            </a:r>
            <a:r>
              <a:rPr lang="en-US" sz="3200" b="1" i="1" dirty="0">
                <a:solidFill>
                  <a:srgbClr val="FF0000"/>
                </a:solidFill>
              </a:rPr>
              <a:t>S</a:t>
            </a:r>
            <a:r>
              <a:rPr lang="en-US" sz="3200" b="1" i="1" dirty="0"/>
              <a:t> </a:t>
            </a:r>
            <a:r>
              <a:rPr lang="ru-RU" sz="3200" dirty="0"/>
              <a:t>- множество успевающих студентов. Разрешающей процедурой включения во </a:t>
            </a:r>
            <a:r>
              <a:rPr lang="ru-RU" sz="3200" dirty="0" err="1"/>
              <a:t>множес-тво</a:t>
            </a:r>
            <a:r>
              <a:rPr lang="ru-RU" sz="3200" dirty="0"/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S</a:t>
            </a:r>
            <a:r>
              <a:rPr lang="ru-RU" sz="3200" dirty="0"/>
              <a:t> является отсутствие неудовлетворительных оценок в последней сессии.</a:t>
            </a:r>
          </a:p>
        </p:txBody>
      </p:sp>
      <p:sp>
        <p:nvSpPr>
          <p:cNvPr id="34819" name="Содержимое 2"/>
          <p:cNvSpPr>
            <a:spLocks noGrp="1"/>
          </p:cNvSpPr>
          <p:nvPr>
            <p:ph idx="1"/>
          </p:nvPr>
        </p:nvSpPr>
        <p:spPr>
          <a:xfrm>
            <a:off x="0" y="3071813"/>
            <a:ext cx="9144000" cy="3786187"/>
          </a:xfrm>
        </p:spPr>
        <p:txBody>
          <a:bodyPr/>
          <a:lstStyle/>
          <a:p>
            <a:pPr marL="0" indent="0" hangingPunct="1">
              <a:spcBef>
                <a:spcPct val="0"/>
              </a:spcBef>
              <a:buFont typeface="Arial" pitchFamily="34" charset="0"/>
              <a:buNone/>
            </a:pPr>
            <a:r>
              <a:rPr lang="en-US" b="1" i="1" dirty="0">
                <a:solidFill>
                  <a:srgbClr val="FF0000"/>
                </a:solidFill>
              </a:rPr>
              <a:t>4. </a:t>
            </a:r>
            <a:r>
              <a:rPr lang="ru-RU" b="1" i="1" dirty="0">
                <a:solidFill>
                  <a:srgbClr val="FF0000"/>
                </a:solidFill>
              </a:rPr>
              <a:t>Графическое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задание множеств осуществляют с помощью диаграмм Эйлера-Венна. Построение диаграммы заключается в изображении большого прямоугольника, представляющего универсальное множество </a:t>
            </a:r>
            <a:r>
              <a:rPr lang="ru-RU" b="1" i="1" dirty="0">
                <a:solidFill>
                  <a:srgbClr val="FF0000"/>
                </a:solidFill>
              </a:rPr>
              <a:t>U</a:t>
            </a:r>
            <a:r>
              <a:rPr lang="ru-RU" dirty="0"/>
              <a:t>, а внутри его – кругов, </a:t>
            </a:r>
            <a:r>
              <a:rPr lang="ru-RU" dirty="0" err="1"/>
              <a:t>представля-ющих</a:t>
            </a:r>
            <a:r>
              <a:rPr lang="ru-RU" dirty="0"/>
              <a:t> рассматриваемые множества.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A72454-806B-4B50-B4E0-11F3FE3C128B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71625"/>
          </a:xfrm>
        </p:spPr>
        <p:txBody>
          <a:bodyPr/>
          <a:lstStyle/>
          <a:p>
            <a:pPr algn="l"/>
            <a:r>
              <a:rPr lang="ru-RU" sz="3200" dirty="0"/>
              <a:t>Фигуры должны пересекаться в наиболее общем случае, требуемом в задаче, и должны быть соответствующим образом обозначены. </a:t>
            </a:r>
          </a:p>
        </p:txBody>
      </p:sp>
      <p:sp>
        <p:nvSpPr>
          <p:cNvPr id="35843" name="Содержимое 2"/>
          <p:cNvSpPr>
            <a:spLocks noGrp="1"/>
          </p:cNvSpPr>
          <p:nvPr>
            <p:ph idx="1"/>
          </p:nvPr>
        </p:nvSpPr>
        <p:spPr>
          <a:xfrm>
            <a:off x="0" y="1785938"/>
            <a:ext cx="9144000" cy="3071812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Arial" pitchFamily="34" charset="0"/>
              <a:buNone/>
            </a:pPr>
            <a:r>
              <a:rPr lang="ru-RU" dirty="0"/>
              <a:t>Точки, лежащие внутри различных областей диаграммы, могут рассматриваться как элементы соответствующих множеств. Имея построенную диаграмму, можно заштриховать определенные области для обозначения вновь образованных множеств.</a:t>
            </a:r>
            <a:endParaRPr lang="en-US" dirty="0"/>
          </a:p>
          <a:p>
            <a:pPr marL="0" indent="0">
              <a:spcBef>
                <a:spcPct val="0"/>
              </a:spcBef>
              <a:buFont typeface="Arial" pitchFamily="34" charset="0"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60478-3F83-44E2-B930-0A209C577F0F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grpSp>
        <p:nvGrpSpPr>
          <p:cNvPr id="35845" name="Group 5"/>
          <p:cNvGrpSpPr>
            <a:grpSpLocks/>
          </p:cNvGrpSpPr>
          <p:nvPr/>
        </p:nvGrpSpPr>
        <p:grpSpPr bwMode="auto">
          <a:xfrm>
            <a:off x="2143125" y="4429125"/>
            <a:ext cx="4572000" cy="2214563"/>
            <a:chOff x="3545" y="8"/>
            <a:chExt cx="5640" cy="2926"/>
          </a:xfrm>
        </p:grpSpPr>
        <p:grpSp>
          <p:nvGrpSpPr>
            <p:cNvPr id="35846" name="Group 6"/>
            <p:cNvGrpSpPr>
              <a:grpSpLocks/>
            </p:cNvGrpSpPr>
            <p:nvPr/>
          </p:nvGrpSpPr>
          <p:grpSpPr bwMode="auto">
            <a:xfrm>
              <a:off x="3545" y="8"/>
              <a:ext cx="5640" cy="2926"/>
              <a:chOff x="3545" y="8"/>
              <a:chExt cx="5640" cy="2926"/>
            </a:xfrm>
          </p:grpSpPr>
          <p:sp>
            <p:nvSpPr>
              <p:cNvPr id="35849" name="Text Box 7"/>
              <p:cNvSpPr txBox="1">
                <a:spLocks noChangeArrowheads="1"/>
              </p:cNvSpPr>
              <p:nvPr/>
            </p:nvSpPr>
            <p:spPr bwMode="auto">
              <a:xfrm>
                <a:off x="3545" y="2514"/>
                <a:ext cx="5640" cy="42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ru-RU" sz="2000">
                    <a:latin typeface="Times New Roman" pitchFamily="18" charset="0"/>
                  </a:rPr>
                  <a:t>Рис. 1. Пример диаграммы Эйлера-Венна</a:t>
                </a:r>
                <a:endParaRPr lang="ru-RU" sz="2000"/>
              </a:p>
            </p:txBody>
          </p:sp>
          <p:sp>
            <p:nvSpPr>
              <p:cNvPr id="35850" name="Rectangle 8"/>
              <p:cNvSpPr>
                <a:spLocks noChangeArrowheads="1"/>
              </p:cNvSpPr>
              <p:nvPr/>
            </p:nvSpPr>
            <p:spPr bwMode="auto">
              <a:xfrm>
                <a:off x="4526" y="8"/>
                <a:ext cx="3426" cy="232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en-US" b="1" i="1">
                    <a:latin typeface="Calibri" pitchFamily="34" charset="0"/>
                  </a:rPr>
                  <a:t>U</a:t>
                </a:r>
                <a:endParaRPr lang="ru-RU"/>
              </a:p>
            </p:txBody>
          </p:sp>
        </p:grpSp>
        <p:sp>
          <p:nvSpPr>
            <p:cNvPr id="35847" name="Oval 9" descr="Светлый диагональный 2"/>
            <p:cNvSpPr>
              <a:spLocks noChangeArrowheads="1"/>
            </p:cNvSpPr>
            <p:nvPr/>
          </p:nvSpPr>
          <p:spPr bwMode="auto">
            <a:xfrm>
              <a:off x="6090" y="482"/>
              <a:ext cx="1449" cy="1577"/>
            </a:xfrm>
            <a:prstGeom prst="ellipse">
              <a:avLst/>
            </a:prstGeom>
            <a:pattFill prst="ltUpDiag">
              <a:fgClr>
                <a:srgbClr val="5A5A5A"/>
              </a:fgClr>
              <a:bgClr>
                <a:srgbClr val="FFFFFF"/>
              </a:bgClr>
            </a:patt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>
                <a:spcBef>
                  <a:spcPts val="600"/>
                </a:spcBef>
                <a:spcAft>
                  <a:spcPts val="1000"/>
                </a:spcAft>
              </a:pPr>
              <a:r>
                <a:rPr lang="en-US" b="1" i="1">
                  <a:latin typeface="Calibri" pitchFamily="34" charset="0"/>
                </a:rPr>
                <a:t>B</a:t>
              </a:r>
              <a:endParaRPr lang="ru-RU"/>
            </a:p>
          </p:txBody>
        </p:sp>
        <p:sp>
          <p:nvSpPr>
            <p:cNvPr id="35848" name="Oval 10" descr="Светлый диагональный 1"/>
            <p:cNvSpPr>
              <a:spLocks noChangeArrowheads="1"/>
            </p:cNvSpPr>
            <p:nvPr/>
          </p:nvSpPr>
          <p:spPr bwMode="auto">
            <a:xfrm>
              <a:off x="5059" y="482"/>
              <a:ext cx="1449" cy="1579"/>
            </a:xfrm>
            <a:prstGeom prst="ellipse">
              <a:avLst/>
            </a:prstGeom>
            <a:pattFill prst="ltDnDiag">
              <a:fgClr>
                <a:srgbClr val="5A5A5A">
                  <a:alpha val="50195"/>
                </a:srgbClr>
              </a:fgClr>
              <a:bgClr>
                <a:srgbClr val="FFFFFF">
                  <a:alpha val="50195"/>
                </a:srgbClr>
              </a:bgClr>
            </a:patt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ts val="600"/>
                </a:spcBef>
                <a:spcAft>
                  <a:spcPts val="1000"/>
                </a:spcAft>
              </a:pPr>
              <a:r>
                <a:rPr lang="en-US" b="1" i="1">
                  <a:latin typeface="Calibri" pitchFamily="34" charset="0"/>
                </a:rPr>
                <a:t>A</a:t>
              </a:r>
              <a:endParaRPr lang="ru-RU"/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725488"/>
          </a:xfrm>
        </p:spPr>
        <p:txBody>
          <a:bodyPr/>
          <a:lstStyle/>
          <a:p>
            <a:r>
              <a:rPr lang="ru-RU" sz="3200" b="1">
                <a:solidFill>
                  <a:srgbClr val="FF0000"/>
                </a:solidFill>
              </a:rPr>
              <a:t>Отношения между множествами</a:t>
            </a:r>
            <a:endParaRPr lang="ru-RU" sz="3200">
              <a:solidFill>
                <a:srgbClr val="FF0000"/>
              </a:solidFill>
            </a:endParaRP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0" y="785813"/>
            <a:ext cx="9144000" cy="40005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ru-RU" dirty="0"/>
              <a:t>Два множества </a:t>
            </a:r>
            <a:r>
              <a:rPr lang="ru-RU" b="1" i="1" dirty="0">
                <a:solidFill>
                  <a:srgbClr val="FF0000"/>
                </a:solidFill>
              </a:rPr>
              <a:t>A</a:t>
            </a:r>
            <a:r>
              <a:rPr lang="ru-RU" dirty="0"/>
              <a:t> и </a:t>
            </a:r>
            <a:r>
              <a:rPr lang="ru-RU" b="1" i="1" dirty="0">
                <a:solidFill>
                  <a:srgbClr val="FF0000"/>
                </a:solidFill>
              </a:rPr>
              <a:t>B</a:t>
            </a:r>
            <a:r>
              <a:rPr lang="ru-RU" dirty="0"/>
              <a:t> могут вступать друг с другом в различные отношения.</a:t>
            </a:r>
          </a:p>
          <a:p>
            <a:pPr fontAlgn="auto" hangingPunct="1">
              <a:buFont typeface="Arial" charset="0"/>
              <a:buChar char="•"/>
              <a:defRPr/>
            </a:pPr>
            <a:r>
              <a:rPr lang="ru-RU" dirty="0"/>
              <a:t>Множество </a:t>
            </a:r>
            <a:r>
              <a:rPr lang="ru-RU" b="1" i="1" dirty="0">
                <a:solidFill>
                  <a:srgbClr val="FF0000"/>
                </a:solidFill>
              </a:rPr>
              <a:t>A</a:t>
            </a:r>
            <a:r>
              <a:rPr lang="ru-RU" dirty="0"/>
              <a:t> </a:t>
            </a:r>
            <a:r>
              <a:rPr lang="ru-RU" b="1" i="1" dirty="0">
                <a:solidFill>
                  <a:srgbClr val="FF0000"/>
                </a:solidFill>
              </a:rPr>
              <a:t>включено</a:t>
            </a:r>
            <a:r>
              <a:rPr lang="ru-RU" dirty="0"/>
              <a:t> в </a:t>
            </a:r>
            <a:r>
              <a:rPr lang="ru-RU" b="1" i="1" dirty="0">
                <a:solidFill>
                  <a:srgbClr val="FF0000"/>
                </a:solidFill>
              </a:rPr>
              <a:t>B</a:t>
            </a:r>
            <a:r>
              <a:rPr lang="ru-RU" dirty="0"/>
              <a:t>, если каждый элемент множества </a:t>
            </a:r>
            <a:r>
              <a:rPr lang="ru-RU" b="1" i="1" dirty="0">
                <a:solidFill>
                  <a:srgbClr val="FF0000"/>
                </a:solidFill>
              </a:rPr>
              <a:t>A</a:t>
            </a:r>
            <a:r>
              <a:rPr lang="ru-RU" dirty="0"/>
              <a:t> принадлежит также и множеству </a:t>
            </a:r>
            <a:r>
              <a:rPr lang="ru-RU" b="1" i="1" dirty="0">
                <a:solidFill>
                  <a:srgbClr val="FF0000"/>
                </a:solidFill>
              </a:rPr>
              <a:t>B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(рис. 2 а). Частным случаем отношения включения может быть и равенство множеств </a:t>
            </a:r>
            <a:r>
              <a:rPr lang="ru-RU" b="1" i="1" dirty="0">
                <a:solidFill>
                  <a:srgbClr val="FF0000"/>
                </a:solidFill>
              </a:rPr>
              <a:t>A</a:t>
            </a:r>
            <a:r>
              <a:rPr lang="ru-RU" b="1" i="1" dirty="0"/>
              <a:t> </a:t>
            </a:r>
            <a:r>
              <a:rPr lang="ru-RU" dirty="0"/>
              <a:t>и </a:t>
            </a:r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en-US" b="1" i="1" dirty="0"/>
              <a:t> </a:t>
            </a:r>
            <a:r>
              <a:rPr lang="ru-RU" dirty="0"/>
              <a:t>(рис. 2 б), что отражается символом </a:t>
            </a:r>
            <a:r>
              <a:rPr lang="ru-RU" dirty="0">
                <a:sym typeface="Symbol"/>
              </a:rPr>
              <a:t></a:t>
            </a:r>
            <a:r>
              <a:rPr lang="ru-RU" dirty="0"/>
              <a:t>:  </a:t>
            </a:r>
            <a:r>
              <a:rPr lang="ru-RU" b="1" i="1" dirty="0">
                <a:solidFill>
                  <a:srgbClr val="FF0000"/>
                </a:solidFill>
              </a:rPr>
              <a:t>A</a:t>
            </a:r>
            <a:r>
              <a:rPr lang="ru-RU" dirty="0">
                <a:solidFill>
                  <a:srgbClr val="FF0000"/>
                </a:solidFill>
                <a:sym typeface="Symbol"/>
              </a:rPr>
              <a:t></a:t>
            </a:r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en-US" dirty="0"/>
              <a:t> </a:t>
            </a:r>
            <a:r>
              <a:rPr lang="ru-RU" dirty="0">
                <a:sym typeface="Symbol"/>
              </a:rPr>
              <a:t></a:t>
            </a:r>
            <a:r>
              <a:rPr lang="ru-RU" dirty="0"/>
              <a:t> </a:t>
            </a:r>
            <a:r>
              <a:rPr lang="en-US" dirty="0">
                <a:sym typeface="Symbol"/>
              </a:rPr>
              <a:t>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ru-RU" dirty="0">
                <a:solidFill>
                  <a:srgbClr val="FF0000"/>
                </a:solidFill>
                <a:sym typeface="Symbol"/>
              </a:rPr>
              <a:t>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ru-RU" b="1" dirty="0">
                <a:sym typeface="Symbol"/>
              </a:rPr>
              <a:t>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  <a:sym typeface="Symbol"/>
              </a:rPr>
              <a:t></a:t>
            </a:r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ru-RU" dirty="0"/>
              <a:t>. </a:t>
            </a:r>
          </a:p>
          <a:p>
            <a:pPr>
              <a:buFont typeface="Arial" charset="0"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9569A-729E-4E2D-917A-5A85342D1C36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grpSp>
        <p:nvGrpSpPr>
          <p:cNvPr id="36869" name="Group 5"/>
          <p:cNvGrpSpPr>
            <a:grpSpLocks/>
          </p:cNvGrpSpPr>
          <p:nvPr/>
        </p:nvGrpSpPr>
        <p:grpSpPr bwMode="auto">
          <a:xfrm>
            <a:off x="1643063" y="4929188"/>
            <a:ext cx="2071687" cy="1643062"/>
            <a:chOff x="2024" y="851"/>
            <a:chExt cx="2277" cy="1792"/>
          </a:xfrm>
        </p:grpSpPr>
        <p:sp>
          <p:nvSpPr>
            <p:cNvPr id="36876" name="Rectangle 6"/>
            <p:cNvSpPr>
              <a:spLocks noChangeArrowheads="1"/>
            </p:cNvSpPr>
            <p:nvPr/>
          </p:nvSpPr>
          <p:spPr bwMode="auto">
            <a:xfrm>
              <a:off x="2024" y="851"/>
              <a:ext cx="2277" cy="179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b="1" i="1">
                  <a:latin typeface="Calibri" pitchFamily="34" charset="0"/>
                </a:rPr>
                <a:t>U</a:t>
              </a:r>
              <a:endParaRPr lang="ru-RU"/>
            </a:p>
          </p:txBody>
        </p:sp>
        <p:sp>
          <p:nvSpPr>
            <p:cNvPr id="36877" name="Oval 7" descr="Светлый диагональный 2"/>
            <p:cNvSpPr>
              <a:spLocks noChangeArrowheads="1"/>
            </p:cNvSpPr>
            <p:nvPr/>
          </p:nvSpPr>
          <p:spPr bwMode="auto">
            <a:xfrm>
              <a:off x="2563" y="924"/>
              <a:ext cx="1636" cy="1636"/>
            </a:xfrm>
            <a:prstGeom prst="ellipse">
              <a:avLst/>
            </a:prstGeom>
            <a:pattFill prst="ltUpDiag">
              <a:fgClr>
                <a:srgbClr val="5A5A5A"/>
              </a:fgClr>
              <a:bgClr>
                <a:srgbClr val="FFFFFF"/>
              </a:bgClr>
            </a:patt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b="1" i="1">
                  <a:latin typeface="Calibri" pitchFamily="34" charset="0"/>
                </a:rPr>
                <a:t>B</a:t>
              </a:r>
              <a:endParaRPr lang="ru-RU"/>
            </a:p>
          </p:txBody>
        </p:sp>
        <p:sp>
          <p:nvSpPr>
            <p:cNvPr id="36878" name="Oval 8" descr="Светлый диагональный 1"/>
            <p:cNvSpPr>
              <a:spLocks noChangeArrowheads="1"/>
            </p:cNvSpPr>
            <p:nvPr/>
          </p:nvSpPr>
          <p:spPr bwMode="auto">
            <a:xfrm>
              <a:off x="3189" y="1474"/>
              <a:ext cx="884" cy="884"/>
            </a:xfrm>
            <a:prstGeom prst="ellipse">
              <a:avLst/>
            </a:prstGeom>
            <a:pattFill prst="ltDnDiag">
              <a:fgClr>
                <a:srgbClr val="5A5A5A">
                  <a:alpha val="50195"/>
                </a:srgbClr>
              </a:fgClr>
              <a:bgClr>
                <a:srgbClr val="FFFFFF">
                  <a:alpha val="50195"/>
                </a:srgbClr>
              </a:bgClr>
            </a:patt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>
                <a:spcAft>
                  <a:spcPts val="1000"/>
                </a:spcAft>
              </a:pPr>
              <a:r>
                <a:rPr lang="en-US" b="1" i="1">
                  <a:latin typeface="Calibri" pitchFamily="34" charset="0"/>
                </a:rPr>
                <a:t>A</a:t>
              </a:r>
              <a:endParaRPr lang="ru-RU"/>
            </a:p>
          </p:txBody>
        </p:sp>
      </p:grpSp>
      <p:grpSp>
        <p:nvGrpSpPr>
          <p:cNvPr id="36870" name="Group 9"/>
          <p:cNvGrpSpPr>
            <a:grpSpLocks/>
          </p:cNvGrpSpPr>
          <p:nvPr/>
        </p:nvGrpSpPr>
        <p:grpSpPr bwMode="auto">
          <a:xfrm>
            <a:off x="5143500" y="4929188"/>
            <a:ext cx="1928813" cy="1643062"/>
            <a:chOff x="4301" y="851"/>
            <a:chExt cx="2277" cy="1792"/>
          </a:xfrm>
        </p:grpSpPr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4301" y="851"/>
              <a:ext cx="2277" cy="179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b="1" i="1">
                  <a:latin typeface="Calibri" pitchFamily="34" charset="0"/>
                </a:rPr>
                <a:t>U</a:t>
              </a:r>
              <a:endParaRPr lang="ru-RU"/>
            </a:p>
          </p:txBody>
        </p:sp>
        <p:sp>
          <p:nvSpPr>
            <p:cNvPr id="36875" name="Oval 11" descr="Мелкая клетка"/>
            <p:cNvSpPr>
              <a:spLocks noChangeArrowheads="1"/>
            </p:cNvSpPr>
            <p:nvPr/>
          </p:nvSpPr>
          <p:spPr bwMode="auto">
            <a:xfrm>
              <a:off x="4728" y="924"/>
              <a:ext cx="1636" cy="1636"/>
            </a:xfrm>
            <a:prstGeom prst="ellipse">
              <a:avLst/>
            </a:prstGeom>
            <a:pattFill prst="smCheck">
              <a:fgClr>
                <a:srgbClr val="808080"/>
              </a:fgClr>
              <a:bgClr>
                <a:srgbClr val="FFFFFF"/>
              </a:bgClr>
            </a:patt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spcBef>
                  <a:spcPts val="1800"/>
                </a:spcBef>
                <a:spcAft>
                  <a:spcPts val="1000"/>
                </a:spcAft>
              </a:pPr>
              <a:r>
                <a:rPr lang="en-US" b="1" i="1" dirty="0">
                  <a:latin typeface="Calibri" pitchFamily="34" charset="0"/>
                </a:rPr>
                <a:t>A B</a:t>
              </a:r>
              <a:endParaRPr lang="ru-RU" dirty="0"/>
            </a:p>
          </p:txBody>
        </p:sp>
      </p:grpSp>
      <p:sp>
        <p:nvSpPr>
          <p:cNvPr id="36871" name="TextBox 11"/>
          <p:cNvSpPr txBox="1">
            <a:spLocks noChangeArrowheads="1"/>
          </p:cNvSpPr>
          <p:nvPr/>
        </p:nvSpPr>
        <p:spPr bwMode="auto">
          <a:xfrm>
            <a:off x="3714750" y="5916613"/>
            <a:ext cx="357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а</a:t>
            </a:r>
          </a:p>
        </p:txBody>
      </p:sp>
      <p:sp>
        <p:nvSpPr>
          <p:cNvPr id="36872" name="TextBox 12"/>
          <p:cNvSpPr txBox="1">
            <a:spLocks noChangeArrowheads="1"/>
          </p:cNvSpPr>
          <p:nvPr/>
        </p:nvSpPr>
        <p:spPr bwMode="auto">
          <a:xfrm>
            <a:off x="7143750" y="5988050"/>
            <a:ext cx="315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б</a:t>
            </a:r>
          </a:p>
        </p:txBody>
      </p:sp>
      <p:sp>
        <p:nvSpPr>
          <p:cNvPr id="36873" name="TextBox 13"/>
          <p:cNvSpPr txBox="1">
            <a:spLocks noChangeArrowheads="1"/>
          </p:cNvSpPr>
          <p:nvPr/>
        </p:nvSpPr>
        <p:spPr bwMode="auto">
          <a:xfrm>
            <a:off x="4143375" y="62738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Рис. 2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36871" grpId="0"/>
      <p:bldP spid="36872" grpId="0"/>
      <p:bldP spid="3687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714625"/>
          </a:xfrm>
        </p:spPr>
        <p:txBody>
          <a:bodyPr/>
          <a:lstStyle/>
          <a:p>
            <a:pPr algn="l"/>
            <a:r>
              <a:rPr lang="ru-RU" sz="3200" dirty="0"/>
              <a:t>Подобное отношение можно называть </a:t>
            </a:r>
            <a:r>
              <a:rPr lang="ru-RU" sz="3200" b="1" i="1" dirty="0">
                <a:solidFill>
                  <a:srgbClr val="FF0000"/>
                </a:solidFill>
              </a:rPr>
              <a:t>нестрогим</a:t>
            </a:r>
            <a:r>
              <a:rPr lang="ru-RU" sz="3200" b="1" i="1" dirty="0"/>
              <a:t> </a:t>
            </a:r>
            <a:r>
              <a:rPr lang="ru-RU" sz="3200" dirty="0"/>
              <a:t>включением. Довольно часто требуется исключить равенство множеств из отношения включения, в связи с чем, вводится отношение строгого включения. </a:t>
            </a:r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>
          <a:xfrm>
            <a:off x="0" y="2643188"/>
            <a:ext cx="9144000" cy="4071937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ru-RU" dirty="0"/>
              <a:t>Множество</a:t>
            </a:r>
            <a:r>
              <a:rPr lang="ru-RU" b="1" i="1" dirty="0"/>
              <a:t> </a:t>
            </a:r>
            <a:r>
              <a:rPr lang="ru-RU" b="1" i="1" dirty="0">
                <a:solidFill>
                  <a:srgbClr val="FF0000"/>
                </a:solidFill>
              </a:rPr>
              <a:t>A</a:t>
            </a:r>
            <a:r>
              <a:rPr lang="ru-RU" dirty="0"/>
              <a:t> </a:t>
            </a:r>
            <a:r>
              <a:rPr lang="ru-RU" b="1" i="1" dirty="0">
                <a:solidFill>
                  <a:srgbClr val="FF0000"/>
                </a:solidFill>
              </a:rPr>
              <a:t>строго включено</a:t>
            </a:r>
            <a:r>
              <a:rPr lang="ru-RU" dirty="0"/>
              <a:t> в </a:t>
            </a:r>
            <a:r>
              <a:rPr lang="ru-RU" b="1" i="1" dirty="0">
                <a:solidFill>
                  <a:srgbClr val="FF0000"/>
                </a:solidFill>
              </a:rPr>
              <a:t>B</a:t>
            </a:r>
            <a:r>
              <a:rPr lang="ru-RU" dirty="0"/>
              <a:t>, если </a:t>
            </a:r>
            <a:r>
              <a:rPr lang="ru-RU" b="1" i="1" dirty="0">
                <a:solidFill>
                  <a:srgbClr val="FF0000"/>
                </a:solidFill>
              </a:rPr>
              <a:t>A</a:t>
            </a:r>
            <a:r>
              <a:rPr lang="ru-RU" dirty="0"/>
              <a:t> включено в </a:t>
            </a:r>
            <a:r>
              <a:rPr lang="ru-RU" b="1" i="1" dirty="0">
                <a:solidFill>
                  <a:srgbClr val="FF0000"/>
                </a:solidFill>
              </a:rPr>
              <a:t>B</a:t>
            </a:r>
            <a:r>
              <a:rPr lang="ru-RU" dirty="0"/>
              <a:t>, но не равно ему (рис. 2а), что отражается символом </a:t>
            </a:r>
            <a:r>
              <a:rPr lang="ru-RU" dirty="0">
                <a:sym typeface="Symbol"/>
              </a:rPr>
              <a:t></a:t>
            </a:r>
            <a:r>
              <a:rPr lang="ru-RU" dirty="0"/>
              <a:t>: </a:t>
            </a:r>
            <a:r>
              <a:rPr lang="ru-RU" b="1" i="1" dirty="0">
                <a:solidFill>
                  <a:srgbClr val="FF0000"/>
                </a:solidFill>
              </a:rPr>
              <a:t>A</a:t>
            </a:r>
            <a:r>
              <a:rPr lang="ru-RU" dirty="0">
                <a:solidFill>
                  <a:srgbClr val="FF0000"/>
                </a:solidFill>
                <a:sym typeface="Symbol"/>
              </a:rPr>
              <a:t></a:t>
            </a:r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en-US" dirty="0"/>
              <a:t> </a:t>
            </a:r>
            <a:r>
              <a:rPr lang="ru-RU" dirty="0">
                <a:sym typeface="Symbol"/>
              </a:rPr>
              <a:t></a:t>
            </a:r>
            <a:r>
              <a:rPr lang="ru-RU" dirty="0"/>
              <a:t> (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ru-RU" dirty="0">
                <a:solidFill>
                  <a:srgbClr val="FF0000"/>
                </a:solidFill>
                <a:sym typeface="Symbol"/>
              </a:rPr>
              <a:t></a:t>
            </a:r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ru-RU" dirty="0"/>
              <a:t>) </a:t>
            </a:r>
            <a:r>
              <a:rPr lang="ru-RU" b="1" dirty="0">
                <a:solidFill>
                  <a:srgbClr val="FF0000"/>
                </a:solidFill>
              </a:rPr>
              <a:t>и</a:t>
            </a:r>
            <a:r>
              <a:rPr lang="ru-RU" dirty="0"/>
              <a:t> (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  <a:sym typeface="Symbol"/>
              </a:rPr>
              <a:t></a:t>
            </a:r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ru-RU" dirty="0"/>
              <a:t>).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ru-RU" dirty="0"/>
              <a:t>В этом случае множество </a:t>
            </a:r>
            <a:r>
              <a:rPr lang="ru-RU" b="1" i="1" dirty="0">
                <a:solidFill>
                  <a:srgbClr val="FF0000"/>
                </a:solidFill>
              </a:rPr>
              <a:t>А</a:t>
            </a:r>
            <a:r>
              <a:rPr lang="ru-RU" dirty="0"/>
              <a:t> называют </a:t>
            </a:r>
            <a:r>
              <a:rPr lang="ru-RU" b="1" i="1" dirty="0">
                <a:solidFill>
                  <a:srgbClr val="FF0000"/>
                </a:solidFill>
              </a:rPr>
              <a:t>собственным</a:t>
            </a:r>
            <a:r>
              <a:rPr lang="ru-RU" dirty="0"/>
              <a:t> (строгим, истинным) </a:t>
            </a:r>
            <a:r>
              <a:rPr lang="ru-RU" dirty="0" err="1"/>
              <a:t>подмно-жеством</a:t>
            </a:r>
            <a:r>
              <a:rPr lang="ru-RU" dirty="0"/>
              <a:t> множества </a:t>
            </a:r>
            <a:r>
              <a:rPr lang="ru-RU" b="1" i="1" dirty="0">
                <a:solidFill>
                  <a:srgbClr val="FF0000"/>
                </a:solidFill>
              </a:rPr>
              <a:t>В</a:t>
            </a:r>
            <a:r>
              <a:rPr lang="ru-RU" i="1" dirty="0"/>
              <a:t>.</a:t>
            </a:r>
            <a:r>
              <a:rPr lang="ru-RU" dirty="0"/>
              <a:t> 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ru-RU" dirty="0"/>
              <a:t>Примерами использования строгого включения могут являться: </a:t>
            </a:r>
            <a:r>
              <a:rPr lang="en-US" dirty="0"/>
              <a:t>  </a:t>
            </a:r>
            <a:r>
              <a:rPr lang="ru-RU" b="1" i="1" dirty="0">
                <a:solidFill>
                  <a:srgbClr val="FF0000"/>
                </a:solidFill>
              </a:rPr>
              <a:t>A</a:t>
            </a:r>
            <a:r>
              <a:rPr lang="ru-RU" dirty="0">
                <a:solidFill>
                  <a:srgbClr val="FF0000"/>
                </a:solidFill>
                <a:sym typeface="Symbol"/>
              </a:rPr>
              <a:t></a:t>
            </a:r>
            <a:r>
              <a:rPr lang="en-US" b="1" i="1" dirty="0">
                <a:solidFill>
                  <a:srgbClr val="FF0000"/>
                </a:solidFill>
              </a:rPr>
              <a:t>U</a:t>
            </a:r>
            <a:r>
              <a:rPr lang="ru-RU" b="1" i="1" dirty="0">
                <a:solidFill>
                  <a:srgbClr val="FF0000"/>
                </a:solidFill>
              </a:rPr>
              <a:t>, </a:t>
            </a:r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ru-RU" dirty="0">
                <a:solidFill>
                  <a:srgbClr val="FF0000"/>
                </a:solidFill>
                <a:sym typeface="Symbol"/>
              </a:rPr>
              <a:t></a:t>
            </a:r>
            <a:r>
              <a:rPr lang="en-US" b="1" i="1" dirty="0">
                <a:solidFill>
                  <a:srgbClr val="FF0000"/>
                </a:solidFill>
              </a:rPr>
              <a:t>U</a:t>
            </a:r>
            <a:r>
              <a:rPr lang="ru-RU" b="1" i="1" dirty="0">
                <a:solidFill>
                  <a:srgbClr val="FF0000"/>
                </a:solidFill>
              </a:rPr>
              <a:t>, </a:t>
            </a:r>
            <a:r>
              <a:rPr lang="ru-RU" dirty="0">
                <a:solidFill>
                  <a:srgbClr val="FF0000"/>
                </a:solidFill>
                <a:sym typeface="Symbol"/>
              </a:rPr>
              <a:t></a:t>
            </a:r>
            <a:r>
              <a:rPr lang="ru-RU" b="1" i="1" dirty="0">
                <a:solidFill>
                  <a:srgbClr val="FF0000"/>
                </a:solidFill>
              </a:rPr>
              <a:t>А, </a:t>
            </a:r>
            <a:r>
              <a:rPr lang="ru-RU" dirty="0">
                <a:solidFill>
                  <a:srgbClr val="FF0000"/>
                </a:solidFill>
                <a:sym typeface="Symbol"/>
              </a:rPr>
              <a:t></a:t>
            </a:r>
            <a:r>
              <a:rPr lang="en-US" b="1" i="1" dirty="0">
                <a:solidFill>
                  <a:srgbClr val="FF0000"/>
                </a:solidFill>
              </a:rPr>
              <a:t>B</a:t>
            </a:r>
            <a:r>
              <a:rPr lang="ru-RU" dirty="0">
                <a:solidFill>
                  <a:srgbClr val="FF0000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D76A2-3B84-4E81-BDCD-88F82BA764A9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3429000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ru-RU" dirty="0"/>
              <a:t>Отношения между множествами могут обладать следующими свойствами: </a:t>
            </a:r>
            <a:r>
              <a:rPr lang="ru-RU" b="1" i="1" dirty="0" err="1">
                <a:solidFill>
                  <a:srgbClr val="FF0000"/>
                </a:solidFill>
              </a:rPr>
              <a:t>рефлексивностью</a:t>
            </a:r>
            <a:r>
              <a:rPr lang="ru-RU" b="1" i="1" dirty="0">
                <a:solidFill>
                  <a:srgbClr val="FF0000"/>
                </a:solidFill>
              </a:rPr>
              <a:t>, симметричностью и транзитивностью</a:t>
            </a:r>
            <a:r>
              <a:rPr lang="ru-RU" dirty="0"/>
              <a:t>.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ru-RU" dirty="0"/>
              <a:t>Свойство </a:t>
            </a:r>
            <a:r>
              <a:rPr lang="ru-RU" b="1" i="1" dirty="0" err="1">
                <a:solidFill>
                  <a:srgbClr val="FF0000"/>
                </a:solidFill>
              </a:rPr>
              <a:t>рефлексивности</a:t>
            </a:r>
            <a:r>
              <a:rPr lang="ru-RU" dirty="0"/>
              <a:t> является</a:t>
            </a:r>
            <a:r>
              <a:rPr lang="ru-RU" b="1" i="1" dirty="0"/>
              <a:t> </a:t>
            </a:r>
            <a:r>
              <a:rPr lang="ru-RU" b="1" i="1" dirty="0">
                <a:solidFill>
                  <a:srgbClr val="FF0000"/>
                </a:solidFill>
              </a:rPr>
              <a:t>унарным</a:t>
            </a:r>
            <a:r>
              <a:rPr lang="ru-RU" dirty="0"/>
              <a:t>, т.е. применительно к единственному объекту (в данном случае к множеству) и означает, что отношение применимо к «себе самому».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63CB01-534B-48A6-BC1E-7ABCF2B8FAAC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3573016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Простым примером рефлексивного отношения для чисел могут служить отношения «</a:t>
            </a:r>
            <a:r>
              <a:rPr lang="ru-RU" sz="3200" dirty="0">
                <a:latin typeface="+mn-lt"/>
                <a:sym typeface="Symbol"/>
              </a:rPr>
              <a:t></a:t>
            </a:r>
            <a:r>
              <a:rPr lang="ru-RU" sz="3200" dirty="0">
                <a:latin typeface="+mn-lt"/>
              </a:rPr>
              <a:t>» или «</a:t>
            </a:r>
            <a:r>
              <a:rPr lang="ru-RU" sz="3200" dirty="0">
                <a:latin typeface="+mn-lt"/>
                <a:sym typeface="Symbol"/>
              </a:rPr>
              <a:t></a:t>
            </a:r>
            <a:r>
              <a:rPr lang="ru-RU" sz="3200" dirty="0">
                <a:latin typeface="+mn-lt"/>
              </a:rPr>
              <a:t>», т.к. для любого числа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d</a:t>
            </a:r>
            <a:r>
              <a:rPr lang="ru-RU" sz="3200" dirty="0">
                <a:latin typeface="+mn-lt"/>
              </a:rPr>
              <a:t> можно записать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d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/>
              </a:rPr>
              <a:t>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d </a:t>
            </a:r>
            <a:r>
              <a:rPr lang="ru-RU" sz="3200" dirty="0">
                <a:latin typeface="+mn-lt"/>
              </a:rPr>
              <a:t>или </a:t>
            </a:r>
          </a:p>
          <a:p>
            <a:r>
              <a:rPr lang="en-US" sz="3200" b="1" i="1" dirty="0">
                <a:solidFill>
                  <a:srgbClr val="FF0000"/>
                </a:solidFill>
                <a:latin typeface="+mn-lt"/>
              </a:rPr>
              <a:t>d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/>
              </a:rPr>
              <a:t>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d</a:t>
            </a:r>
            <a:r>
              <a:rPr lang="ru-RU" sz="3200" dirty="0">
                <a:latin typeface="+mn-lt"/>
              </a:rPr>
              <a:t>. В свою очередь отношения «&gt;» и «&lt;» этим свойством не обладают, в связи с чем, они называются </a:t>
            </a:r>
            <a:r>
              <a:rPr lang="ru-RU" sz="3200" b="1" i="1" dirty="0" err="1">
                <a:solidFill>
                  <a:srgbClr val="FF0000"/>
                </a:solidFill>
                <a:latin typeface="+mn-lt"/>
              </a:rPr>
              <a:t>антирефлексивными</a:t>
            </a:r>
            <a:r>
              <a:rPr lang="ru-RU" sz="3200" dirty="0">
                <a:latin typeface="+mn-lt"/>
              </a:rPr>
              <a:t>. </a:t>
            </a:r>
          </a:p>
          <a:p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ru-RU" sz="3200" dirty="0"/>
              <a:t>Свойство </a:t>
            </a:r>
            <a:r>
              <a:rPr lang="ru-RU" sz="3200" b="1" i="1" dirty="0">
                <a:solidFill>
                  <a:srgbClr val="FF0000"/>
                </a:solidFill>
              </a:rPr>
              <a:t>симметричности</a:t>
            </a:r>
            <a:r>
              <a:rPr lang="ru-RU" sz="3200" b="1" i="1" dirty="0"/>
              <a:t> </a:t>
            </a:r>
            <a:r>
              <a:rPr lang="ru-RU" sz="3200" dirty="0"/>
              <a:t>является </a:t>
            </a:r>
            <a:r>
              <a:rPr lang="ru-RU" sz="3200" b="1" i="1" dirty="0">
                <a:solidFill>
                  <a:srgbClr val="FF0000"/>
                </a:solidFill>
              </a:rPr>
              <a:t>бинарным</a:t>
            </a:r>
            <a:r>
              <a:rPr lang="ru-RU" sz="3200" dirty="0"/>
              <a:t> (двухместным), т.е. применимо к двум объектам. Отношение является симметричным, если оно выполняется в обе стороны по отношению к паре объектов (в данном случае множеств). Примерами свойства симметричности являются различные геометрические объекты, для которых понятие «симметрии» является наиболее наглядным. Например, отношение: «быть симметричными относительно оси </a:t>
            </a:r>
            <a:r>
              <a:rPr lang="ru-RU" sz="3200" b="1" i="1" dirty="0" err="1">
                <a:solidFill>
                  <a:srgbClr val="FF0000"/>
                </a:solidFill>
              </a:rPr>
              <a:t>х</a:t>
            </a:r>
            <a:r>
              <a:rPr lang="ru-RU" sz="3200" dirty="0"/>
              <a:t>» в отношении точек плоскости является </a:t>
            </a:r>
            <a:r>
              <a:rPr lang="ru-RU" sz="3200" b="1" i="1" dirty="0">
                <a:solidFill>
                  <a:srgbClr val="FF0000"/>
                </a:solidFill>
              </a:rPr>
              <a:t>симметричным</a:t>
            </a:r>
            <a:r>
              <a:rPr lang="ru-RU" sz="3200" dirty="0"/>
              <a:t>. Действительно, если первая точка симметрична второй, то вторая точка обязательно симметрична первой.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8682D-DFFF-44EB-82CF-BFFED2199E45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420888"/>
          </a:xfrm>
        </p:spPr>
        <p:txBody>
          <a:bodyPr/>
          <a:lstStyle/>
          <a:p>
            <a:pPr algn="l"/>
            <a:r>
              <a:rPr lang="ru-RU" sz="3200" dirty="0"/>
              <a:t>В свою очередь, отношение между двумя </a:t>
            </a:r>
            <a:r>
              <a:rPr lang="ru-RU" sz="3200" dirty="0" err="1"/>
              <a:t>объек-тами</a:t>
            </a:r>
            <a:r>
              <a:rPr lang="ru-RU" sz="3200" dirty="0"/>
              <a:t> не обладает свойством симметричности, т.е. является </a:t>
            </a:r>
            <a:r>
              <a:rPr lang="ru-RU" sz="3200" b="1" i="1" dirty="0">
                <a:solidFill>
                  <a:srgbClr val="FF0000"/>
                </a:solidFill>
              </a:rPr>
              <a:t>антисимметричным</a:t>
            </a:r>
            <a:r>
              <a:rPr lang="ru-RU" sz="3200" dirty="0"/>
              <a:t>, если его </a:t>
            </a:r>
            <a:r>
              <a:rPr lang="ru-RU" sz="3200" dirty="0" err="1"/>
              <a:t>выполне-ние</a:t>
            </a:r>
            <a:r>
              <a:rPr lang="ru-RU" sz="3200" dirty="0"/>
              <a:t> в обе стороны имеет место только в случае равенства объектов.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211DB0-3E01-44B2-9C1A-33A0E4F8ACF7}" type="slidenum">
              <a:rPr lang="ru-RU" smtClean="0"/>
              <a:pPr>
                <a:defRPr/>
              </a:pPr>
              <a:t>28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34888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Если записать бинарное отношение между объектами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latin typeface="+mn-lt"/>
              </a:rPr>
              <a:t> и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US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в общем виде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  <a:latin typeface="+mn-lt"/>
              </a:rPr>
              <a:t>aRb</a:t>
            </a:r>
            <a:r>
              <a:rPr lang="ru-RU" sz="3200" dirty="0">
                <a:latin typeface="+mn-lt"/>
              </a:rPr>
              <a:t>, где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R</a:t>
            </a:r>
            <a:r>
              <a:rPr lang="ru-RU" sz="3200" dirty="0">
                <a:latin typeface="+mn-lt"/>
              </a:rPr>
              <a:t> – символ отношения, то для симметричного отношения: </a:t>
            </a:r>
            <a:br>
              <a:rPr lang="ru-RU" sz="3200" dirty="0">
                <a:latin typeface="+mn-lt"/>
              </a:rPr>
            </a:br>
            <a:r>
              <a:rPr lang="en-US" sz="3200" b="1" i="1" dirty="0" err="1">
                <a:solidFill>
                  <a:srgbClr val="FF0000"/>
                </a:solidFill>
                <a:latin typeface="+mn-lt"/>
              </a:rPr>
              <a:t>aRb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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  <a:latin typeface="+mn-lt"/>
              </a:rPr>
              <a:t>bRa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при любых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latin typeface="+mn-lt"/>
              </a:rPr>
              <a:t> и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, а для </a:t>
            </a:r>
            <a:r>
              <a:rPr lang="ru-RU" sz="3200" dirty="0" err="1">
                <a:latin typeface="+mn-lt"/>
              </a:rPr>
              <a:t>антисимметрич-ного</a:t>
            </a:r>
            <a:r>
              <a:rPr lang="ru-RU" sz="3200" dirty="0">
                <a:latin typeface="+mn-lt"/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  <a:latin typeface="+mn-lt"/>
              </a:rPr>
              <a:t>aRb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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 err="1">
                <a:solidFill>
                  <a:srgbClr val="FF0000"/>
                </a:solidFill>
                <a:latin typeface="+mn-lt"/>
              </a:rPr>
              <a:t>bRa</a:t>
            </a:r>
            <a:r>
              <a:rPr lang="ru-RU" sz="3200" dirty="0">
                <a:latin typeface="+mn-lt"/>
              </a:rPr>
              <a:t>, только, если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=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.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94116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Примером антисимметричного отношения могут служить отношения «</a:t>
            </a:r>
            <a:r>
              <a:rPr lang="ru-RU" sz="3200" dirty="0">
                <a:latin typeface="+mn-lt"/>
                <a:sym typeface="Symbol" pitchFamily="18" charset="2"/>
              </a:rPr>
              <a:t></a:t>
            </a:r>
            <a:r>
              <a:rPr lang="ru-RU" sz="3200" dirty="0">
                <a:latin typeface="+mn-lt"/>
              </a:rPr>
              <a:t>» или «</a:t>
            </a:r>
            <a:r>
              <a:rPr lang="ru-RU" sz="3200" dirty="0">
                <a:latin typeface="+mn-lt"/>
                <a:sym typeface="Symbol" pitchFamily="18" charset="2"/>
              </a:rPr>
              <a:t></a:t>
            </a:r>
            <a:r>
              <a:rPr lang="ru-RU" sz="3200" dirty="0">
                <a:latin typeface="+mn-lt"/>
              </a:rPr>
              <a:t>» между числами. Действительно, 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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)</a:t>
            </a:r>
            <a:r>
              <a:rPr lang="en-US" sz="3200" b="1" dirty="0">
                <a:latin typeface="+mn-lt"/>
                <a:sym typeface="Symbol" pitchFamily="18" charset="2"/>
              </a:rPr>
              <a:t></a:t>
            </a:r>
            <a:r>
              <a:rPr lang="ru-RU" sz="3200" dirty="0">
                <a:latin typeface="+mn-lt"/>
              </a:rPr>
              <a:t>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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latin typeface="+mn-lt"/>
              </a:rPr>
              <a:t>), только, если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=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924944"/>
          </a:xfrm>
        </p:spPr>
        <p:txBody>
          <a:bodyPr/>
          <a:lstStyle/>
          <a:p>
            <a:pPr algn="l"/>
            <a:r>
              <a:rPr lang="ru-RU" sz="3200" dirty="0"/>
              <a:t>Свойство </a:t>
            </a:r>
            <a:r>
              <a:rPr lang="ru-RU" sz="3200" b="1" i="1" dirty="0">
                <a:solidFill>
                  <a:srgbClr val="FF0000"/>
                </a:solidFill>
              </a:rPr>
              <a:t>транзитивности </a:t>
            </a:r>
            <a:r>
              <a:rPr lang="ru-RU" sz="3200" dirty="0"/>
              <a:t>является</a:t>
            </a:r>
            <a:r>
              <a:rPr lang="ru-RU" sz="3200" b="1" dirty="0"/>
              <a:t> </a:t>
            </a:r>
            <a:r>
              <a:rPr lang="ru-RU" sz="3200" b="1" i="1" dirty="0">
                <a:solidFill>
                  <a:srgbClr val="FF0000"/>
                </a:solidFill>
              </a:rPr>
              <a:t>тернарным</a:t>
            </a:r>
            <a:r>
              <a:rPr lang="ru-RU" sz="3200" dirty="0"/>
              <a:t>, т.е. применяется к трем объектам. Отношение </a:t>
            </a:r>
            <a:r>
              <a:rPr lang="en-US" sz="3200" b="1" i="1" dirty="0">
                <a:solidFill>
                  <a:srgbClr val="FF0000"/>
                </a:solidFill>
              </a:rPr>
              <a:t>R</a:t>
            </a:r>
            <a:r>
              <a:rPr lang="ru-RU" sz="3200" dirty="0"/>
              <a:t> между объектами 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>
                <a:solidFill>
                  <a:srgbClr val="FF0000"/>
                </a:solidFill>
              </a:rPr>
              <a:t>, 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>
                <a:solidFill>
                  <a:srgbClr val="FF0000"/>
                </a:solidFill>
              </a:rPr>
              <a:t>, </a:t>
            </a:r>
            <a:r>
              <a:rPr lang="ru-RU" sz="3200" b="1" i="1" dirty="0">
                <a:solidFill>
                  <a:srgbClr val="FF0000"/>
                </a:solidFill>
              </a:rPr>
              <a:t>с </a:t>
            </a:r>
            <a:r>
              <a:rPr lang="ru-RU" sz="3200" dirty="0"/>
              <a:t>является </a:t>
            </a:r>
            <a:r>
              <a:rPr lang="ru-RU" sz="3200" b="1" i="1" dirty="0">
                <a:solidFill>
                  <a:srgbClr val="FF0000"/>
                </a:solidFill>
              </a:rPr>
              <a:t>транзитивным</a:t>
            </a:r>
            <a:r>
              <a:rPr lang="ru-RU" sz="3200" dirty="0">
                <a:solidFill>
                  <a:srgbClr val="FF0000"/>
                </a:solidFill>
              </a:rPr>
              <a:t>,</a:t>
            </a:r>
            <a:r>
              <a:rPr lang="ru-RU" sz="3200" dirty="0"/>
              <a:t> если из  </a:t>
            </a:r>
            <a:r>
              <a:rPr lang="en-US" sz="3200" b="1" i="1" dirty="0" err="1">
                <a:solidFill>
                  <a:srgbClr val="FF0000"/>
                </a:solidFill>
              </a:rPr>
              <a:t>aRb</a:t>
            </a:r>
            <a:r>
              <a:rPr lang="en-US" sz="3200" dirty="0"/>
              <a:t>  </a:t>
            </a:r>
            <a:r>
              <a:rPr lang="ru-RU" sz="3200" dirty="0"/>
              <a:t>и  </a:t>
            </a:r>
            <a:r>
              <a:rPr lang="en-US" sz="3200" b="1" i="1" dirty="0" err="1">
                <a:solidFill>
                  <a:srgbClr val="FF0000"/>
                </a:solidFill>
              </a:rPr>
              <a:t>bR</a:t>
            </a:r>
            <a:r>
              <a:rPr lang="ru-RU" sz="3200" b="1" i="1" dirty="0">
                <a:solidFill>
                  <a:srgbClr val="FF0000"/>
                </a:solidFill>
              </a:rPr>
              <a:t>с</a:t>
            </a:r>
            <a:r>
              <a:rPr lang="ru-RU" sz="3200" dirty="0"/>
              <a:t>  следует  </a:t>
            </a:r>
            <a:r>
              <a:rPr lang="en-US" sz="3200" b="1" i="1" dirty="0" err="1">
                <a:solidFill>
                  <a:srgbClr val="FF0000"/>
                </a:solidFill>
              </a:rPr>
              <a:t>aR</a:t>
            </a:r>
            <a:r>
              <a:rPr lang="ru-RU" sz="3200" b="1" i="1" dirty="0">
                <a:solidFill>
                  <a:srgbClr val="FF0000"/>
                </a:solidFill>
              </a:rPr>
              <a:t>с</a:t>
            </a:r>
            <a:r>
              <a:rPr lang="ru-RU" sz="3200" dirty="0"/>
              <a:t>, т.е. из </a:t>
            </a:r>
            <a:r>
              <a:rPr lang="ru-RU" sz="3200" dirty="0" err="1"/>
              <a:t>выполне-ния</a:t>
            </a:r>
            <a:r>
              <a:rPr lang="ru-RU" sz="3200" dirty="0"/>
              <a:t> отношения </a:t>
            </a:r>
            <a:r>
              <a:rPr lang="en-US" sz="3200" b="1" i="1" dirty="0"/>
              <a:t>R</a:t>
            </a:r>
            <a:r>
              <a:rPr lang="ru-RU" sz="3200" dirty="0"/>
              <a:t> между парами объектов 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b="1" i="1" dirty="0">
                <a:solidFill>
                  <a:srgbClr val="FF0000"/>
                </a:solidFill>
              </a:rPr>
              <a:t>, 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) и (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b="1" i="1" dirty="0">
                <a:solidFill>
                  <a:srgbClr val="FF0000"/>
                </a:solidFill>
              </a:rPr>
              <a:t>, с</a:t>
            </a:r>
            <a:r>
              <a:rPr lang="ru-RU" sz="3200" dirty="0"/>
              <a:t>) следует его выполнение и для пары 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b="1" i="1" dirty="0">
                <a:solidFill>
                  <a:srgbClr val="FF0000"/>
                </a:solidFill>
              </a:rPr>
              <a:t>, с</a:t>
            </a:r>
            <a:r>
              <a:rPr lang="ru-RU" sz="3200" dirty="0"/>
              <a:t>).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3EBE0A-0B91-4076-BB25-764F4B60BD93}" type="slidenum">
              <a:rPr lang="ru-RU" smtClean="0"/>
              <a:pPr>
                <a:defRPr/>
              </a:pPr>
              <a:t>29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924944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Примерами транзитивного отношения для чисел являются отношения «&gt;», «</a:t>
            </a:r>
            <a:r>
              <a:rPr lang="ru-RU" sz="3200" dirty="0">
                <a:latin typeface="+mn-lt"/>
                <a:sym typeface="Symbol" pitchFamily="18" charset="2"/>
              </a:rPr>
              <a:t></a:t>
            </a:r>
            <a:r>
              <a:rPr lang="ru-RU" sz="3200" dirty="0">
                <a:latin typeface="+mn-lt"/>
              </a:rPr>
              <a:t>», «&lt;», «</a:t>
            </a:r>
            <a:r>
              <a:rPr lang="ru-RU" sz="3200" dirty="0">
                <a:latin typeface="+mn-lt"/>
                <a:sym typeface="Symbol" pitchFamily="18" charset="2"/>
              </a:rPr>
              <a:t></a:t>
            </a:r>
            <a:r>
              <a:rPr lang="ru-RU" sz="3200" dirty="0">
                <a:latin typeface="+mn-lt"/>
              </a:rPr>
              <a:t>». </a:t>
            </a:r>
            <a:r>
              <a:rPr lang="ru-RU" sz="3200" dirty="0" err="1">
                <a:latin typeface="+mn-lt"/>
              </a:rPr>
              <a:t>Отноше-ние</a:t>
            </a:r>
            <a:r>
              <a:rPr lang="ru-RU" sz="3200" dirty="0">
                <a:latin typeface="+mn-lt"/>
              </a:rPr>
              <a:t>, не обладающее свойством транзитивности, называется </a:t>
            </a:r>
            <a:r>
              <a:rPr lang="ru-RU" sz="3200" b="1" i="1" dirty="0" err="1">
                <a:solidFill>
                  <a:srgbClr val="FF0000"/>
                </a:solidFill>
                <a:latin typeface="+mn-lt"/>
              </a:rPr>
              <a:t>нетранзитивным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. 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86916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Примером </a:t>
            </a:r>
            <a:r>
              <a:rPr lang="ru-RU" sz="3200" dirty="0" err="1">
                <a:latin typeface="+mn-lt"/>
              </a:rPr>
              <a:t>нетранзитивного</a:t>
            </a:r>
            <a:r>
              <a:rPr lang="ru-RU" sz="3200" dirty="0">
                <a:latin typeface="+mn-lt"/>
              </a:rPr>
              <a:t> отношения может </a:t>
            </a:r>
            <a:r>
              <a:rPr lang="ru-RU" sz="3200" dirty="0" err="1">
                <a:latin typeface="+mn-lt"/>
              </a:rPr>
              <a:t>слу-жить</a:t>
            </a:r>
            <a:r>
              <a:rPr lang="ru-RU" sz="3200" dirty="0">
                <a:latin typeface="+mn-lt"/>
              </a:rPr>
              <a:t> отношение «пересекаться». Действительно для множеств: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=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i="1" dirty="0">
                <a:solidFill>
                  <a:srgbClr val="FF0000"/>
                </a:solidFill>
                <a:latin typeface="+mn-lt"/>
              </a:rPr>
              <a:t>}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=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}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=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d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}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 </a:t>
            </a:r>
            <a:r>
              <a:rPr lang="ru-RU" sz="3200" dirty="0" err="1">
                <a:latin typeface="+mn-lt"/>
              </a:rPr>
              <a:t>пересе-кается</a:t>
            </a:r>
            <a:r>
              <a:rPr lang="ru-RU" sz="3200" dirty="0">
                <a:latin typeface="+mn-lt"/>
              </a:rPr>
              <a:t> с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 - с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dirty="0">
                <a:latin typeface="+mn-lt"/>
              </a:rPr>
              <a:t>, но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latin typeface="+mn-lt"/>
              </a:rPr>
              <a:t> не пересекается с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dirty="0">
                <a:latin typeface="+mn-lt"/>
              </a:rPr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23850" y="0"/>
            <a:ext cx="5494338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ru-RU" sz="3200" b="1" i="1" dirty="0">
                <a:ea typeface="Times New Roman" pitchFamily="18" charset="0"/>
                <a:cs typeface="Arial" pitchFamily="34" charset="0"/>
              </a:rPr>
              <a:t>П.С. </a:t>
            </a:r>
            <a:r>
              <a:rPr lang="ru-RU" sz="3200" b="1" i="1" dirty="0" err="1">
                <a:ea typeface="Times New Roman" pitchFamily="18" charset="0"/>
                <a:cs typeface="Arial" pitchFamily="34" charset="0"/>
              </a:rPr>
              <a:t>Довгий</a:t>
            </a:r>
            <a:r>
              <a:rPr lang="ru-RU" sz="3200" b="1" i="1" dirty="0">
                <a:ea typeface="Times New Roman" pitchFamily="18" charset="0"/>
                <a:cs typeface="Arial" pitchFamily="34" charset="0"/>
              </a:rPr>
              <a:t>, </a:t>
            </a:r>
          </a:p>
          <a:p>
            <a:pPr algn="ctr"/>
            <a:r>
              <a:rPr lang="ru-RU" sz="3200" b="1" i="1" dirty="0">
                <a:ea typeface="Times New Roman" pitchFamily="18" charset="0"/>
                <a:cs typeface="Arial" pitchFamily="34" charset="0"/>
              </a:rPr>
              <a:t>В.И. Поляков, </a:t>
            </a:r>
            <a:endParaRPr lang="ru-RU" sz="3200" i="1" dirty="0">
              <a:ea typeface="Times New Roman" pitchFamily="18" charset="0"/>
              <a:cs typeface="Arial" pitchFamily="34" charset="0"/>
            </a:endParaRPr>
          </a:p>
          <a:p>
            <a:pPr algn="ctr" eaLnBrk="0" hangingPunct="0"/>
            <a:r>
              <a:rPr lang="ru-RU" sz="3200" b="1" i="1" dirty="0">
                <a:ea typeface="Times New Roman" pitchFamily="18" charset="0"/>
                <a:cs typeface="Arial" pitchFamily="34" charset="0"/>
              </a:rPr>
              <a:t>В.И. </a:t>
            </a:r>
            <a:r>
              <a:rPr lang="ru-RU" sz="3200" b="1" i="1" dirty="0" err="1">
                <a:ea typeface="Times New Roman" pitchFamily="18" charset="0"/>
                <a:cs typeface="Arial" pitchFamily="34" charset="0"/>
              </a:rPr>
              <a:t>Скорубский</a:t>
            </a:r>
            <a:r>
              <a:rPr lang="ru-RU" sz="3200" b="1" i="1" dirty="0">
                <a:ea typeface="Times New Roman" pitchFamily="18" charset="0"/>
                <a:cs typeface="Arial" pitchFamily="34" charset="0"/>
              </a:rPr>
              <a:t> </a:t>
            </a:r>
          </a:p>
          <a:p>
            <a:pPr algn="ctr" eaLnBrk="0" hangingPunct="0"/>
            <a:endParaRPr lang="ru-RU" sz="1400" i="1" dirty="0">
              <a:ea typeface="Times New Roman" pitchFamily="18" charset="0"/>
              <a:cs typeface="Arial" pitchFamily="34" charset="0"/>
            </a:endParaRPr>
          </a:p>
          <a:p>
            <a:pPr algn="ctr" eaLnBrk="0" hangingPunct="0"/>
            <a:r>
              <a:rPr lang="ru-RU" sz="3200" b="1" dirty="0">
                <a:solidFill>
                  <a:srgbClr val="FF0000"/>
                </a:solidFill>
                <a:ea typeface="Times New Roman" pitchFamily="18" charset="0"/>
                <a:cs typeface="Arial" pitchFamily="34" charset="0"/>
              </a:rPr>
              <a:t>Основы теории множеств </a:t>
            </a:r>
            <a:endParaRPr lang="ru-RU" sz="3200" dirty="0">
              <a:solidFill>
                <a:srgbClr val="FF0000"/>
              </a:solidFill>
              <a:ea typeface="Times New Roman" pitchFamily="18" charset="0"/>
              <a:cs typeface="Arial" pitchFamily="34" charset="0"/>
            </a:endParaRPr>
          </a:p>
          <a:p>
            <a:pPr algn="ctr" eaLnBrk="0" hangingPunct="0"/>
            <a:r>
              <a:rPr lang="ru-RU" sz="3200" b="1" dirty="0">
                <a:solidFill>
                  <a:srgbClr val="FF0000"/>
                </a:solidFill>
                <a:ea typeface="Times New Roman" pitchFamily="18" charset="0"/>
                <a:cs typeface="Arial" pitchFamily="34" charset="0"/>
              </a:rPr>
              <a:t>и приложение булевой алгебры  к синтезу комбинационных схем</a:t>
            </a:r>
          </a:p>
          <a:p>
            <a:pPr algn="ctr" eaLnBrk="0" hangingPunct="0"/>
            <a:endParaRPr lang="ru-RU" sz="1400" dirty="0">
              <a:solidFill>
                <a:srgbClr val="FF0000"/>
              </a:solidFill>
              <a:ea typeface="Times New Roman" pitchFamily="18" charset="0"/>
              <a:cs typeface="Arial" pitchFamily="34" charset="0"/>
            </a:endParaRPr>
          </a:p>
          <a:p>
            <a:pPr algn="ctr" eaLnBrk="0" hangingPunct="0"/>
            <a:r>
              <a:rPr lang="ru-RU" sz="3200" b="1" dirty="0">
                <a:ea typeface="Times New Roman" pitchFamily="18" charset="0"/>
                <a:cs typeface="Arial" pitchFamily="34" charset="0"/>
              </a:rPr>
              <a:t>Учебное пособие по дисциплине</a:t>
            </a:r>
            <a:endParaRPr lang="ru-RU" sz="3200" dirty="0">
              <a:ea typeface="Times New Roman" pitchFamily="18" charset="0"/>
              <a:cs typeface="Arial" pitchFamily="34" charset="0"/>
            </a:endParaRPr>
          </a:p>
          <a:p>
            <a:pPr algn="ctr" eaLnBrk="0" hangingPunct="0"/>
            <a:r>
              <a:rPr lang="ru-RU" sz="3200" b="1" dirty="0" smtClean="0">
                <a:ea typeface="Times New Roman" pitchFamily="18" charset="0"/>
                <a:cs typeface="Arial" pitchFamily="34" charset="0"/>
              </a:rPr>
              <a:t>«Дискретная математика»</a:t>
            </a:r>
            <a:endParaRPr lang="ru-RU" sz="3200" dirty="0" smtClean="0">
              <a:ea typeface="Times New Roman" pitchFamily="18" charset="0"/>
              <a:cs typeface="Arial" pitchFamily="34" charset="0"/>
            </a:endParaRPr>
          </a:p>
          <a:p>
            <a:pPr algn="ctr" eaLnBrk="0" hangingPunct="0"/>
            <a:endParaRPr lang="ru-RU" dirty="0">
              <a:ea typeface="Times New Roman" pitchFamily="18" charset="0"/>
              <a:cs typeface="Arial" pitchFamily="34" charset="0"/>
            </a:endParaRPr>
          </a:p>
        </p:txBody>
      </p:sp>
      <p:pic>
        <p:nvPicPr>
          <p:cNvPr id="16387" name="Picture 1" descr="буль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07100" y="981075"/>
            <a:ext cx="31369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ctangle 3"/>
          <p:cNvSpPr>
            <a:spLocks noChangeArrowheads="1"/>
          </p:cNvSpPr>
          <p:nvPr/>
        </p:nvSpPr>
        <p:spPr bwMode="auto">
          <a:xfrm rot="10800000" flipV="1">
            <a:off x="2843213" y="5780088"/>
            <a:ext cx="5148262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ru-RU" sz="3200" b="1">
                <a:cs typeface="Times New Roman" pitchFamily="18" charset="0"/>
              </a:rPr>
              <a:t>Санкт-Петербург</a:t>
            </a:r>
            <a:endParaRPr lang="ru-RU" sz="3200"/>
          </a:p>
          <a:p>
            <a:pPr algn="ctr" eaLnBrk="0" hangingPunct="0"/>
            <a:r>
              <a:rPr lang="ru-RU" sz="3200" b="1">
                <a:cs typeface="Times New Roman" pitchFamily="18" charset="0"/>
              </a:rPr>
              <a:t>2013</a:t>
            </a:r>
            <a:endParaRPr lang="ru-RU" sz="320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829C12-CC39-4162-AE3A-E3CAD428E908}" type="slidenum">
              <a:rPr lang="ru-RU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714625"/>
          </a:xfrm>
        </p:spPr>
        <p:txBody>
          <a:bodyPr/>
          <a:lstStyle/>
          <a:p>
            <a:pPr algn="l"/>
            <a:r>
              <a:rPr lang="ru-RU" sz="3200" dirty="0"/>
              <a:t>Отношение нестрогого включения обладает свойствами:</a:t>
            </a:r>
            <a:br>
              <a:rPr lang="ru-RU" sz="3200" dirty="0"/>
            </a:br>
            <a:r>
              <a:rPr lang="ru-RU" sz="3200" b="1" i="1" dirty="0" err="1">
                <a:solidFill>
                  <a:srgbClr val="FF0000"/>
                </a:solidFill>
              </a:rPr>
              <a:t>рефлексивности</a:t>
            </a:r>
            <a:r>
              <a:rPr lang="ru-RU" sz="3200" dirty="0"/>
              <a:t>: </a:t>
            </a:r>
            <a:r>
              <a:rPr lang="ru-RU" sz="3200" b="1" i="1" dirty="0">
                <a:solidFill>
                  <a:srgbClr val="FF0000"/>
                </a:solidFill>
              </a:rPr>
              <a:t>А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i="1" dirty="0">
                <a:solidFill>
                  <a:srgbClr val="FF0000"/>
                </a:solidFill>
              </a:rPr>
              <a:t>А</a:t>
            </a:r>
            <a:r>
              <a:rPr lang="ru-RU" sz="3200" dirty="0"/>
              <a:t>;</a:t>
            </a:r>
            <a:br>
              <a:rPr lang="ru-RU" sz="3200" dirty="0"/>
            </a:br>
            <a:r>
              <a:rPr lang="ru-RU" sz="3200" b="1" i="1" dirty="0" err="1">
                <a:solidFill>
                  <a:srgbClr val="FF0000"/>
                </a:solidFill>
              </a:rPr>
              <a:t>антисимметричности</a:t>
            </a:r>
            <a:r>
              <a:rPr lang="ru-RU" sz="3200" dirty="0"/>
              <a:t>: (</a:t>
            </a:r>
            <a:r>
              <a:rPr lang="en-US" sz="3200" b="1" i="1" dirty="0">
                <a:solidFill>
                  <a:srgbClr val="FF0000"/>
                </a:solidFill>
              </a:rPr>
              <a:t>A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b="1" i="1" dirty="0">
                <a:solidFill>
                  <a:srgbClr val="FF0000"/>
                </a:solidFill>
              </a:rPr>
              <a:t> В  </a:t>
            </a:r>
            <a:r>
              <a:rPr lang="ru-RU" sz="3200" dirty="0"/>
              <a:t>и </a:t>
            </a:r>
            <a:r>
              <a:rPr lang="ru-RU" sz="3200" b="1" i="1" dirty="0"/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B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/>
              <a:t>) </a:t>
            </a:r>
            <a:r>
              <a:rPr lang="en-US" sz="3200" b="1" dirty="0">
                <a:sym typeface="Symbol" pitchFamily="18" charset="2"/>
              </a:rPr>
              <a:t></a:t>
            </a:r>
            <a:r>
              <a:rPr lang="ru-RU" sz="3200" dirty="0"/>
              <a:t> 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b="1" i="1" dirty="0">
                <a:solidFill>
                  <a:srgbClr val="FF0000"/>
                </a:solidFill>
              </a:rPr>
              <a:t>=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);</a:t>
            </a:r>
            <a:br>
              <a:rPr lang="ru-RU" sz="3200" dirty="0"/>
            </a:br>
            <a:r>
              <a:rPr lang="ru-RU" sz="3200" b="1" i="1" dirty="0">
                <a:solidFill>
                  <a:srgbClr val="FF0000"/>
                </a:solidFill>
              </a:rPr>
              <a:t>транзитивности</a:t>
            </a:r>
            <a:r>
              <a:rPr lang="ru-RU" sz="3200" dirty="0"/>
              <a:t>: 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b="1" i="1" dirty="0">
                <a:solidFill>
                  <a:srgbClr val="FF0000"/>
                </a:solidFill>
              </a:rPr>
              <a:t>В</a:t>
            </a:r>
            <a:r>
              <a:rPr lang="ru-RU" sz="3200" dirty="0">
                <a:solidFill>
                  <a:srgbClr val="FF0000"/>
                </a:solidFill>
              </a:rPr>
              <a:t>  </a:t>
            </a:r>
            <a:r>
              <a:rPr lang="ru-RU" sz="3200" dirty="0"/>
              <a:t>и  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C</a:t>
            </a:r>
            <a:r>
              <a:rPr lang="ru-RU" sz="3200" dirty="0"/>
              <a:t>) </a:t>
            </a:r>
            <a:r>
              <a:rPr lang="en-US" sz="3200" b="1" dirty="0">
                <a:sym typeface="Symbol" pitchFamily="18" charset="2"/>
              </a:rPr>
              <a:t></a:t>
            </a:r>
            <a:r>
              <a:rPr lang="ru-RU" sz="3200" dirty="0"/>
              <a:t> 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C</a:t>
            </a:r>
            <a:r>
              <a:rPr lang="ru-RU" sz="3200" dirty="0"/>
              <a:t>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0965BC-E46B-4EA5-8E36-35C3F563F7D6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0" y="2643188"/>
            <a:ext cx="9144000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hangingPunct="0">
              <a:defRPr/>
            </a:pPr>
            <a:r>
              <a:rPr lang="ru-RU" sz="3200" dirty="0">
                <a:latin typeface="+mn-lt"/>
              </a:rPr>
              <a:t>Отношение строгого включения обладает свойствами:</a:t>
            </a:r>
          </a:p>
          <a:p>
            <a:pPr fontAlgn="auto">
              <a:defRPr/>
            </a:pPr>
            <a:r>
              <a:rPr lang="ru-RU" sz="3200" b="1" i="1" dirty="0" err="1">
                <a:solidFill>
                  <a:srgbClr val="FF0000"/>
                </a:solidFill>
                <a:latin typeface="+mn-lt"/>
              </a:rPr>
              <a:t>антирефлексивности</a:t>
            </a:r>
            <a:r>
              <a:rPr lang="ru-RU" sz="3200" b="1" i="1" dirty="0">
                <a:latin typeface="+mn-lt"/>
              </a:rPr>
              <a:t>: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 А </a:t>
            </a:r>
            <a:r>
              <a:rPr lang="ru-RU" sz="3200" b="1" dirty="0">
                <a:solidFill>
                  <a:srgbClr val="FF0000"/>
                </a:solidFill>
                <a:latin typeface="+mn-lt"/>
                <a:sym typeface="Symbol"/>
              </a:rPr>
              <a:t>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А</a:t>
            </a:r>
            <a:r>
              <a:rPr lang="ru-RU" sz="3200" b="1" i="1" dirty="0">
                <a:latin typeface="+mn-lt"/>
              </a:rPr>
              <a:t>;</a:t>
            </a:r>
            <a:endParaRPr lang="ru-RU" sz="3200" dirty="0">
              <a:latin typeface="+mn-lt"/>
            </a:endParaRPr>
          </a:p>
          <a:p>
            <a:pPr fontAlgn="auto">
              <a:defRPr/>
            </a:pP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транзитивности </a:t>
            </a:r>
            <a:r>
              <a:rPr lang="ru-RU" sz="3200" dirty="0">
                <a:latin typeface="+mn-lt"/>
              </a:rPr>
              <a:t>: 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/>
              </a:rPr>
              <a:t>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В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 и 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/>
              </a:rPr>
              <a:t>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dirty="0">
                <a:latin typeface="+mn-lt"/>
              </a:rPr>
              <a:t>) </a:t>
            </a:r>
            <a:r>
              <a:rPr lang="en-US" sz="3200" b="1" dirty="0">
                <a:latin typeface="+mn-lt"/>
                <a:sym typeface="Symbol"/>
              </a:rPr>
              <a:t></a:t>
            </a:r>
            <a:r>
              <a:rPr lang="ru-RU" sz="3200" dirty="0">
                <a:latin typeface="+mn-lt"/>
              </a:rPr>
              <a:t> 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/>
              </a:rPr>
              <a:t>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dirty="0">
                <a:latin typeface="+mn-lt"/>
              </a:rPr>
              <a:t>).</a:t>
            </a:r>
          </a:p>
          <a:p>
            <a:pPr fontAlgn="auto">
              <a:defRPr/>
            </a:pPr>
            <a:r>
              <a:rPr lang="ru-RU" sz="3200" dirty="0">
                <a:latin typeface="+mn-lt"/>
              </a:rPr>
              <a:t>Свойства симметричности или несимметричности для отношения строгого включения не </a:t>
            </a:r>
            <a:r>
              <a:rPr lang="ru-RU" sz="3200" dirty="0" err="1">
                <a:latin typeface="+mn-lt"/>
              </a:rPr>
              <a:t>рассматри-ваются</a:t>
            </a:r>
            <a:r>
              <a:rPr lang="ru-RU" sz="3200" dirty="0">
                <a:latin typeface="+mn-lt"/>
              </a:rPr>
              <a:t>, так как их рассмотрение предполагает случай равенства между объектами отношения.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ru-RU" sz="3200" dirty="0"/>
              <a:t>Для комбинации отношений строгого и нестрогого включений:</a:t>
            </a:r>
            <a:br>
              <a:rPr lang="ru-RU" sz="3200" dirty="0"/>
            </a:br>
            <a:r>
              <a:rPr lang="ru-RU" sz="3200" dirty="0"/>
              <a:t>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b="1" i="1" dirty="0">
                <a:solidFill>
                  <a:srgbClr val="FF0000"/>
                </a:solidFill>
              </a:rPr>
              <a:t>В</a:t>
            </a:r>
            <a:r>
              <a:rPr lang="ru-RU" sz="3200" dirty="0">
                <a:solidFill>
                  <a:srgbClr val="FF0000"/>
                </a:solidFill>
              </a:rPr>
              <a:t>  </a:t>
            </a:r>
            <a:r>
              <a:rPr lang="ru-RU" sz="3200" dirty="0"/>
              <a:t>и  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C</a:t>
            </a:r>
            <a:r>
              <a:rPr lang="ru-RU" sz="3200" dirty="0"/>
              <a:t>) </a:t>
            </a:r>
            <a:r>
              <a:rPr lang="en-US" sz="3200" b="1" dirty="0">
                <a:sym typeface="Symbol" pitchFamily="18" charset="2"/>
              </a:rPr>
              <a:t></a:t>
            </a:r>
            <a:r>
              <a:rPr lang="ru-RU" sz="3200" dirty="0"/>
              <a:t> 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C</a:t>
            </a:r>
            <a:r>
              <a:rPr lang="ru-RU" sz="3200" dirty="0"/>
              <a:t>);</a:t>
            </a:r>
            <a:br>
              <a:rPr lang="ru-RU" sz="3200" dirty="0"/>
            </a:br>
            <a:r>
              <a:rPr lang="ru-RU" sz="3200" dirty="0"/>
              <a:t>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b="1" i="1" dirty="0">
                <a:solidFill>
                  <a:srgbClr val="FF0000"/>
                </a:solidFill>
              </a:rPr>
              <a:t>В</a:t>
            </a:r>
            <a:r>
              <a:rPr lang="ru-RU" sz="3200" dirty="0">
                <a:solidFill>
                  <a:srgbClr val="FF0000"/>
                </a:solidFill>
              </a:rPr>
              <a:t>  </a:t>
            </a:r>
            <a:r>
              <a:rPr lang="ru-RU" sz="3200" dirty="0"/>
              <a:t>и</a:t>
            </a:r>
            <a:r>
              <a:rPr lang="ru-RU" sz="3200" dirty="0">
                <a:solidFill>
                  <a:srgbClr val="FF0000"/>
                </a:solidFill>
              </a:rPr>
              <a:t>  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C</a:t>
            </a:r>
            <a:r>
              <a:rPr lang="ru-RU" sz="3200" dirty="0"/>
              <a:t>) </a:t>
            </a:r>
            <a:r>
              <a:rPr lang="en-US" sz="3200" b="1" dirty="0">
                <a:sym typeface="Symbol" pitchFamily="18" charset="2"/>
              </a:rPr>
              <a:t></a:t>
            </a:r>
            <a:r>
              <a:rPr lang="ru-RU" sz="3200" dirty="0"/>
              <a:t> 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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C</a:t>
            </a:r>
            <a:r>
              <a:rPr lang="ru-RU" sz="3200" dirty="0"/>
              <a:t>).</a:t>
            </a:r>
            <a:br>
              <a:rPr lang="ru-RU" sz="3200" dirty="0"/>
            </a:br>
            <a:r>
              <a:rPr lang="ru-RU" sz="3200" dirty="0"/>
              <a:t>Множество</a:t>
            </a:r>
            <a:r>
              <a:rPr lang="ru-RU" sz="3200" b="1" i="1" dirty="0"/>
              <a:t> </a:t>
            </a:r>
            <a:r>
              <a:rPr lang="ru-RU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/>
              <a:t> </a:t>
            </a:r>
            <a:r>
              <a:rPr lang="ru-RU" sz="3200" b="1" i="1" dirty="0">
                <a:solidFill>
                  <a:srgbClr val="FF0000"/>
                </a:solidFill>
              </a:rPr>
              <a:t>равно</a:t>
            </a:r>
            <a:r>
              <a:rPr lang="ru-RU" sz="3200" dirty="0"/>
              <a:t> множеству</a:t>
            </a:r>
            <a:r>
              <a:rPr lang="ru-RU" sz="3200" b="1" i="1" dirty="0"/>
              <a:t> </a:t>
            </a:r>
            <a:r>
              <a:rPr lang="ru-RU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, если </a:t>
            </a:r>
            <a:r>
              <a:rPr lang="ru-RU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/>
              <a:t> и </a:t>
            </a:r>
            <a:r>
              <a:rPr lang="ru-RU" sz="3200" b="1" i="1" dirty="0">
                <a:solidFill>
                  <a:srgbClr val="FF0000"/>
                </a:solidFill>
              </a:rPr>
              <a:t>B</a:t>
            </a:r>
            <a:r>
              <a:rPr lang="ru-RU" sz="3200" b="1" i="1" dirty="0"/>
              <a:t> </a:t>
            </a:r>
            <a:r>
              <a:rPr lang="ru-RU" sz="3200" dirty="0"/>
              <a:t>включены друг в друга или, иначе, между ними существует отношение взаимного включения: 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b="1" i="1" dirty="0">
                <a:solidFill>
                  <a:srgbClr val="FF0000"/>
                </a:solidFill>
              </a:rPr>
              <a:t>=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en-US" sz="3200" b="1" i="1" dirty="0"/>
              <a:t> </a:t>
            </a:r>
            <a:r>
              <a:rPr lang="ru-RU" sz="3200" dirty="0">
                <a:sym typeface="Symbol" pitchFamily="18" charset="2"/>
              </a:rPr>
              <a:t></a:t>
            </a:r>
            <a:r>
              <a:rPr lang="ru-RU" sz="3200" dirty="0"/>
              <a:t> 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)  и  (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/>
              <a:t>).</a:t>
            </a:r>
            <a:br>
              <a:rPr lang="ru-RU" sz="3200" dirty="0"/>
            </a:br>
            <a:r>
              <a:rPr lang="ru-RU" sz="3200" dirty="0"/>
              <a:t>Вторая часть равенства указывает на наиболее </a:t>
            </a:r>
            <a:r>
              <a:rPr lang="ru-RU" sz="3200" dirty="0" err="1"/>
              <a:t>ти-пичный</a:t>
            </a:r>
            <a:r>
              <a:rPr lang="ru-RU" sz="3200" dirty="0"/>
              <a:t> метод доказательства равенства множеств </a:t>
            </a:r>
            <a:r>
              <a:rPr lang="ru-RU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/>
              <a:t> и </a:t>
            </a:r>
            <a:r>
              <a:rPr lang="ru-RU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, который заключается в доказательстве сначала утверждения </a:t>
            </a:r>
            <a:r>
              <a:rPr lang="ru-RU" sz="3200" b="1" i="1" dirty="0">
                <a:solidFill>
                  <a:srgbClr val="FF0000"/>
                </a:solidFill>
              </a:rPr>
              <a:t>А</a:t>
            </a:r>
            <a:r>
              <a:rPr lang="ru-RU" sz="3200" b="1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b="1" i="1" dirty="0">
                <a:solidFill>
                  <a:srgbClr val="FF0000"/>
                </a:solidFill>
              </a:rPr>
              <a:t>В</a:t>
            </a:r>
            <a:r>
              <a:rPr lang="ru-RU" sz="3200" dirty="0"/>
              <a:t>, а затем </a:t>
            </a:r>
            <a:r>
              <a:rPr lang="ru-RU" sz="3200" b="1" i="1" dirty="0">
                <a:solidFill>
                  <a:srgbClr val="FF0000"/>
                </a:solidFill>
              </a:rPr>
              <a:t>В</a:t>
            </a:r>
            <a:r>
              <a:rPr lang="ru-RU" sz="3200" b="1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ru-RU" sz="3200" b="1" i="1" dirty="0">
                <a:solidFill>
                  <a:srgbClr val="FF0000"/>
                </a:solidFill>
              </a:rPr>
              <a:t>А</a:t>
            </a:r>
            <a:r>
              <a:rPr lang="ru-RU" sz="3200" dirty="0"/>
              <a:t>.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00A97-0DB6-47CA-BF25-42C09C30B082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2132855"/>
          </a:xfrm>
        </p:spPr>
        <p:txBody>
          <a:bodyPr/>
          <a:lstStyle/>
          <a:p>
            <a:pPr algn="l" hangingPunct="1"/>
            <a:r>
              <a:rPr lang="ru-RU" sz="3200" dirty="0"/>
              <a:t>Равные множества содержат одинаковые </a:t>
            </a:r>
            <a:r>
              <a:rPr lang="ru-RU" sz="3200" dirty="0" err="1"/>
              <a:t>элемен-ты</a:t>
            </a:r>
            <a:r>
              <a:rPr lang="ru-RU" sz="3200" dirty="0"/>
              <a:t>, причем порядок элементов в множествах не существенен: </a:t>
            </a:r>
            <a:br>
              <a:rPr lang="ru-RU" sz="3200" dirty="0"/>
            </a:br>
            <a:r>
              <a:rPr lang="ru-RU" sz="3200" dirty="0"/>
              <a:t>             </a:t>
            </a:r>
            <a:r>
              <a:rPr lang="ru-RU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>
                <a:solidFill>
                  <a:srgbClr val="FF0000"/>
                </a:solidFill>
              </a:rPr>
              <a:t>={1, 2, 3} </a:t>
            </a:r>
            <a:r>
              <a:rPr lang="ru-RU" sz="3200" dirty="0"/>
              <a:t>и </a:t>
            </a:r>
            <a:r>
              <a:rPr lang="ru-RU" sz="3200" b="1" i="1" dirty="0">
                <a:solidFill>
                  <a:srgbClr val="FF0000"/>
                </a:solidFill>
              </a:rPr>
              <a:t>В</a:t>
            </a:r>
            <a:r>
              <a:rPr lang="ru-RU" sz="3200" dirty="0">
                <a:solidFill>
                  <a:srgbClr val="FF0000"/>
                </a:solidFill>
              </a:rPr>
              <a:t>={3, 2, 1} </a:t>
            </a:r>
            <a:r>
              <a:rPr lang="ru-RU" sz="3200" b="1" dirty="0">
                <a:sym typeface="Symbol" pitchFamily="18" charset="2"/>
              </a:rPr>
              <a:t></a:t>
            </a:r>
            <a:r>
              <a:rPr lang="ru-RU" sz="3200" b="1" dirty="0"/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b="1" i="1" dirty="0">
                <a:solidFill>
                  <a:srgbClr val="FF0000"/>
                </a:solidFill>
              </a:rPr>
              <a:t>=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37DACF-8E38-42CD-9100-1CFE5CEB8A8E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1188" y="3788790"/>
            <a:ext cx="6192837" cy="2664546"/>
            <a:chOff x="2024" y="2483"/>
            <a:chExt cx="5883" cy="2355"/>
          </a:xfrm>
          <a:solidFill>
            <a:srgbClr val="FFFFFF">
              <a:alpha val="40000"/>
            </a:srgbClr>
          </a:solidFill>
        </p:grpSpPr>
        <p:sp>
          <p:nvSpPr>
            <p:cNvPr id="45061" name="Text Box 6"/>
            <p:cNvSpPr txBox="1">
              <a:spLocks noChangeArrowheads="1"/>
            </p:cNvSpPr>
            <p:nvPr/>
          </p:nvSpPr>
          <p:spPr bwMode="auto">
            <a:xfrm>
              <a:off x="2024" y="4605"/>
              <a:ext cx="5883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  <a:defRPr/>
              </a:pPr>
              <a:r>
                <a:rPr lang="ru-RU" sz="2400" dirty="0">
                  <a:latin typeface="Calibri" pitchFamily="34" charset="0"/>
                </a:rPr>
                <a:t>Рис. 3. Возможные отношения множеств </a:t>
              </a:r>
              <a:r>
                <a:rPr lang="ru-RU" sz="2400" b="1" i="1" dirty="0">
                  <a:solidFill>
                    <a:srgbClr val="FF0000"/>
                  </a:solidFill>
                  <a:latin typeface="Calibri" pitchFamily="34" charset="0"/>
                </a:rPr>
                <a:t>A</a:t>
              </a:r>
              <a:r>
                <a:rPr lang="ru-RU" sz="2400" dirty="0">
                  <a:latin typeface="Calibri" pitchFamily="34" charset="0"/>
                </a:rPr>
                <a:t> и </a:t>
              </a:r>
              <a:r>
                <a:rPr lang="ru-RU" sz="2400" b="1" i="1" dirty="0">
                  <a:solidFill>
                    <a:srgbClr val="FF0000"/>
                  </a:solidFill>
                  <a:latin typeface="Calibri" pitchFamily="34" charset="0"/>
                </a:rPr>
                <a:t>B</a:t>
              </a:r>
              <a:endParaRPr lang="ru-RU" sz="2400" dirty="0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726" y="2483"/>
              <a:ext cx="4516" cy="1710"/>
              <a:chOff x="2726" y="2483"/>
              <a:chExt cx="4516" cy="1710"/>
            </a:xfrm>
            <a:grpFill/>
          </p:grpSpPr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2726" y="2483"/>
                <a:ext cx="2174" cy="1709"/>
                <a:chOff x="6812" y="851"/>
                <a:chExt cx="2277" cy="1792"/>
              </a:xfrm>
              <a:grpFill/>
            </p:grpSpPr>
            <p:sp>
              <p:nvSpPr>
                <p:cNvPr id="45070" name="Rectangle 9"/>
                <p:cNvSpPr>
                  <a:spLocks noChangeArrowheads="1"/>
                </p:cNvSpPr>
                <p:nvPr/>
              </p:nvSpPr>
              <p:spPr bwMode="auto">
                <a:xfrm>
                  <a:off x="6812" y="851"/>
                  <a:ext cx="2277" cy="1792"/>
                </a:xfrm>
                <a:prstGeom prst="rect">
                  <a:avLst/>
                </a:prstGeom>
                <a:grp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  <a:defRPr/>
                  </a:pPr>
                  <a:r>
                    <a:rPr lang="en-US" b="1" i="1">
                      <a:latin typeface="Calibri" pitchFamily="34" charset="0"/>
                    </a:rPr>
                    <a:t>U</a:t>
                  </a:r>
                  <a:endParaRPr lang="ru-RU">
                    <a:latin typeface="Arial" charset="0"/>
                  </a:endParaRPr>
                </a:p>
              </p:txBody>
            </p:sp>
            <p:sp>
              <p:nvSpPr>
                <p:cNvPr id="45071" name="Oval 10" descr="Светлый диагональный 2"/>
                <p:cNvSpPr>
                  <a:spLocks noChangeArrowheads="1"/>
                </p:cNvSpPr>
                <p:nvPr/>
              </p:nvSpPr>
              <p:spPr bwMode="auto">
                <a:xfrm>
                  <a:off x="7911" y="1020"/>
                  <a:ext cx="1036" cy="1036"/>
                </a:xfrm>
                <a:prstGeom prst="ellipse">
                  <a:avLst/>
                </a:prstGeom>
                <a:solidFill>
                  <a:srgbClr val="00B0F0">
                    <a:alpha val="44000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  <a:defRPr/>
                  </a:pPr>
                  <a:r>
                    <a:rPr lang="en-US" b="1" i="1">
                      <a:latin typeface="Calibri" pitchFamily="34" charset="0"/>
                    </a:rPr>
                    <a:t>B</a:t>
                  </a:r>
                  <a:endParaRPr lang="ru-RU">
                    <a:latin typeface="Arial" charset="0"/>
                  </a:endParaRPr>
                </a:p>
              </p:txBody>
            </p:sp>
            <p:sp>
              <p:nvSpPr>
                <p:cNvPr id="45072" name="Oval 11" descr="Светлый диагональный 1"/>
                <p:cNvSpPr>
                  <a:spLocks noChangeArrowheads="1"/>
                </p:cNvSpPr>
                <p:nvPr/>
              </p:nvSpPr>
              <p:spPr bwMode="auto">
                <a:xfrm>
                  <a:off x="6985" y="1577"/>
                  <a:ext cx="884" cy="885"/>
                </a:xfrm>
                <a:prstGeom prst="ellipse">
                  <a:avLst/>
                </a:prstGeom>
                <a:solidFill>
                  <a:srgbClr val="FFFF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r">
                    <a:spcAft>
                      <a:spcPts val="1000"/>
                    </a:spcAft>
                    <a:defRPr/>
                  </a:pPr>
                  <a:r>
                    <a:rPr lang="en-US" b="1" i="1" dirty="0">
                      <a:latin typeface="Calibri" pitchFamily="34" charset="0"/>
                    </a:rPr>
                    <a:t>A</a:t>
                  </a:r>
                  <a:endParaRPr lang="ru-RU" dirty="0">
                    <a:latin typeface="Arial" charset="0"/>
                  </a:endParaRPr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4897" y="2483"/>
                <a:ext cx="2345" cy="1710"/>
                <a:chOff x="9089" y="851"/>
                <a:chExt cx="2457" cy="1792"/>
              </a:xfrm>
              <a:grpFill/>
            </p:grpSpPr>
            <p:sp>
              <p:nvSpPr>
                <p:cNvPr id="45067" name="Rectangle 13"/>
                <p:cNvSpPr>
                  <a:spLocks noChangeArrowheads="1"/>
                </p:cNvSpPr>
                <p:nvPr/>
              </p:nvSpPr>
              <p:spPr bwMode="auto">
                <a:xfrm>
                  <a:off x="9089" y="851"/>
                  <a:ext cx="2457" cy="1792"/>
                </a:xfrm>
                <a:prstGeom prst="rect">
                  <a:avLst/>
                </a:prstGeom>
                <a:grpFill/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  <a:defRPr/>
                  </a:pPr>
                  <a:r>
                    <a:rPr lang="en-US" b="1" i="1">
                      <a:latin typeface="Calibri" pitchFamily="34" charset="0"/>
                    </a:rPr>
                    <a:t>U</a:t>
                  </a:r>
                  <a:endParaRPr lang="ru-RU">
                    <a:latin typeface="Arial" charset="0"/>
                  </a:endParaRPr>
                </a:p>
              </p:txBody>
            </p:sp>
            <p:sp>
              <p:nvSpPr>
                <p:cNvPr id="45068" name="Oval 14" descr="Светлый диагональный 2"/>
                <p:cNvSpPr>
                  <a:spLocks noChangeArrowheads="1"/>
                </p:cNvSpPr>
                <p:nvPr/>
              </p:nvSpPr>
              <p:spPr bwMode="auto">
                <a:xfrm>
                  <a:off x="10174" y="1076"/>
                  <a:ext cx="1215" cy="1214"/>
                </a:xfrm>
                <a:prstGeom prst="ellipse">
                  <a:avLst/>
                </a:prstGeom>
                <a:solidFill>
                  <a:srgbClr val="00B0F0">
                    <a:alpha val="39000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r">
                    <a:spcAft>
                      <a:spcPts val="1000"/>
                    </a:spcAft>
                    <a:defRPr/>
                  </a:pPr>
                  <a:r>
                    <a:rPr lang="en-US" b="1" i="1">
                      <a:latin typeface="Calibri" pitchFamily="34" charset="0"/>
                    </a:rPr>
                    <a:t>B</a:t>
                  </a:r>
                  <a:endParaRPr lang="ru-RU">
                    <a:latin typeface="Arial" charset="0"/>
                  </a:endParaRPr>
                </a:p>
              </p:txBody>
            </p:sp>
            <p:sp>
              <p:nvSpPr>
                <p:cNvPr id="45069" name="Oval 15" descr="Светлый диагональный 1"/>
                <p:cNvSpPr>
                  <a:spLocks noChangeArrowheads="1"/>
                </p:cNvSpPr>
                <p:nvPr/>
              </p:nvSpPr>
              <p:spPr bwMode="auto">
                <a:xfrm>
                  <a:off x="9572" y="1398"/>
                  <a:ext cx="1094" cy="1094"/>
                </a:xfrm>
                <a:prstGeom prst="ellipse">
                  <a:avLst/>
                </a:prstGeom>
                <a:solidFill>
                  <a:srgbClr val="FFFF00">
                    <a:alpha val="50000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  <a:defRPr/>
                  </a:pPr>
                  <a:r>
                    <a:rPr lang="en-US" b="1" i="1">
                      <a:latin typeface="Calibri" pitchFamily="34" charset="0"/>
                    </a:rPr>
                    <a:t>A</a:t>
                  </a:r>
                  <a:endParaRPr lang="ru-RU">
                    <a:latin typeface="Arial" charset="0"/>
                  </a:endParaRPr>
                </a:p>
              </p:txBody>
            </p:sp>
          </p:grpSp>
        </p:grpSp>
        <p:sp>
          <p:nvSpPr>
            <p:cNvPr id="45063" name="Text Box 16"/>
            <p:cNvSpPr txBox="1">
              <a:spLocks noChangeArrowheads="1"/>
            </p:cNvSpPr>
            <p:nvPr/>
          </p:nvSpPr>
          <p:spPr bwMode="auto">
            <a:xfrm>
              <a:off x="2734" y="4201"/>
              <a:ext cx="2163" cy="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ru-RU" sz="1400">
                  <a:latin typeface="Times New Roman" pitchFamily="18" charset="0"/>
                </a:rPr>
                <a:t>         </a:t>
              </a:r>
              <a:r>
                <a:rPr lang="ru-RU" sz="2400">
                  <a:latin typeface="Times New Roman" pitchFamily="18" charset="0"/>
                </a:rPr>
                <a:t>а</a:t>
              </a:r>
              <a:endParaRPr lang="ru-RU" sz="2400">
                <a:latin typeface="Arial" charset="0"/>
              </a:endParaRPr>
            </a:p>
          </p:txBody>
        </p:sp>
        <p:sp>
          <p:nvSpPr>
            <p:cNvPr id="45064" name="Text Box 17"/>
            <p:cNvSpPr txBox="1">
              <a:spLocks noChangeArrowheads="1"/>
            </p:cNvSpPr>
            <p:nvPr/>
          </p:nvSpPr>
          <p:spPr bwMode="auto">
            <a:xfrm>
              <a:off x="4965" y="4201"/>
              <a:ext cx="2221" cy="34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ru-RU" sz="2400">
                  <a:latin typeface="Times New Roman" pitchFamily="18" charset="0"/>
                </a:rPr>
                <a:t>б</a:t>
              </a:r>
              <a:endParaRPr lang="ru-RU" sz="2400">
                <a:latin typeface="Arial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0" y="213285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Множества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latin typeface="+mn-lt"/>
              </a:rPr>
              <a:t> и 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 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не пересекаются</a:t>
            </a:r>
            <a:r>
              <a:rPr lang="ru-RU" sz="3200" dirty="0">
                <a:latin typeface="+mn-lt"/>
              </a:rPr>
              <a:t>, если у них нет общих элементов (рис.3 а):</a:t>
            </a:r>
            <a:br>
              <a:rPr lang="ru-RU" sz="3200" dirty="0">
                <a:latin typeface="+mn-lt"/>
              </a:rPr>
            </a:br>
            <a:r>
              <a:rPr lang="ru-RU" sz="3200" dirty="0">
                <a:latin typeface="+mn-lt"/>
              </a:rPr>
              <a:t>     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b="1" dirty="0">
                <a:latin typeface="+mn-lt"/>
              </a:rPr>
              <a:t> </a:t>
            </a:r>
            <a:r>
              <a:rPr lang="ru-RU" sz="3200" dirty="0">
                <a:latin typeface="+mn-lt"/>
              </a:rPr>
              <a:t>и 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 не пересекаются </a:t>
            </a:r>
            <a:r>
              <a:rPr lang="ru-RU" sz="3200" dirty="0">
                <a:latin typeface="+mn-lt"/>
                <a:sym typeface="Symbol" pitchFamily="18" charset="2"/>
              </a:rPr>
              <a:t></a:t>
            </a:r>
            <a:r>
              <a:rPr lang="ru-RU" sz="3200" dirty="0">
                <a:latin typeface="+mn-lt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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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b="1" dirty="0">
                <a:latin typeface="+mn-lt"/>
                <a:sym typeface="Symbol" pitchFamily="18" charset="2"/>
              </a:rPr>
              <a:t></a:t>
            </a:r>
            <a:r>
              <a:rPr lang="ru-RU" sz="3200" b="1" dirty="0"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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b="1" i="1" dirty="0">
                <a:latin typeface="+mn-lt"/>
              </a:rPr>
              <a:t>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ru-RU" sz="3200" dirty="0"/>
              <a:t>Множества</a:t>
            </a:r>
            <a:r>
              <a:rPr lang="ru-RU" sz="3200" b="1" i="1" dirty="0"/>
              <a:t> </a:t>
            </a:r>
            <a:r>
              <a:rPr lang="ru-RU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/>
              <a:t> и </a:t>
            </a:r>
            <a:r>
              <a:rPr lang="ru-RU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 </a:t>
            </a:r>
            <a:r>
              <a:rPr lang="ru-RU" sz="3200" b="1" i="1" dirty="0">
                <a:solidFill>
                  <a:srgbClr val="FF0000"/>
                </a:solidFill>
              </a:rPr>
              <a:t>находятся в общем положении</a:t>
            </a:r>
            <a:r>
              <a:rPr lang="ru-RU" sz="3200" dirty="0"/>
              <a:t>, если существуют элемент, принадлежащий </a:t>
            </a:r>
            <a:r>
              <a:rPr lang="ru-RU" sz="3200" dirty="0" err="1"/>
              <a:t>исклю-чительно</a:t>
            </a:r>
            <a:r>
              <a:rPr lang="ru-RU" sz="3200" dirty="0"/>
              <a:t> множеству </a:t>
            </a:r>
            <a:r>
              <a:rPr lang="ru-RU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/>
              <a:t>, элемент, принадлежащий исключительно множеству </a:t>
            </a:r>
            <a:r>
              <a:rPr lang="ru-RU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, а также элемент, принадлежащий обоим множествам (рис. 3 б):</a:t>
            </a:r>
            <a:br>
              <a:rPr lang="ru-RU" sz="3200" dirty="0"/>
            </a:br>
            <a:r>
              <a:rPr lang="ru-RU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/>
              <a:t> и</a:t>
            </a:r>
            <a:r>
              <a:rPr lang="ru-RU" sz="3200" dirty="0">
                <a:solidFill>
                  <a:srgbClr val="FF0000"/>
                </a:solidFill>
              </a:rPr>
              <a:t> </a:t>
            </a:r>
            <a:r>
              <a:rPr lang="ru-RU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 находятся в общем положении </a:t>
            </a:r>
            <a:r>
              <a:rPr lang="ru-RU" sz="3200" dirty="0">
                <a:sym typeface="Symbol" pitchFamily="18" charset="2"/>
              </a:rPr>
              <a:t></a:t>
            </a:r>
            <a:r>
              <a:rPr lang="en-US" sz="3200" dirty="0">
                <a:sym typeface="Symbol" pitchFamily="18" charset="2"/>
              </a:rPr>
              <a:t/>
            </a:r>
            <a:br>
              <a:rPr lang="en-US" sz="3200" dirty="0">
                <a:sym typeface="Symbol" pitchFamily="18" charset="2"/>
              </a:rPr>
            </a:br>
            <a:r>
              <a:rPr lang="ru-RU" sz="3200" dirty="0"/>
              <a:t> </a:t>
            </a:r>
            <a:r>
              <a:rPr lang="en-US" sz="3200" b="1" dirty="0">
                <a:solidFill>
                  <a:srgbClr val="FF0000"/>
                </a:solidFill>
                <a:sym typeface="Symbol" pitchFamily="18" charset="2"/>
              </a:rPr>
              <a:t>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b="1" i="1" dirty="0">
                <a:solidFill>
                  <a:srgbClr val="FF0000"/>
                </a:solidFill>
              </a:rPr>
              <a:t>, 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b="1" i="1" dirty="0">
                <a:solidFill>
                  <a:srgbClr val="FF0000"/>
                </a:solidFill>
              </a:rPr>
              <a:t>,</a:t>
            </a:r>
            <a:r>
              <a:rPr lang="en-US" sz="3200" b="1" i="1" dirty="0">
                <a:solidFill>
                  <a:srgbClr val="FF0000"/>
                </a:solidFill>
              </a:rPr>
              <a:t> c</a:t>
            </a:r>
            <a:r>
              <a:rPr lang="ru-RU" sz="3200" b="1" i="1" dirty="0"/>
              <a:t>:</a:t>
            </a:r>
            <a:r>
              <a:rPr lang="en-US" sz="3200" b="1" i="1" dirty="0"/>
              <a:t> </a:t>
            </a:r>
            <a:br>
              <a:rPr lang="en-US" sz="3200" b="1" i="1" dirty="0"/>
            </a:br>
            <a:r>
              <a:rPr lang="ru-RU" sz="3200" dirty="0"/>
              <a:t>[(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/>
              <a:t>) и (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b="1" dirty="0">
                <a:solidFill>
                  <a:srgbClr val="FF0000"/>
                </a:solidFill>
                <a:sym typeface="Symbol" pitchFamily="18" charset="2"/>
              </a:rPr>
              <a:t>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)]  и  </a:t>
            </a:r>
            <a:br>
              <a:rPr lang="ru-RU" sz="32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3200" dirty="0"/>
              <a:t>[(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) и (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b="1" dirty="0">
                <a:solidFill>
                  <a:srgbClr val="FF0000"/>
                </a:solidFill>
                <a:sym typeface="Symbol" pitchFamily="18" charset="2"/>
              </a:rPr>
              <a:t>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/>
              <a:t>)]  и  </a:t>
            </a:r>
            <a:br>
              <a:rPr lang="ru-RU" sz="32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3200" dirty="0"/>
              <a:t>[(</a:t>
            </a:r>
            <a:r>
              <a:rPr lang="en-US" sz="3200" b="1" i="1" dirty="0">
                <a:solidFill>
                  <a:srgbClr val="FF0000"/>
                </a:solidFill>
              </a:rPr>
              <a:t>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/>
              <a:t>)  и  (</a:t>
            </a:r>
            <a:r>
              <a:rPr lang="en-US" sz="3200" b="1" i="1" dirty="0">
                <a:solidFill>
                  <a:srgbClr val="FF0000"/>
                </a:solidFill>
              </a:rPr>
              <a:t>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)].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AFE7E-8C76-44D6-830B-18DEE6AB92C3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ru-RU" sz="3200" dirty="0"/>
              <a:t>Рассмотрим отношения между числовыми </a:t>
            </a:r>
            <a:r>
              <a:rPr lang="ru-RU" sz="3200" dirty="0" err="1"/>
              <a:t>мно-жествами</a:t>
            </a:r>
            <a:r>
              <a:rPr lang="ru-RU" sz="3200" dirty="0"/>
              <a:t>, для которых будем использовать следующие обозначения: </a:t>
            </a:r>
            <a:br>
              <a:rPr lang="ru-RU" sz="3200" dirty="0"/>
            </a:br>
            <a:r>
              <a:rPr lang="en-US" sz="3200" b="1" i="1" dirty="0">
                <a:solidFill>
                  <a:srgbClr val="FF0000"/>
                </a:solidFill>
              </a:rPr>
              <a:t>S</a:t>
            </a:r>
            <a:r>
              <a:rPr lang="en-US" sz="3200" i="1" dirty="0"/>
              <a:t> </a:t>
            </a:r>
            <a:r>
              <a:rPr lang="ru-RU" sz="3200" dirty="0"/>
              <a:t>– множество простых чисел;</a:t>
            </a:r>
            <a:br>
              <a:rPr lang="ru-RU" sz="3200" dirty="0"/>
            </a:br>
            <a:r>
              <a:rPr lang="ru-RU" sz="3200" b="1" i="1" dirty="0">
                <a:solidFill>
                  <a:srgbClr val="FF0000"/>
                </a:solidFill>
              </a:rPr>
              <a:t>N</a:t>
            </a:r>
            <a:r>
              <a:rPr lang="ru-RU" sz="3200" b="1" dirty="0"/>
              <a:t> </a:t>
            </a:r>
            <a:r>
              <a:rPr lang="ru-RU" sz="3200" dirty="0"/>
              <a:t>– множество натуральных чисел (т. е. </a:t>
            </a:r>
            <a:r>
              <a:rPr lang="ru-RU" sz="3200" b="1" i="1" dirty="0">
                <a:solidFill>
                  <a:srgbClr val="FF0000"/>
                </a:solidFill>
              </a:rPr>
              <a:t>N</a:t>
            </a:r>
            <a:r>
              <a:rPr lang="ru-RU" sz="3200" b="1" dirty="0"/>
              <a:t> </a:t>
            </a:r>
            <a:r>
              <a:rPr lang="ru-RU" sz="3200" dirty="0"/>
              <a:t>= {1, 2, 3, … });</a:t>
            </a:r>
            <a:br>
              <a:rPr lang="ru-RU" sz="3200" dirty="0"/>
            </a:br>
            <a:r>
              <a:rPr lang="ru-RU" sz="3200" b="1" i="1" dirty="0">
                <a:solidFill>
                  <a:srgbClr val="FF0000"/>
                </a:solidFill>
              </a:rPr>
              <a:t>Z</a:t>
            </a:r>
            <a:r>
              <a:rPr lang="ru-RU" sz="3200" b="1" dirty="0"/>
              <a:t> </a:t>
            </a:r>
            <a:r>
              <a:rPr lang="ru-RU" sz="3200" dirty="0"/>
              <a:t>– множество целых чисел;</a:t>
            </a:r>
            <a:br>
              <a:rPr lang="ru-RU" sz="3200" dirty="0"/>
            </a:br>
            <a:r>
              <a:rPr lang="ru-RU" sz="3200" b="1" i="1" dirty="0">
                <a:solidFill>
                  <a:srgbClr val="FF0000"/>
                </a:solidFill>
              </a:rPr>
              <a:t>Z</a:t>
            </a:r>
            <a:r>
              <a:rPr lang="ru-RU" sz="3200" b="1" dirty="0">
                <a:solidFill>
                  <a:srgbClr val="FF0000"/>
                </a:solidFill>
              </a:rPr>
              <a:t>+</a:t>
            </a:r>
            <a:r>
              <a:rPr lang="ru-RU" sz="3200" b="1" dirty="0"/>
              <a:t> </a:t>
            </a:r>
            <a:r>
              <a:rPr lang="ru-RU" sz="3200" dirty="0"/>
              <a:t>– множество целых неотрицательных чисел (иногда обозначается </a:t>
            </a:r>
            <a:r>
              <a:rPr lang="ru-RU" sz="3200" b="1" i="1" dirty="0">
                <a:solidFill>
                  <a:srgbClr val="FF0000"/>
                </a:solidFill>
              </a:rPr>
              <a:t>N</a:t>
            </a:r>
            <a:r>
              <a:rPr lang="ru-RU" sz="3200" baseline="-25000" dirty="0">
                <a:solidFill>
                  <a:srgbClr val="FF0000"/>
                </a:solidFill>
              </a:rPr>
              <a:t>0</a:t>
            </a:r>
            <a:r>
              <a:rPr lang="ru-RU" sz="3200" baseline="-25000" dirty="0"/>
              <a:t> </a:t>
            </a:r>
            <a:r>
              <a:rPr lang="ru-RU" sz="3200" dirty="0"/>
              <a:t>(т. е. </a:t>
            </a:r>
            <a:r>
              <a:rPr lang="ru-RU" sz="3200" b="1" i="1" dirty="0">
                <a:solidFill>
                  <a:srgbClr val="FF0000"/>
                </a:solidFill>
              </a:rPr>
              <a:t>N</a:t>
            </a:r>
            <a:r>
              <a:rPr lang="ru-RU" sz="3200" b="1" baseline="-25000" dirty="0">
                <a:solidFill>
                  <a:srgbClr val="FF0000"/>
                </a:solidFill>
              </a:rPr>
              <a:t>0</a:t>
            </a:r>
            <a:r>
              <a:rPr lang="ru-RU" sz="3200" b="1" dirty="0"/>
              <a:t> </a:t>
            </a:r>
            <a:r>
              <a:rPr lang="ru-RU" sz="3200" dirty="0"/>
              <a:t>= {0, 1, 2, 3, … }));</a:t>
            </a:r>
            <a:br>
              <a:rPr lang="ru-RU" sz="3200" dirty="0"/>
            </a:br>
            <a:r>
              <a:rPr lang="ru-RU" sz="3200" b="1" i="1" dirty="0">
                <a:solidFill>
                  <a:srgbClr val="FF0000"/>
                </a:solidFill>
              </a:rPr>
              <a:t>Z</a:t>
            </a:r>
            <a:r>
              <a:rPr lang="ru-RU" sz="3200" b="1" dirty="0">
                <a:solidFill>
                  <a:srgbClr val="FF0000"/>
                </a:solidFill>
              </a:rPr>
              <a:t>–</a:t>
            </a:r>
            <a:r>
              <a:rPr lang="ru-RU" sz="3200" b="1" dirty="0"/>
              <a:t> </a:t>
            </a:r>
            <a:r>
              <a:rPr lang="ru-RU" sz="3200" dirty="0"/>
              <a:t>– множество целых неположительных чисел;</a:t>
            </a:r>
            <a:br>
              <a:rPr lang="ru-RU" sz="3200" dirty="0"/>
            </a:br>
            <a:r>
              <a:rPr lang="ru-RU" sz="3200" b="1" i="1" dirty="0">
                <a:solidFill>
                  <a:srgbClr val="FF0000"/>
                </a:solidFill>
              </a:rPr>
              <a:t>R</a:t>
            </a:r>
            <a:r>
              <a:rPr lang="ru-RU" sz="3200" b="1" dirty="0"/>
              <a:t> </a:t>
            </a:r>
            <a:r>
              <a:rPr lang="ru-RU" sz="3200" dirty="0"/>
              <a:t>– множество действительных чисел;</a:t>
            </a:r>
            <a:br>
              <a:rPr lang="ru-RU" sz="3200" dirty="0"/>
            </a:br>
            <a:r>
              <a:rPr lang="ru-RU" sz="3200" b="1" i="1" dirty="0"/>
              <a:t> </a:t>
            </a:r>
            <a:r>
              <a:rPr lang="ru-RU" sz="3200" b="1" i="1" dirty="0">
                <a:solidFill>
                  <a:srgbClr val="FF0000"/>
                </a:solidFill>
              </a:rPr>
              <a:t>R</a:t>
            </a:r>
            <a:r>
              <a:rPr lang="ru-RU" sz="3200" b="1" dirty="0">
                <a:solidFill>
                  <a:srgbClr val="FF0000"/>
                </a:solidFill>
              </a:rPr>
              <a:t>+</a:t>
            </a:r>
            <a:r>
              <a:rPr lang="ru-RU" sz="3200" b="1" dirty="0"/>
              <a:t> </a:t>
            </a:r>
            <a:r>
              <a:rPr lang="ru-RU" sz="3200" dirty="0"/>
              <a:t>– множество неотрицательных действительных чисел;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0AC03-C4F0-43F8-9872-4B332FC7D909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501008"/>
          </a:xfrm>
        </p:spPr>
        <p:txBody>
          <a:bodyPr/>
          <a:lstStyle/>
          <a:p>
            <a:pPr algn="l"/>
            <a:r>
              <a:rPr lang="ru-RU" sz="3200" b="1" i="1" dirty="0">
                <a:solidFill>
                  <a:srgbClr val="FF0000"/>
                </a:solidFill>
              </a:rPr>
              <a:t>R</a:t>
            </a:r>
            <a:r>
              <a:rPr lang="ru-RU" sz="3200" b="1" dirty="0">
                <a:solidFill>
                  <a:srgbClr val="FF0000"/>
                </a:solidFill>
              </a:rPr>
              <a:t>–</a:t>
            </a:r>
            <a:r>
              <a:rPr lang="ru-RU" sz="3200" b="1" dirty="0"/>
              <a:t> </a:t>
            </a:r>
            <a:r>
              <a:rPr lang="ru-RU" sz="3200" dirty="0"/>
              <a:t>– множество неположительных действительных чисел;</a:t>
            </a:r>
            <a:br>
              <a:rPr lang="ru-RU" sz="3200" dirty="0"/>
            </a:br>
            <a:r>
              <a:rPr lang="en-US" sz="3200" b="1" i="1" dirty="0">
                <a:solidFill>
                  <a:srgbClr val="FF0000"/>
                </a:solidFill>
              </a:rPr>
              <a:t>V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ru-RU" sz="3200" dirty="0"/>
              <a:t>– множество рациональных чисел;</a:t>
            </a:r>
            <a:br>
              <a:rPr lang="ru-RU" sz="3200" dirty="0"/>
            </a:br>
            <a:r>
              <a:rPr lang="en-US" sz="3200" b="1" i="1" dirty="0">
                <a:solidFill>
                  <a:srgbClr val="FF0000"/>
                </a:solidFill>
              </a:rPr>
              <a:t>W</a:t>
            </a:r>
            <a:r>
              <a:rPr lang="en-US" sz="3200" b="1" dirty="0"/>
              <a:t> </a:t>
            </a:r>
            <a:r>
              <a:rPr lang="ru-RU" sz="3200" dirty="0"/>
              <a:t>– множество иррациональных чисел;</a:t>
            </a:r>
            <a:br>
              <a:rPr lang="ru-RU" sz="3200" dirty="0"/>
            </a:br>
            <a:r>
              <a:rPr lang="ru-RU" sz="3200" b="1" i="1" dirty="0">
                <a:solidFill>
                  <a:srgbClr val="FF0000"/>
                </a:solidFill>
              </a:rPr>
              <a:t>К</a:t>
            </a:r>
            <a:r>
              <a:rPr lang="ru-RU" sz="3200" b="1" i="1" dirty="0"/>
              <a:t> </a:t>
            </a:r>
            <a:r>
              <a:rPr lang="ru-RU" sz="3200" dirty="0"/>
              <a:t>– множество комплексных чисел.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BF28AB-6565-405F-9C51-27708284B3ED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3212976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Для этих множеств очевидными являются следующие цепочки отношений включения:</a:t>
            </a:r>
            <a:br>
              <a:rPr lang="ru-RU" sz="3200" dirty="0">
                <a:latin typeface="+mn-lt"/>
              </a:rPr>
            </a:b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S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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N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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Z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+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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Z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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V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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R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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К;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br>
              <a:rPr lang="ru-RU" sz="3200" dirty="0">
                <a:solidFill>
                  <a:srgbClr val="FF0000"/>
                </a:solidFill>
                <a:latin typeface="+mn-lt"/>
              </a:rPr>
            </a:b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W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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R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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К.</a:t>
            </a:r>
            <a:endParaRPr lang="ru-RU" sz="32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996952"/>
          </a:xfrm>
        </p:spPr>
        <p:txBody>
          <a:bodyPr/>
          <a:lstStyle/>
          <a:p>
            <a:pPr algn="l"/>
            <a:r>
              <a:rPr lang="ru-RU" sz="3200" b="1" dirty="0">
                <a:solidFill>
                  <a:srgbClr val="FF0000"/>
                </a:solidFill>
              </a:rPr>
              <a:t>                                 Алгебра множеств</a:t>
            </a:r>
            <a:r>
              <a:rPr lang="ru-RU" sz="3200" b="1" u="sng" dirty="0">
                <a:solidFill>
                  <a:srgbClr val="FF0000"/>
                </a:solidFill>
              </a:rPr>
              <a:t/>
            </a:r>
            <a:br>
              <a:rPr lang="ru-RU" sz="3200" b="1" u="sng" dirty="0">
                <a:solidFill>
                  <a:srgbClr val="FF0000"/>
                </a:solidFill>
              </a:rPr>
            </a:br>
            <a:r>
              <a:rPr lang="en-US" sz="1600" b="1" u="sng" dirty="0">
                <a:solidFill>
                  <a:srgbClr val="FF0000"/>
                </a:solidFill>
              </a:rPr>
              <a:t/>
            </a:r>
            <a:br>
              <a:rPr lang="en-US" sz="1600" b="1" u="sng" dirty="0">
                <a:solidFill>
                  <a:srgbClr val="FF0000"/>
                </a:solidFill>
              </a:rPr>
            </a:br>
            <a:r>
              <a:rPr lang="ru-RU" sz="3200" dirty="0"/>
              <a:t>Множество всех подмножеств универсального множества </a:t>
            </a:r>
            <a:r>
              <a:rPr lang="en-US" sz="3200" b="1" i="1" dirty="0">
                <a:solidFill>
                  <a:srgbClr val="FF0000"/>
                </a:solidFill>
              </a:rPr>
              <a:t>U</a:t>
            </a:r>
            <a:r>
              <a:rPr lang="ru-RU" sz="3200" dirty="0"/>
              <a:t> вместе с операциями над </a:t>
            </a:r>
            <a:r>
              <a:rPr lang="ru-RU" sz="3200" dirty="0" err="1"/>
              <a:t>множест-вами</a:t>
            </a:r>
            <a:r>
              <a:rPr lang="ru-RU" sz="3200" dirty="0"/>
              <a:t> образуют так называемую </a:t>
            </a:r>
            <a:r>
              <a:rPr lang="ru-RU" sz="3200" b="1" i="1" dirty="0">
                <a:solidFill>
                  <a:srgbClr val="FF0000"/>
                </a:solidFill>
              </a:rPr>
              <a:t>алгебру </a:t>
            </a:r>
            <a:r>
              <a:rPr lang="ru-RU" sz="3200" b="1" i="1" dirty="0" err="1">
                <a:solidFill>
                  <a:srgbClr val="FF0000"/>
                </a:solidFill>
              </a:rPr>
              <a:t>подмно-жеств</a:t>
            </a:r>
            <a:r>
              <a:rPr lang="ru-RU" sz="3200" b="1" i="1" dirty="0">
                <a:solidFill>
                  <a:srgbClr val="FF0000"/>
                </a:solidFill>
              </a:rPr>
              <a:t> множества</a:t>
            </a:r>
            <a:r>
              <a:rPr lang="ru-RU" sz="3200" b="1" i="1" dirty="0"/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U</a:t>
            </a:r>
            <a:r>
              <a:rPr lang="en-US" sz="3200" b="1" i="1" dirty="0"/>
              <a:t> </a:t>
            </a:r>
            <a:r>
              <a:rPr lang="ru-RU" sz="3200" dirty="0"/>
              <a:t>или </a:t>
            </a:r>
            <a:r>
              <a:rPr lang="ru-RU" sz="3200" b="1" i="1" dirty="0">
                <a:solidFill>
                  <a:srgbClr val="FF0000"/>
                </a:solidFill>
              </a:rPr>
              <a:t>алгебру множеств.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70A502-2D05-4C9C-B6AF-181F8145E1ED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3212976"/>
            <a:ext cx="9324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Основными составляющими алгебры множеств являются операции над множествами и свойства этих операций, которые формулируются в виде основных тождеств или законов алгебры множеств.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3068959"/>
          </a:xfrm>
        </p:spPr>
        <p:txBody>
          <a:bodyPr/>
          <a:lstStyle/>
          <a:p>
            <a:pPr algn="l"/>
            <a:r>
              <a:rPr lang="ru-RU" sz="3200" b="1" dirty="0">
                <a:solidFill>
                  <a:srgbClr val="FF0000"/>
                </a:solidFill>
              </a:rPr>
              <a:t>                     Операции над множествами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dirty="0"/>
              <a:t>Над множествами определены следующие операции: </a:t>
            </a:r>
            <a:r>
              <a:rPr lang="ru-RU" sz="3200" b="1" i="1" dirty="0">
                <a:solidFill>
                  <a:srgbClr val="FF0000"/>
                </a:solidFill>
              </a:rPr>
              <a:t>объединение, пересечение, разность</a:t>
            </a:r>
            <a:r>
              <a:rPr lang="ru-RU" sz="3200" b="1" i="1" dirty="0"/>
              <a:t> </a:t>
            </a:r>
            <a:r>
              <a:rPr lang="ru-RU" sz="3200" dirty="0"/>
              <a:t>(относительное дополнение), </a:t>
            </a:r>
            <a:r>
              <a:rPr lang="ru-RU" sz="3200" b="1" i="1" dirty="0">
                <a:solidFill>
                  <a:srgbClr val="FF0000"/>
                </a:solidFill>
              </a:rPr>
              <a:t>симметрическая разность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dirty="0"/>
              <a:t>и </a:t>
            </a:r>
            <a:r>
              <a:rPr lang="ru-RU" sz="3200" b="1" i="1" dirty="0">
                <a:solidFill>
                  <a:srgbClr val="FF0000"/>
                </a:solidFill>
              </a:rPr>
              <a:t>дополнение</a:t>
            </a:r>
            <a:r>
              <a:rPr lang="ru-RU" sz="3200" dirty="0"/>
              <a:t> (абсолютное).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CEBDB0-FAAB-4857-A8BF-39EA59F3ED50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  <p:grpSp>
        <p:nvGrpSpPr>
          <p:cNvPr id="50180" name="Group 5"/>
          <p:cNvGrpSpPr>
            <a:grpSpLocks/>
          </p:cNvGrpSpPr>
          <p:nvPr/>
        </p:nvGrpSpPr>
        <p:grpSpPr bwMode="auto">
          <a:xfrm>
            <a:off x="2195736" y="5156919"/>
            <a:ext cx="2232025" cy="1368425"/>
            <a:chOff x="5865" y="9423"/>
            <a:chExt cx="2624" cy="1590"/>
          </a:xfrm>
        </p:grpSpPr>
        <p:sp>
          <p:nvSpPr>
            <p:cNvPr id="50182" name="Rectangle 6"/>
            <p:cNvSpPr>
              <a:spLocks noChangeArrowheads="1"/>
            </p:cNvSpPr>
            <p:nvPr/>
          </p:nvSpPr>
          <p:spPr bwMode="auto">
            <a:xfrm>
              <a:off x="5873" y="9423"/>
              <a:ext cx="2616" cy="159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50183" name="Group 7"/>
            <p:cNvGrpSpPr>
              <a:grpSpLocks/>
            </p:cNvGrpSpPr>
            <p:nvPr/>
          </p:nvGrpSpPr>
          <p:grpSpPr bwMode="auto">
            <a:xfrm>
              <a:off x="5865" y="9468"/>
              <a:ext cx="2581" cy="1322"/>
              <a:chOff x="4980" y="10320"/>
              <a:chExt cx="2940" cy="1530"/>
            </a:xfrm>
          </p:grpSpPr>
          <p:sp>
            <p:nvSpPr>
              <p:cNvPr id="50184" name="Oval 8" descr="Широкий диагональный 2"/>
              <p:cNvSpPr>
                <a:spLocks noChangeArrowheads="1"/>
              </p:cNvSpPr>
              <p:nvPr/>
            </p:nvSpPr>
            <p:spPr bwMode="auto">
              <a:xfrm>
                <a:off x="5535" y="10410"/>
                <a:ext cx="1440" cy="1440"/>
              </a:xfrm>
              <a:prstGeom prst="ellipse">
                <a:avLst/>
              </a:prstGeom>
              <a:pattFill prst="wdUpDiag">
                <a:fgClr>
                  <a:srgbClr val="000000">
                    <a:alpha val="30196"/>
                  </a:srgbClr>
                </a:fgClr>
                <a:bgClr>
                  <a:srgbClr val="FFFFFF">
                    <a:alpha val="30196"/>
                  </a:srgbClr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185" name="Oval 9" descr="Широкий диагональный 2"/>
              <p:cNvSpPr>
                <a:spLocks noChangeArrowheads="1"/>
              </p:cNvSpPr>
              <p:nvPr/>
            </p:nvSpPr>
            <p:spPr bwMode="auto">
              <a:xfrm>
                <a:off x="6480" y="10410"/>
                <a:ext cx="1440" cy="1440"/>
              </a:xfrm>
              <a:prstGeom prst="ellipse">
                <a:avLst/>
              </a:prstGeom>
              <a:pattFill prst="wdUpDiag">
                <a:fgClr>
                  <a:srgbClr val="000000">
                    <a:alpha val="30980"/>
                  </a:srgbClr>
                </a:fgClr>
                <a:bgClr>
                  <a:srgbClr val="FFFFFF">
                    <a:alpha val="30980"/>
                  </a:srgbClr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186" name="Text Box 10"/>
              <p:cNvSpPr txBox="1">
                <a:spLocks noChangeArrowheads="1"/>
              </p:cNvSpPr>
              <p:nvPr/>
            </p:nvSpPr>
            <p:spPr bwMode="auto">
              <a:xfrm>
                <a:off x="4980" y="10320"/>
                <a:ext cx="630" cy="5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en-US" sz="1600" b="1" i="1">
                    <a:latin typeface="Calibri" pitchFamily="34" charset="0"/>
                  </a:rPr>
                  <a:t>U</a:t>
                </a:r>
                <a:endParaRPr lang="ru-RU"/>
              </a:p>
            </p:txBody>
          </p:sp>
          <p:sp>
            <p:nvSpPr>
              <p:cNvPr id="50187" name="Text Box 11"/>
              <p:cNvSpPr txBox="1">
                <a:spLocks noChangeArrowheads="1"/>
              </p:cNvSpPr>
              <p:nvPr/>
            </p:nvSpPr>
            <p:spPr bwMode="auto">
              <a:xfrm>
                <a:off x="5835" y="10845"/>
                <a:ext cx="630" cy="5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en-US" sz="1600" b="1" i="1">
                    <a:latin typeface="Calibri" pitchFamily="34" charset="0"/>
                  </a:rPr>
                  <a:t>A</a:t>
                </a:r>
                <a:endParaRPr lang="ru-RU"/>
              </a:p>
            </p:txBody>
          </p:sp>
          <p:sp>
            <p:nvSpPr>
              <p:cNvPr id="50188" name="Text Box 12"/>
              <p:cNvSpPr txBox="1">
                <a:spLocks noChangeArrowheads="1"/>
              </p:cNvSpPr>
              <p:nvPr/>
            </p:nvSpPr>
            <p:spPr bwMode="auto">
              <a:xfrm>
                <a:off x="7005" y="10890"/>
                <a:ext cx="630" cy="5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en-US" sz="1600" b="1" i="1">
                    <a:latin typeface="Calibri" pitchFamily="34" charset="0"/>
                  </a:rPr>
                  <a:t>B</a:t>
                </a:r>
                <a:endParaRPr lang="ru-RU"/>
              </a:p>
            </p:txBody>
          </p:sp>
        </p:grpSp>
      </p:grpSp>
      <p:sp>
        <p:nvSpPr>
          <p:cNvPr id="50181" name="Прямоугольник 12"/>
          <p:cNvSpPr>
            <a:spLocks noChangeArrowheads="1"/>
          </p:cNvSpPr>
          <p:nvPr/>
        </p:nvSpPr>
        <p:spPr bwMode="auto">
          <a:xfrm>
            <a:off x="4788024" y="5591200"/>
            <a:ext cx="388766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Рис. 4. Объединение множеств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2996952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Объединением</a:t>
            </a:r>
            <a:r>
              <a:rPr lang="ru-RU" sz="3200" dirty="0">
                <a:latin typeface="+mn-lt"/>
              </a:rPr>
              <a:t> множеств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dirty="0">
                <a:latin typeface="+mn-lt"/>
              </a:rPr>
              <a:t> и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В</a:t>
            </a:r>
            <a:r>
              <a:rPr lang="ru-RU" sz="3200" dirty="0">
                <a:latin typeface="+mn-lt"/>
              </a:rPr>
              <a:t> называется множество, состоящее из всех тех элементов, которые принадлежат хотя бы одному из множеств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,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В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(рис. 4):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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 =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x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|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 x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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 A </a:t>
            </a:r>
            <a:r>
              <a:rPr lang="ru-RU" sz="3200" dirty="0">
                <a:latin typeface="+mn-lt"/>
              </a:rPr>
              <a:t>или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x</a:t>
            </a:r>
            <a:r>
              <a:rPr lang="ru-RU" sz="3200" dirty="0">
                <a:solidFill>
                  <a:srgbClr val="FF0000"/>
                </a:solidFill>
                <a:latin typeface="+mn-lt"/>
                <a:sym typeface="Symbol" pitchFamily="18" charset="2"/>
              </a:rPr>
              <a:t>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US" sz="3200" b="1" dirty="0">
                <a:latin typeface="+mn-lt"/>
              </a:rPr>
              <a:t>}.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356992"/>
          </a:xfrm>
        </p:spPr>
        <p:txBody>
          <a:bodyPr/>
          <a:lstStyle/>
          <a:p>
            <a:pPr algn="l"/>
            <a:r>
              <a:rPr lang="ru-RU" sz="3200" dirty="0" smtClean="0"/>
              <a:t>Операцию объединения можно распространить на произвольное, в том числе и бесконечное количество множеств, например, </a:t>
            </a:r>
            <a:r>
              <a:rPr lang="ru-RU" sz="3200" b="1" i="1" dirty="0" smtClean="0">
                <a:solidFill>
                  <a:srgbClr val="FF0000"/>
                </a:solidFill>
              </a:rPr>
              <a:t>М</a:t>
            </a:r>
            <a:r>
              <a:rPr lang="ru-RU" sz="3200" dirty="0" smtClean="0">
                <a:solidFill>
                  <a:srgbClr val="FF0000"/>
                </a:solidFill>
              </a:rPr>
              <a:t>=</a:t>
            </a:r>
            <a:r>
              <a:rPr lang="ru-RU" sz="3200" b="1" i="1" dirty="0" smtClean="0">
                <a:solidFill>
                  <a:srgbClr val="FF0000"/>
                </a:solidFill>
              </a:rPr>
              <a:t>А</a:t>
            </a:r>
            <a:r>
              <a:rPr lang="ru-RU" sz="3200" dirty="0" smtClean="0">
                <a:solidFill>
                  <a:srgbClr val="FF0000"/>
                </a:solidFill>
                <a:sym typeface="Symbol" pitchFamily="18" charset="2"/>
              </a:rPr>
              <a:t></a:t>
            </a:r>
            <a:r>
              <a:rPr lang="ru-RU" sz="3200" b="1" i="1" dirty="0" smtClean="0">
                <a:solidFill>
                  <a:srgbClr val="FF0000"/>
                </a:solidFill>
              </a:rPr>
              <a:t>В</a:t>
            </a:r>
            <a:r>
              <a:rPr lang="ru-RU" sz="3200" dirty="0" smtClean="0">
                <a:solidFill>
                  <a:srgbClr val="FF0000"/>
                </a:solidFill>
                <a:sym typeface="Symbol" pitchFamily="18" charset="2"/>
              </a:rPr>
              <a:t></a:t>
            </a:r>
            <a:r>
              <a:rPr lang="ru-RU" sz="3200" b="1" i="1" dirty="0" smtClean="0">
                <a:solidFill>
                  <a:srgbClr val="FF0000"/>
                </a:solidFill>
              </a:rPr>
              <a:t>С</a:t>
            </a:r>
            <a:r>
              <a:rPr lang="ru-RU" sz="3200" dirty="0" smtClean="0">
                <a:solidFill>
                  <a:srgbClr val="FF0000"/>
                </a:solidFill>
                <a:sym typeface="Symbol" pitchFamily="18" charset="2"/>
              </a:rPr>
              <a:t></a:t>
            </a:r>
            <a:r>
              <a:rPr lang="ru-RU" sz="3200" b="1" i="1" dirty="0" smtClean="0">
                <a:solidFill>
                  <a:srgbClr val="FF0000"/>
                </a:solidFill>
              </a:rPr>
              <a:t>D</a:t>
            </a:r>
            <a:r>
              <a:rPr lang="ru-RU" sz="3200" i="1" dirty="0" smtClean="0"/>
              <a:t>.</a:t>
            </a:r>
            <a:br>
              <a:rPr lang="ru-RU" sz="3200" i="1" dirty="0" smtClean="0"/>
            </a:br>
            <a:r>
              <a:rPr lang="ru-RU" sz="3200" dirty="0" smtClean="0"/>
              <a:t>В общем случае используется обозначение</a:t>
            </a:r>
            <a:r>
              <a:rPr lang="en-US" sz="3200" dirty="0" smtClean="0"/>
              <a:t>         </a:t>
            </a:r>
            <a:r>
              <a:rPr lang="ru-RU" sz="3200" dirty="0" smtClean="0"/>
              <a:t>, которое читается так: “объединение всех множеств </a:t>
            </a:r>
            <a:r>
              <a:rPr lang="ru-RU" sz="3200" b="1" i="1" dirty="0" smtClean="0">
                <a:solidFill>
                  <a:srgbClr val="FF0000"/>
                </a:solidFill>
              </a:rPr>
              <a:t>А</a:t>
            </a:r>
            <a:r>
              <a:rPr lang="ru-RU" sz="3200" dirty="0" smtClean="0"/>
              <a:t>, принадлежащих совокупности </a:t>
            </a:r>
            <a:r>
              <a:rPr lang="ru-RU" sz="3200" b="1" i="1" dirty="0" smtClean="0">
                <a:solidFill>
                  <a:srgbClr val="FF0000"/>
                </a:solidFill>
              </a:rPr>
              <a:t>S</a:t>
            </a:r>
            <a:r>
              <a:rPr lang="ru-RU" sz="3200" b="1" i="1" dirty="0" smtClean="0"/>
              <a:t> </a:t>
            </a:r>
            <a:r>
              <a:rPr lang="ru-RU" sz="3200" dirty="0" smtClean="0"/>
              <a:t>”. </a:t>
            </a:r>
            <a:br>
              <a:rPr lang="ru-RU" sz="3200" dirty="0" smtClean="0"/>
            </a:br>
            <a:endParaRPr lang="ru-RU" sz="3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3180F-D5C9-42BA-95FE-A1852F650F29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098" name="Формула" r:id="rId3" imgW="114151" imgH="215619" progId="Equation.3">
              <p:embed/>
            </p:oleObj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4099" name="Формула" r:id="rId4" imgW="114151" imgH="215619" progId="Equation.3">
              <p:embed/>
            </p:oleObj>
          </a:graphicData>
        </a:graphic>
      </p:graphicFrame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100" name="Object 11"/>
          <p:cNvGraphicFramePr>
            <a:graphicFrameLocks noChangeAspect="1"/>
          </p:cNvGraphicFramePr>
          <p:nvPr/>
        </p:nvGraphicFramePr>
        <p:xfrm>
          <a:off x="7668344" y="1196752"/>
          <a:ext cx="693738" cy="933450"/>
        </p:xfrm>
        <a:graphic>
          <a:graphicData uri="http://schemas.openxmlformats.org/presentationml/2006/ole">
            <p:oleObj spid="_x0000_s4100" name="Формула" r:id="rId5" imgW="330057" imgH="444307" progId="Equation.3">
              <p:embed/>
            </p:oleObj>
          </a:graphicData>
        </a:graphic>
      </p:graphicFrame>
      <p:graphicFrame>
        <p:nvGraphicFramePr>
          <p:cNvPr id="4101" name="Object 12"/>
          <p:cNvGraphicFramePr>
            <a:graphicFrameLocks noChangeAspect="1"/>
          </p:cNvGraphicFramePr>
          <p:nvPr/>
        </p:nvGraphicFramePr>
        <p:xfrm>
          <a:off x="611560" y="4465166"/>
          <a:ext cx="720725" cy="908050"/>
        </p:xfrm>
        <a:graphic>
          <a:graphicData uri="http://schemas.openxmlformats.org/presentationml/2006/ole">
            <p:oleObj spid="_x0000_s4101" name="Формула" r:id="rId6" imgW="342751" imgH="431613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306896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ru-RU" sz="3200" dirty="0" smtClean="0">
                <a:latin typeface="+mn-lt"/>
              </a:rPr>
              <a:t>Если же все множества совокупности </a:t>
            </a:r>
            <a:r>
              <a:rPr lang="ru-RU" sz="3200" dirty="0" err="1" smtClean="0">
                <a:latin typeface="+mn-lt"/>
              </a:rPr>
              <a:t>индекси-рованы</a:t>
            </a:r>
            <a:r>
              <a:rPr lang="ru-RU" sz="3200" dirty="0" smtClean="0">
                <a:latin typeface="+mn-lt"/>
              </a:rPr>
              <a:t> (пронумерованы с помощью индексов), то используются другие варианты обозначений:</a:t>
            </a:r>
            <a:br>
              <a:rPr lang="ru-RU" sz="3200" dirty="0" smtClean="0">
                <a:latin typeface="+mn-lt"/>
              </a:rPr>
            </a:br>
            <a:r>
              <a:rPr lang="ru-RU" sz="3200" dirty="0" smtClean="0">
                <a:latin typeface="+mn-lt"/>
              </a:rPr>
              <a:t> 1.          </a:t>
            </a:r>
            <a:r>
              <a:rPr lang="en-US" sz="3200" dirty="0" smtClean="0">
                <a:latin typeface="+mn-lt"/>
              </a:rPr>
              <a:t>, </a:t>
            </a:r>
            <a:r>
              <a:rPr lang="ru-RU" sz="3200" dirty="0" smtClean="0">
                <a:latin typeface="+mn-lt"/>
              </a:rPr>
              <a:t>если </a:t>
            </a:r>
            <a:r>
              <a:rPr lang="en-US" sz="3200" i="1" dirty="0" smtClean="0">
                <a:solidFill>
                  <a:srgbClr val="FF0000"/>
                </a:solidFill>
                <a:latin typeface="+mn-lt"/>
              </a:rPr>
              <a:t>S</a:t>
            </a:r>
            <a:r>
              <a:rPr lang="ru-RU" sz="3200" i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=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i="1" baseline="-25000" dirty="0" smtClean="0">
                <a:solidFill>
                  <a:srgbClr val="FF0000"/>
                </a:solidFill>
                <a:latin typeface="+mn-lt"/>
              </a:rPr>
              <a:t>1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,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i="1" baseline="-25000" dirty="0" smtClean="0">
                <a:solidFill>
                  <a:srgbClr val="FF0000"/>
                </a:solidFill>
                <a:latin typeface="+mn-lt"/>
              </a:rPr>
              <a:t>2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,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i="1" dirty="0" smtClean="0">
                <a:solidFill>
                  <a:srgbClr val="FF0000"/>
                </a:solidFill>
                <a:latin typeface="+mn-lt"/>
              </a:rPr>
              <a:t>…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,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i="1" dirty="0" err="1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i="1" baseline="-25000" dirty="0" err="1" smtClean="0">
                <a:solidFill>
                  <a:srgbClr val="FF0000"/>
                </a:solidFill>
                <a:latin typeface="+mn-lt"/>
              </a:rPr>
              <a:t>k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};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Заголовок 1"/>
          <p:cNvSpPr>
            <a:spLocks noGrp="1"/>
          </p:cNvSpPr>
          <p:nvPr>
            <p:ph type="title"/>
          </p:nvPr>
        </p:nvSpPr>
        <p:spPr>
          <a:xfrm>
            <a:off x="0" y="-315416"/>
            <a:ext cx="9144000" cy="2420888"/>
          </a:xfrm>
        </p:spPr>
        <p:txBody>
          <a:bodyPr/>
          <a:lstStyle/>
          <a:p>
            <a:pPr algn="l"/>
            <a:r>
              <a:rPr lang="ru-RU" sz="3200" i="1" dirty="0" smtClean="0"/>
              <a:t/>
            </a:r>
            <a:br>
              <a:rPr lang="ru-RU" sz="3200" i="1" dirty="0" smtClean="0"/>
            </a:br>
            <a:r>
              <a:rPr lang="ru-RU" sz="3200" i="1" dirty="0" smtClean="0"/>
              <a:t>2.</a:t>
            </a:r>
            <a:r>
              <a:rPr lang="ru-RU" sz="3200" baseline="-25000" dirty="0" smtClean="0"/>
              <a:t>               </a:t>
            </a:r>
            <a:r>
              <a:rPr lang="ru-RU" sz="3200" dirty="0" smtClean="0"/>
              <a:t>, если </a:t>
            </a:r>
            <a:r>
              <a:rPr lang="en-US" sz="3200" i="1" dirty="0" smtClean="0">
                <a:solidFill>
                  <a:srgbClr val="FF0000"/>
                </a:solidFill>
              </a:rPr>
              <a:t>S</a:t>
            </a:r>
            <a:r>
              <a:rPr lang="ru-RU" sz="3200" dirty="0" smtClean="0"/>
              <a:t> – бесконечная совокупность</a:t>
            </a:r>
            <a:br>
              <a:rPr lang="ru-RU" sz="3200" dirty="0" smtClean="0"/>
            </a:br>
            <a:r>
              <a:rPr lang="ru-RU" sz="3200" dirty="0" smtClean="0"/>
              <a:t>                пронумерованных множеств;</a:t>
            </a:r>
            <a:br>
              <a:rPr lang="ru-RU" sz="3200" dirty="0" smtClean="0"/>
            </a:br>
            <a:r>
              <a:rPr lang="ru-RU" sz="3200" dirty="0" smtClean="0"/>
              <a:t>3. </a:t>
            </a:r>
            <a:r>
              <a:rPr lang="ru-RU" sz="3200" i="1" dirty="0" smtClean="0"/>
              <a:t>          </a:t>
            </a:r>
            <a:r>
              <a:rPr lang="ru-RU" sz="3200" dirty="0" smtClean="0"/>
              <a:t>, если набор индексов множеств задан  </a:t>
            </a:r>
            <a:r>
              <a:rPr lang="ru-RU" sz="3200" dirty="0" smtClean="0">
                <a:solidFill>
                  <a:schemeClr val="bg1"/>
                </a:solidFill>
              </a:rPr>
              <a:t>...............</a:t>
            </a:r>
            <a:r>
              <a:rPr lang="ru-RU" sz="3200" dirty="0" smtClean="0"/>
              <a:t>множеством </a:t>
            </a:r>
            <a:r>
              <a:rPr lang="en-US" sz="3200" i="1" dirty="0" smtClean="0">
                <a:solidFill>
                  <a:srgbClr val="FF0000"/>
                </a:solidFill>
              </a:rPr>
              <a:t>I</a:t>
            </a:r>
            <a:r>
              <a:rPr lang="ru-RU" sz="320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A3E9C-8B0B-4341-88A3-3534C87D850E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539750" y="0"/>
          <a:ext cx="720725" cy="906463"/>
        </p:xfrm>
        <a:graphic>
          <a:graphicData uri="http://schemas.openxmlformats.org/presentationml/2006/ole">
            <p:oleObj spid="_x0000_s5122" name="Формула" r:id="rId3" imgW="342751" imgH="431613" progId="Equation.3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611188" y="923925"/>
          <a:ext cx="720725" cy="933450"/>
        </p:xfrm>
        <a:graphic>
          <a:graphicData uri="http://schemas.openxmlformats.org/presentationml/2006/ole">
            <p:oleObj spid="_x0000_s5123" name="Формула" r:id="rId4" imgW="342751" imgH="444307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2060848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Пример 1. </a:t>
            </a:r>
            <a:r>
              <a:rPr lang="ru-RU" sz="3200" dirty="0" smtClean="0">
                <a:latin typeface="+mn-lt"/>
              </a:rPr>
              <a:t/>
            </a:r>
            <a:br>
              <a:rPr lang="ru-RU" sz="3200" dirty="0" smtClean="0">
                <a:latin typeface="+mn-lt"/>
              </a:rPr>
            </a:br>
            <a:r>
              <a:rPr lang="ru-RU" sz="3200" i="1" dirty="0" smtClean="0">
                <a:latin typeface="+mn-lt"/>
              </a:rPr>
              <a:t>А=</a:t>
            </a:r>
            <a:r>
              <a:rPr lang="ru-RU" sz="3200" dirty="0" smtClean="0">
                <a:latin typeface="+mn-lt"/>
              </a:rPr>
              <a:t>{</a:t>
            </a:r>
            <a:r>
              <a:rPr lang="en-US" sz="3200" i="1" dirty="0" smtClean="0">
                <a:latin typeface="+mn-lt"/>
              </a:rPr>
              <a:t>a</a:t>
            </a:r>
            <a:r>
              <a:rPr lang="ru-RU" sz="3200" i="1" dirty="0" smtClean="0">
                <a:latin typeface="+mn-lt"/>
              </a:rPr>
              <a:t>,</a:t>
            </a:r>
            <a:r>
              <a:rPr lang="en-US" sz="3200" i="1" dirty="0" smtClean="0">
                <a:latin typeface="+mn-lt"/>
              </a:rPr>
              <a:t>b</a:t>
            </a:r>
            <a:r>
              <a:rPr lang="ru-RU" sz="3200" i="1" dirty="0" smtClean="0">
                <a:latin typeface="+mn-lt"/>
              </a:rPr>
              <a:t>,</a:t>
            </a:r>
            <a:r>
              <a:rPr lang="en-US" sz="3200" i="1" dirty="0" smtClean="0">
                <a:latin typeface="+mn-lt"/>
              </a:rPr>
              <a:t>c</a:t>
            </a:r>
            <a:r>
              <a:rPr lang="ru-RU" sz="3200" dirty="0" smtClean="0">
                <a:latin typeface="+mn-lt"/>
              </a:rPr>
              <a:t>}</a:t>
            </a:r>
            <a:r>
              <a:rPr lang="ru-RU" sz="3200" i="1" dirty="0" smtClean="0">
                <a:latin typeface="+mn-lt"/>
              </a:rPr>
              <a:t>,  </a:t>
            </a:r>
            <a:r>
              <a:rPr lang="en-US" sz="3200" i="1" dirty="0" smtClean="0">
                <a:latin typeface="+mn-lt"/>
              </a:rPr>
              <a:t>B</a:t>
            </a:r>
            <a:r>
              <a:rPr lang="ru-RU" sz="3200" i="1" dirty="0" smtClean="0">
                <a:latin typeface="+mn-lt"/>
              </a:rPr>
              <a:t>=</a:t>
            </a:r>
            <a:r>
              <a:rPr lang="ru-RU" sz="3200" dirty="0" smtClean="0">
                <a:latin typeface="+mn-lt"/>
              </a:rPr>
              <a:t>{</a:t>
            </a:r>
            <a:r>
              <a:rPr lang="en-US" sz="3200" i="1" dirty="0" smtClean="0">
                <a:latin typeface="+mn-lt"/>
              </a:rPr>
              <a:t>b</a:t>
            </a:r>
            <a:r>
              <a:rPr lang="ru-RU" sz="3200" i="1" dirty="0" smtClean="0">
                <a:latin typeface="+mn-lt"/>
              </a:rPr>
              <a:t>,</a:t>
            </a:r>
            <a:r>
              <a:rPr lang="en-US" sz="3200" i="1" dirty="0" smtClean="0">
                <a:latin typeface="+mn-lt"/>
              </a:rPr>
              <a:t>c</a:t>
            </a:r>
            <a:r>
              <a:rPr lang="ru-RU" sz="3200" i="1" dirty="0" smtClean="0">
                <a:latin typeface="+mn-lt"/>
              </a:rPr>
              <a:t>,</a:t>
            </a:r>
            <a:r>
              <a:rPr lang="en-US" sz="3200" i="1" dirty="0" smtClean="0">
                <a:latin typeface="+mn-lt"/>
              </a:rPr>
              <a:t>d</a:t>
            </a:r>
            <a:r>
              <a:rPr lang="ru-RU" sz="3200" dirty="0" smtClean="0">
                <a:latin typeface="+mn-lt"/>
              </a:rPr>
              <a:t>}</a:t>
            </a:r>
            <a:r>
              <a:rPr lang="ru-RU" sz="3200" i="1" dirty="0" smtClean="0">
                <a:latin typeface="+mn-lt"/>
              </a:rPr>
              <a:t>,  </a:t>
            </a:r>
            <a:r>
              <a:rPr lang="en-US" sz="3200" i="1" dirty="0" smtClean="0">
                <a:latin typeface="+mn-lt"/>
              </a:rPr>
              <a:t>C</a:t>
            </a:r>
            <a:r>
              <a:rPr lang="ru-RU" sz="3200" i="1" dirty="0" smtClean="0">
                <a:latin typeface="+mn-lt"/>
              </a:rPr>
              <a:t>=</a:t>
            </a:r>
            <a:r>
              <a:rPr lang="ru-RU" sz="3200" dirty="0" smtClean="0">
                <a:latin typeface="+mn-lt"/>
              </a:rPr>
              <a:t>{</a:t>
            </a:r>
            <a:r>
              <a:rPr lang="en-US" sz="3200" i="1" dirty="0" smtClean="0">
                <a:latin typeface="+mn-lt"/>
              </a:rPr>
              <a:t>c</a:t>
            </a:r>
            <a:r>
              <a:rPr lang="ru-RU" sz="3200" i="1" dirty="0" smtClean="0">
                <a:latin typeface="+mn-lt"/>
              </a:rPr>
              <a:t>,</a:t>
            </a:r>
            <a:r>
              <a:rPr lang="en-US" sz="3200" i="1" dirty="0" smtClean="0">
                <a:latin typeface="+mn-lt"/>
              </a:rPr>
              <a:t>d</a:t>
            </a:r>
            <a:r>
              <a:rPr lang="ru-RU" sz="3200" i="1" dirty="0" smtClean="0">
                <a:latin typeface="+mn-lt"/>
              </a:rPr>
              <a:t>,</a:t>
            </a:r>
            <a:r>
              <a:rPr lang="en-US" sz="3200" i="1" dirty="0" smtClean="0">
                <a:latin typeface="+mn-lt"/>
              </a:rPr>
              <a:t>e</a:t>
            </a:r>
            <a:r>
              <a:rPr lang="ru-RU" sz="3200" dirty="0" smtClean="0">
                <a:latin typeface="+mn-lt"/>
              </a:rPr>
              <a:t>}.</a:t>
            </a:r>
            <a:br>
              <a:rPr lang="ru-RU" sz="3200" dirty="0" smtClean="0">
                <a:latin typeface="+mn-lt"/>
              </a:rPr>
            </a:br>
            <a:r>
              <a:rPr lang="en-US" sz="3200" i="1" dirty="0" smtClean="0">
                <a:latin typeface="+mn-lt"/>
              </a:rPr>
              <a:t>A</a:t>
            </a:r>
            <a:r>
              <a:rPr lang="en-US" sz="3200" dirty="0" smtClean="0">
                <a:latin typeface="+mn-lt"/>
                <a:sym typeface="Symbol" pitchFamily="18" charset="2"/>
              </a:rPr>
              <a:t></a:t>
            </a:r>
            <a:r>
              <a:rPr lang="en-US" sz="3200" i="1" dirty="0" smtClean="0">
                <a:latin typeface="+mn-lt"/>
              </a:rPr>
              <a:t>B=</a:t>
            </a:r>
            <a:r>
              <a:rPr lang="en-US" sz="3200" dirty="0" smtClean="0">
                <a:latin typeface="+mn-lt"/>
              </a:rPr>
              <a:t>{</a:t>
            </a:r>
            <a:r>
              <a:rPr lang="en-US" sz="3200" i="1" dirty="0" err="1" smtClean="0">
                <a:latin typeface="+mn-lt"/>
              </a:rPr>
              <a:t>a,b,c,d</a:t>
            </a:r>
            <a:r>
              <a:rPr lang="en-US" sz="3200" dirty="0" smtClean="0">
                <a:latin typeface="+mn-lt"/>
              </a:rPr>
              <a:t>}; </a:t>
            </a:r>
            <a:r>
              <a:rPr lang="en-US" sz="3200" i="1" dirty="0" smtClean="0">
                <a:latin typeface="+mn-lt"/>
              </a:rPr>
              <a:t>A</a:t>
            </a:r>
            <a:r>
              <a:rPr lang="en-US" sz="3200" dirty="0" smtClean="0">
                <a:latin typeface="+mn-lt"/>
                <a:sym typeface="Symbol" pitchFamily="18" charset="2"/>
              </a:rPr>
              <a:t></a:t>
            </a:r>
            <a:r>
              <a:rPr lang="en-US" sz="3200" i="1" dirty="0" smtClean="0">
                <a:latin typeface="+mn-lt"/>
              </a:rPr>
              <a:t>C=</a:t>
            </a:r>
            <a:r>
              <a:rPr lang="en-US" sz="3200" dirty="0" smtClean="0">
                <a:latin typeface="+mn-lt"/>
              </a:rPr>
              <a:t>{</a:t>
            </a:r>
            <a:r>
              <a:rPr lang="en-US" sz="3200" i="1" dirty="0" err="1" smtClean="0">
                <a:latin typeface="+mn-lt"/>
              </a:rPr>
              <a:t>a,b,c,d,e</a:t>
            </a:r>
            <a:r>
              <a:rPr lang="en-US" sz="3200" dirty="0" smtClean="0">
                <a:latin typeface="+mn-lt"/>
              </a:rPr>
              <a:t>}; </a:t>
            </a:r>
            <a:r>
              <a:rPr lang="en-US" sz="3200" i="1" dirty="0" smtClean="0">
                <a:latin typeface="+mn-lt"/>
              </a:rPr>
              <a:t>B</a:t>
            </a:r>
            <a:r>
              <a:rPr lang="en-US" sz="3200" dirty="0" smtClean="0">
                <a:latin typeface="+mn-lt"/>
                <a:sym typeface="Symbol" pitchFamily="18" charset="2"/>
              </a:rPr>
              <a:t></a:t>
            </a:r>
            <a:r>
              <a:rPr lang="en-US" sz="3200" i="1" dirty="0" smtClean="0">
                <a:latin typeface="+mn-lt"/>
              </a:rPr>
              <a:t>C=</a:t>
            </a:r>
            <a:r>
              <a:rPr lang="en-US" sz="3200" dirty="0" smtClean="0">
                <a:latin typeface="+mn-lt"/>
              </a:rPr>
              <a:t>{</a:t>
            </a:r>
            <a:r>
              <a:rPr lang="en-US" sz="3200" i="1" dirty="0" err="1" smtClean="0">
                <a:latin typeface="+mn-lt"/>
              </a:rPr>
              <a:t>b,c,d,e</a:t>
            </a:r>
            <a:r>
              <a:rPr lang="en-US" sz="3200" dirty="0" smtClean="0">
                <a:latin typeface="+mn-lt"/>
              </a:rPr>
              <a:t>}; </a:t>
            </a:r>
            <a:r>
              <a:rPr lang="en-US" sz="3200" i="1" dirty="0" smtClean="0">
                <a:latin typeface="+mn-lt"/>
              </a:rPr>
              <a:t>A</a:t>
            </a:r>
            <a:r>
              <a:rPr lang="en-US" sz="3200" dirty="0" smtClean="0">
                <a:latin typeface="+mn-lt"/>
                <a:sym typeface="Symbol" pitchFamily="18" charset="2"/>
              </a:rPr>
              <a:t></a:t>
            </a:r>
            <a:r>
              <a:rPr lang="en-US" sz="3200" i="1" dirty="0" smtClean="0">
                <a:latin typeface="+mn-lt"/>
              </a:rPr>
              <a:t>B</a:t>
            </a:r>
            <a:r>
              <a:rPr lang="en-US" sz="3200" dirty="0" smtClean="0">
                <a:latin typeface="+mn-lt"/>
                <a:sym typeface="Symbol" pitchFamily="18" charset="2"/>
              </a:rPr>
              <a:t></a:t>
            </a:r>
            <a:r>
              <a:rPr lang="en-US" sz="3200" i="1" dirty="0" smtClean="0">
                <a:latin typeface="+mn-lt"/>
              </a:rPr>
              <a:t>C=</a:t>
            </a:r>
            <a:r>
              <a:rPr lang="en-US" sz="3200" dirty="0" smtClean="0">
                <a:latin typeface="+mn-lt"/>
              </a:rPr>
              <a:t>{</a:t>
            </a:r>
            <a:r>
              <a:rPr lang="en-US" sz="3200" i="1" dirty="0" err="1" smtClean="0">
                <a:latin typeface="+mn-lt"/>
              </a:rPr>
              <a:t>a,b,c,d,e</a:t>
            </a:r>
            <a:r>
              <a:rPr lang="en-US" sz="3200" dirty="0" smtClean="0">
                <a:latin typeface="+mn-lt"/>
              </a:rPr>
              <a:t>}.</a:t>
            </a:r>
            <a:endParaRPr lang="ru-RU" sz="32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221088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Пересечением</a:t>
            </a:r>
            <a:r>
              <a:rPr lang="ru-RU" sz="3200" dirty="0" smtClean="0">
                <a:latin typeface="+mn-lt"/>
              </a:rPr>
              <a:t> множеств 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dirty="0" smtClean="0">
                <a:latin typeface="+mn-lt"/>
              </a:rPr>
              <a:t> и</a:t>
            </a:r>
            <a:r>
              <a:rPr lang="ru-RU" sz="3200" i="1" dirty="0" smtClean="0">
                <a:latin typeface="+mn-lt"/>
              </a:rPr>
              <a:t> 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В</a:t>
            </a:r>
            <a:r>
              <a:rPr lang="ru-RU" sz="3200" dirty="0" smtClean="0">
                <a:latin typeface="+mn-lt"/>
              </a:rPr>
              <a:t> называется множество, состоящее из всех тех и только тех элементов, которые принадлежат одновременно как множеству 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dirty="0" smtClean="0">
                <a:latin typeface="+mn-lt"/>
              </a:rPr>
              <a:t>, так и множеству 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В</a:t>
            </a:r>
            <a:r>
              <a:rPr lang="ru-RU" sz="3200" dirty="0" smtClean="0">
                <a:latin typeface="+mn-lt"/>
              </a:rPr>
              <a:t> (рис. 5):</a:t>
            </a:r>
            <a:br>
              <a:rPr lang="ru-RU" sz="3200" dirty="0" smtClean="0">
                <a:latin typeface="+mn-lt"/>
              </a:rPr>
            </a:b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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 =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x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dirty="0" smtClean="0">
                <a:solidFill>
                  <a:srgbClr val="FF0000"/>
                </a:solidFill>
                <a:latin typeface="+mn-lt"/>
              </a:rPr>
              <a:t>|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x</a:t>
            </a:r>
            <a:r>
              <a:rPr lang="ru-RU" sz="3200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</a:t>
            </a:r>
            <a:r>
              <a:rPr lang="ru-RU" sz="3200" b="1" i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A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и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x</a:t>
            </a:r>
            <a:r>
              <a:rPr lang="ru-RU" sz="3200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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}</a:t>
            </a:r>
            <a:r>
              <a:rPr lang="ru-RU" sz="3200" dirty="0" smtClean="0">
                <a:latin typeface="+mn-lt"/>
              </a:rPr>
              <a:t>.</a:t>
            </a:r>
            <a:endParaRPr lang="ru-RU" sz="32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Box 4"/>
          <p:cNvSpPr txBox="1">
            <a:spLocks noChangeArrowheads="1"/>
          </p:cNvSpPr>
          <p:nvPr/>
        </p:nvSpPr>
        <p:spPr bwMode="auto">
          <a:xfrm>
            <a:off x="0" y="0"/>
            <a:ext cx="8929688" cy="698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i="1" dirty="0"/>
              <a:t>П.С. </a:t>
            </a:r>
            <a:r>
              <a:rPr lang="ru-RU" sz="2800" b="1" i="1" dirty="0" err="1"/>
              <a:t>Довгий</a:t>
            </a:r>
            <a:r>
              <a:rPr lang="ru-RU" sz="2800" b="1" i="1" dirty="0"/>
              <a:t>, В.И. Поляков</a:t>
            </a:r>
            <a:endParaRPr lang="ru-RU" sz="2800" dirty="0"/>
          </a:p>
          <a:p>
            <a:pPr algn="ctr"/>
            <a:r>
              <a:rPr lang="ru-RU" sz="2800" b="1" i="1" dirty="0"/>
              <a:t> </a:t>
            </a:r>
            <a:endParaRPr lang="ru-RU" sz="2800" dirty="0"/>
          </a:p>
          <a:p>
            <a:pPr algn="ctr"/>
            <a:r>
              <a:rPr lang="ru-RU" sz="2800" b="1" i="1" dirty="0"/>
              <a:t> </a:t>
            </a:r>
            <a:r>
              <a:rPr lang="ru-RU" sz="2800" b="1" dirty="0">
                <a:solidFill>
                  <a:srgbClr val="FF0000"/>
                </a:solidFill>
              </a:rPr>
              <a:t>СИНТЕЗ КОМБИНАЦИОННЫХ СХЕМ</a:t>
            </a:r>
          </a:p>
          <a:p>
            <a:pPr algn="ctr"/>
            <a:endParaRPr lang="ru-RU" sz="2800" dirty="0"/>
          </a:p>
          <a:p>
            <a:pPr algn="ctr"/>
            <a:r>
              <a:rPr lang="ru-RU" sz="2800" b="1" dirty="0"/>
              <a:t>Учебное пособие к курсовой работе</a:t>
            </a:r>
            <a:endParaRPr lang="ru-RU" sz="2800" dirty="0"/>
          </a:p>
          <a:p>
            <a:pPr algn="ctr"/>
            <a:r>
              <a:rPr lang="ru-RU" sz="2800" b="1" dirty="0"/>
              <a:t> по дисциплине </a:t>
            </a:r>
            <a:r>
              <a:rPr lang="ru-RU" sz="2800" b="1" dirty="0" smtClean="0"/>
              <a:t>"Дискретная математика"</a:t>
            </a:r>
            <a:endParaRPr lang="ru-RU" sz="2800" dirty="0"/>
          </a:p>
          <a:p>
            <a:pPr algn="ctr"/>
            <a:r>
              <a:rPr lang="ru-RU" sz="1200" dirty="0"/>
              <a:t> </a:t>
            </a:r>
          </a:p>
          <a:p>
            <a:pPr algn="ctr"/>
            <a:endParaRPr lang="ru-RU" sz="2800" dirty="0"/>
          </a:p>
          <a:p>
            <a:pPr algn="ctr"/>
            <a:endParaRPr lang="ru-RU" sz="2800" dirty="0"/>
          </a:p>
          <a:p>
            <a:pPr algn="ctr"/>
            <a:endParaRPr lang="ru-RU" sz="2800" dirty="0"/>
          </a:p>
          <a:p>
            <a:pPr algn="ctr"/>
            <a:endParaRPr lang="ru-RU" sz="2800" dirty="0"/>
          </a:p>
          <a:p>
            <a:pPr algn="ctr"/>
            <a:endParaRPr lang="ru-RU" sz="2800" dirty="0"/>
          </a:p>
          <a:p>
            <a:pPr algn="ctr"/>
            <a:endParaRPr lang="ru-RU" sz="2800" dirty="0"/>
          </a:p>
          <a:p>
            <a:pPr algn="ctr"/>
            <a:r>
              <a:rPr lang="ru-RU" sz="2800" b="1" dirty="0"/>
              <a:t> 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1" dirty="0"/>
              <a:t>Санкт- Петербург</a:t>
            </a:r>
            <a:endParaRPr lang="ru-RU" sz="2800" dirty="0"/>
          </a:p>
          <a:p>
            <a:pPr algn="ctr"/>
            <a:r>
              <a:rPr lang="ru-RU" sz="2800" b="1" dirty="0"/>
              <a:t>2009</a:t>
            </a:r>
            <a:endParaRPr lang="ru-RU" sz="2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6FA30A-1684-43EF-96E5-AC474B813491}" type="slidenum">
              <a:rPr lang="ru-RU"/>
              <a:pPr>
                <a:defRPr/>
              </a:pPr>
              <a:t>4</a:t>
            </a:fld>
            <a:endParaRPr lang="ru-RU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71688" y="3071813"/>
            <a:ext cx="5143500" cy="2500312"/>
            <a:chOff x="2106" y="8194"/>
            <a:chExt cx="8302" cy="33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106" y="8194"/>
              <a:ext cx="7020" cy="3360"/>
              <a:chOff x="2241" y="8464"/>
              <a:chExt cx="5904" cy="3360"/>
            </a:xfrm>
          </p:grpSpPr>
          <p:pic>
            <p:nvPicPr>
              <p:cNvPr id="1032" name="Picture 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41" y="8464"/>
                <a:ext cx="2040" cy="3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aphicFrame>
            <p:nvGraphicFramePr>
              <p:cNvPr id="1027" name="Object 7"/>
              <p:cNvGraphicFramePr>
                <a:graphicFrameLocks noChangeAspect="1"/>
              </p:cNvGraphicFramePr>
              <p:nvPr/>
            </p:nvGraphicFramePr>
            <p:xfrm>
              <a:off x="6021" y="10330"/>
              <a:ext cx="2124" cy="720"/>
            </p:xfrm>
            <a:graphic>
              <a:graphicData uri="http://schemas.openxmlformats.org/presentationml/2006/ole">
                <p:oleObj spid="_x0000_s1026" name="Формула" r:id="rId4" imgW="736280" imgH="253890" progId="Equation.3">
                  <p:embed/>
                </p:oleObj>
              </a:graphicData>
            </a:graphic>
          </p:graphicFrame>
        </p:grpSp>
        <p:graphicFrame>
          <p:nvGraphicFramePr>
            <p:cNvPr id="1026" name="Object 8"/>
            <p:cNvGraphicFramePr>
              <a:graphicFrameLocks noChangeAspect="1"/>
            </p:cNvGraphicFramePr>
            <p:nvPr/>
          </p:nvGraphicFramePr>
          <p:xfrm>
            <a:off x="4978" y="9058"/>
            <a:ext cx="5430" cy="705"/>
          </p:xfrm>
          <a:graphic>
            <a:graphicData uri="http://schemas.openxmlformats.org/presentationml/2006/ole">
              <p:oleObj spid="_x0000_s1027" name="Формула" r:id="rId5" imgW="2247900" imgH="254000" progId="Equation.3">
                <p:embed/>
              </p:oleObj>
            </a:graphicData>
          </a:graphic>
        </p:graphicFrame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/>
          </p:nvPr>
        </p:nvSpPr>
        <p:spPr>
          <a:xfrm>
            <a:off x="4211638" y="260350"/>
            <a:ext cx="4392810" cy="1143000"/>
          </a:xfrm>
        </p:spPr>
        <p:txBody>
          <a:bodyPr/>
          <a:lstStyle/>
          <a:p>
            <a:r>
              <a:rPr lang="ru-RU" sz="2400" dirty="0"/>
              <a:t>Рис. 5. Пересечение множеств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A4680-E003-4977-AC6C-5B7CE9B7C91E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  <p:grpSp>
        <p:nvGrpSpPr>
          <p:cNvPr id="51204" name="Group 5"/>
          <p:cNvGrpSpPr>
            <a:grpSpLocks/>
          </p:cNvGrpSpPr>
          <p:nvPr/>
        </p:nvGrpSpPr>
        <p:grpSpPr bwMode="auto">
          <a:xfrm>
            <a:off x="1692275" y="188913"/>
            <a:ext cx="2424113" cy="1476375"/>
            <a:chOff x="1194" y="11897"/>
            <a:chExt cx="2624" cy="1590"/>
          </a:xfrm>
        </p:grpSpPr>
        <p:grpSp>
          <p:nvGrpSpPr>
            <p:cNvPr id="51206" name="Group 6"/>
            <p:cNvGrpSpPr>
              <a:grpSpLocks/>
            </p:cNvGrpSpPr>
            <p:nvPr/>
          </p:nvGrpSpPr>
          <p:grpSpPr bwMode="auto">
            <a:xfrm>
              <a:off x="1194" y="11897"/>
              <a:ext cx="2624" cy="1590"/>
              <a:chOff x="5865" y="9423"/>
              <a:chExt cx="2624" cy="1590"/>
            </a:xfrm>
          </p:grpSpPr>
          <p:sp>
            <p:nvSpPr>
              <p:cNvPr id="51215" name="Rectangle 7"/>
              <p:cNvSpPr>
                <a:spLocks noChangeArrowheads="1"/>
              </p:cNvSpPr>
              <p:nvPr/>
            </p:nvSpPr>
            <p:spPr bwMode="auto">
              <a:xfrm>
                <a:off x="5873" y="9423"/>
                <a:ext cx="2616" cy="159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51216" name="Group 8"/>
              <p:cNvGrpSpPr>
                <a:grpSpLocks/>
              </p:cNvGrpSpPr>
              <p:nvPr/>
            </p:nvGrpSpPr>
            <p:grpSpPr bwMode="auto">
              <a:xfrm>
                <a:off x="5865" y="9468"/>
                <a:ext cx="2581" cy="1322"/>
                <a:chOff x="4980" y="10320"/>
                <a:chExt cx="2940" cy="1530"/>
              </a:xfrm>
            </p:grpSpPr>
            <p:sp>
              <p:nvSpPr>
                <p:cNvPr id="51217" name="Oval 9"/>
                <p:cNvSpPr>
                  <a:spLocks noChangeArrowheads="1"/>
                </p:cNvSpPr>
                <p:nvPr/>
              </p:nvSpPr>
              <p:spPr bwMode="auto">
                <a:xfrm>
                  <a:off x="5535" y="10410"/>
                  <a:ext cx="1440" cy="1440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1218" name="Oval 10"/>
                <p:cNvSpPr>
                  <a:spLocks noChangeArrowheads="1"/>
                </p:cNvSpPr>
                <p:nvPr/>
              </p:nvSpPr>
              <p:spPr bwMode="auto">
                <a:xfrm>
                  <a:off x="6480" y="10410"/>
                  <a:ext cx="1440" cy="1440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12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980" y="10320"/>
                  <a:ext cx="630" cy="5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600" b="1" i="1">
                      <a:latin typeface="Calibri" pitchFamily="34" charset="0"/>
                    </a:rPr>
                    <a:t>U</a:t>
                  </a:r>
                  <a:endParaRPr lang="ru-RU"/>
                </a:p>
              </p:txBody>
            </p:sp>
            <p:sp>
              <p:nvSpPr>
                <p:cNvPr id="5122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835" y="10845"/>
                  <a:ext cx="630" cy="5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600" b="1" i="1">
                      <a:latin typeface="Calibri" pitchFamily="34" charset="0"/>
                    </a:rPr>
                    <a:t>A</a:t>
                  </a:r>
                  <a:endParaRPr lang="ru-RU"/>
                </a:p>
              </p:txBody>
            </p:sp>
            <p:sp>
              <p:nvSpPr>
                <p:cNvPr id="5122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7005" y="10890"/>
                  <a:ext cx="630" cy="5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600" b="1" i="1">
                      <a:latin typeface="Calibri" pitchFamily="34" charset="0"/>
                    </a:rPr>
                    <a:t>B</a:t>
                  </a:r>
                  <a:endParaRPr lang="ru-RU"/>
                </a:p>
              </p:txBody>
            </p:sp>
          </p:grpSp>
        </p:grpSp>
        <p:sp>
          <p:nvSpPr>
            <p:cNvPr id="51207" name="Line 14"/>
            <p:cNvSpPr>
              <a:spLocks noChangeShapeType="1"/>
            </p:cNvSpPr>
            <p:nvPr/>
          </p:nvSpPr>
          <p:spPr bwMode="auto">
            <a:xfrm flipH="1">
              <a:off x="2571" y="12210"/>
              <a:ext cx="18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08" name="Line 15"/>
            <p:cNvSpPr>
              <a:spLocks noChangeShapeType="1"/>
            </p:cNvSpPr>
            <p:nvPr/>
          </p:nvSpPr>
          <p:spPr bwMode="auto">
            <a:xfrm flipH="1">
              <a:off x="2529" y="12264"/>
              <a:ext cx="288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09" name="Line 16"/>
            <p:cNvSpPr>
              <a:spLocks noChangeShapeType="1"/>
            </p:cNvSpPr>
            <p:nvPr/>
          </p:nvSpPr>
          <p:spPr bwMode="auto">
            <a:xfrm flipH="1">
              <a:off x="2517" y="12342"/>
              <a:ext cx="342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10" name="Line 17"/>
            <p:cNvSpPr>
              <a:spLocks noChangeShapeType="1"/>
            </p:cNvSpPr>
            <p:nvPr/>
          </p:nvSpPr>
          <p:spPr bwMode="auto">
            <a:xfrm flipH="1">
              <a:off x="2529" y="12408"/>
              <a:ext cx="378" cy="3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11" name="Line 18"/>
            <p:cNvSpPr>
              <a:spLocks noChangeShapeType="1"/>
            </p:cNvSpPr>
            <p:nvPr/>
          </p:nvSpPr>
          <p:spPr bwMode="auto">
            <a:xfrm flipH="1">
              <a:off x="2559" y="12516"/>
              <a:ext cx="366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12" name="Line 19"/>
            <p:cNvSpPr>
              <a:spLocks noChangeShapeType="1"/>
            </p:cNvSpPr>
            <p:nvPr/>
          </p:nvSpPr>
          <p:spPr bwMode="auto">
            <a:xfrm flipH="1">
              <a:off x="2601" y="12624"/>
              <a:ext cx="336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13" name="Line 20"/>
            <p:cNvSpPr>
              <a:spLocks noChangeShapeType="1"/>
            </p:cNvSpPr>
            <p:nvPr/>
          </p:nvSpPr>
          <p:spPr bwMode="auto">
            <a:xfrm flipH="1">
              <a:off x="2649" y="12750"/>
              <a:ext cx="288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14" name="Line 21"/>
            <p:cNvSpPr>
              <a:spLocks noChangeShapeType="1"/>
            </p:cNvSpPr>
            <p:nvPr/>
          </p:nvSpPr>
          <p:spPr bwMode="auto">
            <a:xfrm flipH="1">
              <a:off x="2715" y="12906"/>
              <a:ext cx="168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51205" name="Заголовок 1"/>
          <p:cNvSpPr txBox="1">
            <a:spLocks/>
          </p:cNvSpPr>
          <p:nvPr/>
        </p:nvSpPr>
        <p:spPr bwMode="auto">
          <a:xfrm>
            <a:off x="0" y="1700807"/>
            <a:ext cx="9144000" cy="266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hangingPunct="0"/>
            <a:r>
              <a:rPr lang="ru-RU" sz="3200" dirty="0">
                <a:latin typeface="+mn-lt"/>
              </a:rPr>
              <a:t>Аналогично определяется пересечение </a:t>
            </a:r>
            <a:r>
              <a:rPr lang="ru-RU" sz="3200" dirty="0" err="1">
                <a:latin typeface="+mn-lt"/>
              </a:rPr>
              <a:t>произ-вольной</a:t>
            </a:r>
            <a:r>
              <a:rPr lang="ru-RU" sz="3200" dirty="0">
                <a:latin typeface="+mn-lt"/>
              </a:rPr>
              <a:t> (в том числе бесконечной) совокупности множеств. Обозначение для пересечения системы множеств аналогичны рассмотренным ранее обозначениям для объединения.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4581128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ru-RU" sz="3200" b="1" dirty="0">
                <a:solidFill>
                  <a:srgbClr val="FF0000"/>
                </a:solidFill>
                <a:latin typeface="+mn-lt"/>
              </a:rPr>
              <a:t>Пример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2</a:t>
            </a:r>
            <a:r>
              <a:rPr lang="ru-RU" sz="3200" b="1" dirty="0">
                <a:latin typeface="+mn-lt"/>
              </a:rPr>
              <a:t>.</a:t>
            </a:r>
            <a:r>
              <a:rPr lang="ru-RU" sz="3200" dirty="0">
                <a:latin typeface="+mn-lt"/>
              </a:rPr>
              <a:t> (для множеств из примера 1):</a:t>
            </a:r>
          </a:p>
          <a:p>
            <a:pPr hangingPunct="0"/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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В =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}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;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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=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}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;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US" sz="32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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=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d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}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;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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US" sz="32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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=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}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.</a:t>
            </a:r>
            <a:endParaRPr lang="ru-RU" sz="32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/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28800"/>
          </a:xfrm>
        </p:spPr>
        <p:txBody>
          <a:bodyPr/>
          <a:lstStyle/>
          <a:p>
            <a:pPr algn="l"/>
            <a:r>
              <a:rPr lang="ru-RU" sz="3200" b="1" i="1" dirty="0">
                <a:solidFill>
                  <a:srgbClr val="FF0000"/>
                </a:solidFill>
              </a:rPr>
              <a:t>Разностью</a:t>
            </a:r>
            <a:r>
              <a:rPr lang="ru-RU" sz="3200" dirty="0"/>
              <a:t> множеств </a:t>
            </a:r>
            <a:r>
              <a:rPr lang="ru-RU" sz="3200" b="1" i="1" dirty="0">
                <a:solidFill>
                  <a:srgbClr val="FF0000"/>
                </a:solidFill>
              </a:rPr>
              <a:t>А</a:t>
            </a:r>
            <a:r>
              <a:rPr lang="ru-RU" sz="3200" dirty="0"/>
              <a:t> и </a:t>
            </a:r>
            <a:r>
              <a:rPr lang="ru-RU" sz="3200" b="1" i="1" dirty="0">
                <a:solidFill>
                  <a:srgbClr val="FF0000"/>
                </a:solidFill>
              </a:rPr>
              <a:t>В</a:t>
            </a:r>
            <a:r>
              <a:rPr lang="ru-RU" sz="3200" dirty="0"/>
              <a:t> называется множество всех тех и только тех элементов </a:t>
            </a:r>
            <a:r>
              <a:rPr lang="ru-RU" sz="3200" b="1" i="1" dirty="0">
                <a:solidFill>
                  <a:srgbClr val="FF0000"/>
                </a:solidFill>
              </a:rPr>
              <a:t>А</a:t>
            </a:r>
            <a:r>
              <a:rPr lang="ru-RU" sz="3200" dirty="0"/>
              <a:t>, которые не содержатся в </a:t>
            </a:r>
            <a:r>
              <a:rPr lang="ru-RU" sz="3200" b="1" i="1" dirty="0">
                <a:solidFill>
                  <a:srgbClr val="FF0000"/>
                </a:solidFill>
              </a:rPr>
              <a:t>В</a:t>
            </a:r>
            <a:r>
              <a:rPr lang="ru-RU" sz="3200" dirty="0"/>
              <a:t> (рис. 6): </a:t>
            </a:r>
            <a:r>
              <a:rPr lang="en-US" sz="3200" b="1" i="1" dirty="0">
                <a:solidFill>
                  <a:srgbClr val="FF0000"/>
                </a:solidFill>
              </a:rPr>
              <a:t>A </a:t>
            </a:r>
            <a:r>
              <a:rPr lang="ru-RU" sz="3200" dirty="0">
                <a:solidFill>
                  <a:srgbClr val="FF0000"/>
                </a:solidFill>
              </a:rPr>
              <a:t>\ 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b="1" i="1" dirty="0">
                <a:solidFill>
                  <a:srgbClr val="FF0000"/>
                </a:solidFill>
              </a:rPr>
              <a:t> = </a:t>
            </a:r>
            <a:r>
              <a:rPr lang="ru-RU" sz="3200" dirty="0">
                <a:solidFill>
                  <a:srgbClr val="FF0000"/>
                </a:solidFill>
              </a:rPr>
              <a:t>{</a:t>
            </a:r>
            <a:r>
              <a:rPr lang="en-US" sz="3200" b="1" i="1" dirty="0">
                <a:solidFill>
                  <a:srgbClr val="FF0000"/>
                </a:solidFill>
              </a:rPr>
              <a:t>x</a:t>
            </a:r>
            <a:r>
              <a:rPr lang="ru-RU" sz="3200" b="1" i="1" dirty="0">
                <a:solidFill>
                  <a:srgbClr val="FF0000"/>
                </a:solidFill>
              </a:rPr>
              <a:t> </a:t>
            </a:r>
            <a:r>
              <a:rPr lang="ru-RU" sz="3200" b="1" dirty="0">
                <a:solidFill>
                  <a:srgbClr val="FF0000"/>
                </a:solidFill>
              </a:rPr>
              <a:t>|</a:t>
            </a:r>
            <a:r>
              <a:rPr lang="ru-RU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x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ru-RU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A </a:t>
            </a:r>
            <a:r>
              <a:rPr lang="ru-RU" sz="3200" dirty="0">
                <a:solidFill>
                  <a:srgbClr val="FF0000"/>
                </a:solidFill>
              </a:rPr>
              <a:t>и </a:t>
            </a:r>
            <a:r>
              <a:rPr lang="en-US" sz="3200" b="1" i="1" dirty="0">
                <a:solidFill>
                  <a:srgbClr val="FF0000"/>
                </a:solidFill>
              </a:rPr>
              <a:t>x</a:t>
            </a:r>
            <a:r>
              <a:rPr lang="ru-RU" sz="3200" b="1" dirty="0">
                <a:solidFill>
                  <a:srgbClr val="FF0000"/>
                </a:solidFill>
                <a:sym typeface="Symbol" pitchFamily="18" charset="2"/>
              </a:rPr>
              <a:t>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>
                <a:solidFill>
                  <a:srgbClr val="FF0000"/>
                </a:solidFill>
              </a:rPr>
              <a:t>}.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705C53-BE77-4455-84F7-40A37E3EFF0E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  <p:grpSp>
        <p:nvGrpSpPr>
          <p:cNvPr id="52228" name="Group 5"/>
          <p:cNvGrpSpPr>
            <a:grpSpLocks/>
          </p:cNvGrpSpPr>
          <p:nvPr/>
        </p:nvGrpSpPr>
        <p:grpSpPr bwMode="auto">
          <a:xfrm>
            <a:off x="1331641" y="3212976"/>
            <a:ext cx="3240360" cy="1872233"/>
            <a:chOff x="6628" y="11659"/>
            <a:chExt cx="2624" cy="1590"/>
          </a:xfrm>
        </p:grpSpPr>
        <p:grpSp>
          <p:nvGrpSpPr>
            <p:cNvPr id="52231" name="Group 6"/>
            <p:cNvGrpSpPr>
              <a:grpSpLocks/>
            </p:cNvGrpSpPr>
            <p:nvPr/>
          </p:nvGrpSpPr>
          <p:grpSpPr bwMode="auto">
            <a:xfrm>
              <a:off x="6628" y="11659"/>
              <a:ext cx="2624" cy="1590"/>
              <a:chOff x="5865" y="9423"/>
              <a:chExt cx="2624" cy="1590"/>
            </a:xfrm>
          </p:grpSpPr>
          <p:sp>
            <p:nvSpPr>
              <p:cNvPr id="52233" name="Rectangle 7"/>
              <p:cNvSpPr>
                <a:spLocks noChangeArrowheads="1"/>
              </p:cNvSpPr>
              <p:nvPr/>
            </p:nvSpPr>
            <p:spPr bwMode="auto">
              <a:xfrm>
                <a:off x="5873" y="9423"/>
                <a:ext cx="2616" cy="159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52234" name="Group 8"/>
              <p:cNvGrpSpPr>
                <a:grpSpLocks/>
              </p:cNvGrpSpPr>
              <p:nvPr/>
            </p:nvGrpSpPr>
            <p:grpSpPr bwMode="auto">
              <a:xfrm>
                <a:off x="5865" y="9468"/>
                <a:ext cx="2581" cy="1322"/>
                <a:chOff x="4980" y="10320"/>
                <a:chExt cx="2940" cy="1530"/>
              </a:xfrm>
            </p:grpSpPr>
            <p:sp>
              <p:nvSpPr>
                <p:cNvPr id="52235" name="Oval 9" descr="Широкий диагональный 2"/>
                <p:cNvSpPr>
                  <a:spLocks noChangeArrowheads="1"/>
                </p:cNvSpPr>
                <p:nvPr/>
              </p:nvSpPr>
              <p:spPr bwMode="auto">
                <a:xfrm>
                  <a:off x="5535" y="10410"/>
                  <a:ext cx="1440" cy="1440"/>
                </a:xfrm>
                <a:prstGeom prst="ellipse">
                  <a:avLst/>
                </a:prstGeom>
                <a:pattFill prst="wdUpDiag">
                  <a:fgClr>
                    <a:srgbClr val="000000">
                      <a:alpha val="30196"/>
                    </a:srgbClr>
                  </a:fgClr>
                  <a:bgClr>
                    <a:srgbClr val="FFFFFF">
                      <a:alpha val="30196"/>
                    </a:srgbClr>
                  </a:bgClr>
                </a:patt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2236" name="Oval 10" descr="Широкий диагональный 1"/>
                <p:cNvSpPr>
                  <a:spLocks noChangeArrowheads="1"/>
                </p:cNvSpPr>
                <p:nvPr/>
              </p:nvSpPr>
              <p:spPr bwMode="auto">
                <a:xfrm>
                  <a:off x="6480" y="10410"/>
                  <a:ext cx="1440" cy="1440"/>
                </a:xfrm>
                <a:prstGeom prst="ellipse">
                  <a:avLst/>
                </a:prstGeom>
                <a:pattFill prst="wdDnDiag">
                  <a:fgClr>
                    <a:srgbClr val="FFFFFF"/>
                  </a:fgClr>
                  <a:bgClr>
                    <a:srgbClr val="FFFFFF"/>
                  </a:bgClr>
                </a:patt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223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980" y="10320"/>
                  <a:ext cx="630" cy="5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600" b="1" i="1">
                      <a:latin typeface="Calibri" pitchFamily="34" charset="0"/>
                    </a:rPr>
                    <a:t>U</a:t>
                  </a:r>
                  <a:endParaRPr lang="ru-RU"/>
                </a:p>
              </p:txBody>
            </p:sp>
            <p:sp>
              <p:nvSpPr>
                <p:cNvPr id="5223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835" y="10845"/>
                  <a:ext cx="630" cy="5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600" b="1" i="1">
                      <a:latin typeface="Calibri" pitchFamily="34" charset="0"/>
                    </a:rPr>
                    <a:t>A</a:t>
                  </a:r>
                  <a:endParaRPr lang="ru-RU"/>
                </a:p>
              </p:txBody>
            </p:sp>
            <p:sp>
              <p:nvSpPr>
                <p:cNvPr id="5223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7005" y="10890"/>
                  <a:ext cx="630" cy="5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600" b="1" i="1" dirty="0">
                      <a:latin typeface="Calibri" pitchFamily="34" charset="0"/>
                    </a:rPr>
                    <a:t>B</a:t>
                  </a:r>
                  <a:endParaRPr lang="ru-RU" dirty="0"/>
                </a:p>
              </p:txBody>
            </p:sp>
          </p:grpSp>
        </p:grpSp>
        <p:sp>
          <p:nvSpPr>
            <p:cNvPr id="52232" name="Oval 14"/>
            <p:cNvSpPr>
              <a:spLocks noChangeArrowheads="1"/>
            </p:cNvSpPr>
            <p:nvPr/>
          </p:nvSpPr>
          <p:spPr bwMode="auto">
            <a:xfrm>
              <a:off x="7111" y="11785"/>
              <a:ext cx="1268" cy="1244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 bwMode="auto">
          <a:xfrm>
            <a:off x="4716463" y="4076700"/>
            <a:ext cx="3887787" cy="79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ru-RU" sz="2400" dirty="0">
                <a:latin typeface="+mj-lt"/>
                <a:ea typeface="+mj-ea"/>
                <a:cs typeface="+mj-cs"/>
              </a:rPr>
              <a:t>Рис. 6. Разность множеств</a:t>
            </a:r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0" y="5445125"/>
            <a:ext cx="9144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ru-RU" sz="3200" b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Пример</a:t>
            </a:r>
            <a:r>
              <a:rPr lang="ru-RU" sz="3200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3</a:t>
            </a:r>
            <a:r>
              <a:rPr lang="ru-RU" sz="3200" b="1" dirty="0">
                <a:latin typeface="+mn-lt"/>
                <a:ea typeface="Times New Roman" pitchFamily="18" charset="0"/>
                <a:cs typeface="Arial" pitchFamily="34" charset="0"/>
              </a:rPr>
              <a:t>.</a:t>
            </a:r>
            <a:r>
              <a:rPr lang="ru-RU" sz="3200" dirty="0">
                <a:latin typeface="+mn-lt"/>
                <a:ea typeface="Times New Roman" pitchFamily="18" charset="0"/>
                <a:cs typeface="Arial" pitchFamily="34" charset="0"/>
              </a:rPr>
              <a:t> (для множеств из примера 1.)</a:t>
            </a:r>
            <a:endParaRPr lang="ru-RU" sz="3200" dirty="0">
              <a:latin typeface="+mn-lt"/>
              <a:cs typeface="Arial" pitchFamily="34" charset="0"/>
            </a:endParaRPr>
          </a:p>
          <a:p>
            <a:pPr algn="just" eaLnBrk="0" hangingPunct="0">
              <a:defRPr/>
            </a:pPr>
            <a:r>
              <a:rPr lang="ru-RU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А\В = </a:t>
            </a:r>
            <a:r>
              <a:rPr lang="ru-RU" sz="3200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{</a:t>
            </a:r>
            <a:r>
              <a:rPr lang="ru-RU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а, </a:t>
            </a:r>
            <a:r>
              <a:rPr lang="en-US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b</a:t>
            </a:r>
            <a:r>
              <a:rPr lang="ru-RU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c</a:t>
            </a:r>
            <a:r>
              <a:rPr lang="ru-RU" sz="3200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}</a:t>
            </a:r>
            <a:r>
              <a:rPr lang="ru-RU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\ </a:t>
            </a:r>
            <a:r>
              <a:rPr lang="ru-RU" sz="3200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{</a:t>
            </a:r>
            <a:r>
              <a:rPr lang="en-US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b</a:t>
            </a:r>
            <a:r>
              <a:rPr lang="ru-RU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c</a:t>
            </a:r>
            <a:r>
              <a:rPr lang="ru-RU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, </a:t>
            </a:r>
            <a:r>
              <a:rPr lang="en-US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d</a:t>
            </a:r>
            <a:r>
              <a:rPr lang="ru-RU" sz="3200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} </a:t>
            </a:r>
            <a:r>
              <a:rPr lang="ru-RU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= </a:t>
            </a:r>
            <a:r>
              <a:rPr lang="ru-RU" sz="3200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{</a:t>
            </a:r>
            <a:r>
              <a:rPr lang="en-US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a</a:t>
            </a:r>
            <a:r>
              <a:rPr lang="ru-RU" sz="3200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}</a:t>
            </a:r>
            <a:r>
              <a:rPr lang="ru-RU" sz="3200" b="1" i="1" dirty="0">
                <a:solidFill>
                  <a:srgbClr val="FF0000"/>
                </a:solidFill>
                <a:latin typeface="+mn-lt"/>
                <a:ea typeface="Times New Roman" pitchFamily="18" charset="0"/>
                <a:cs typeface="Arial" pitchFamily="34" charset="0"/>
              </a:rPr>
              <a:t>.</a:t>
            </a:r>
            <a:endParaRPr lang="ru-RU" sz="3200" dirty="0">
              <a:solidFill>
                <a:srgbClr val="FF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55679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Разность множеств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dirty="0">
                <a:latin typeface="+mn-lt"/>
              </a:rPr>
              <a:t> и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В</a:t>
            </a:r>
            <a:r>
              <a:rPr lang="ru-RU" sz="3200" dirty="0">
                <a:latin typeface="+mn-lt"/>
              </a:rPr>
              <a:t> иначе называется дополнением множества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 smtClean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до множества </a:t>
            </a:r>
            <a:r>
              <a:rPr lang="en-US" sz="3200" b="1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 smtClean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(относительным дополнением).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5071" grpId="0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996952"/>
          </a:xfrm>
        </p:spPr>
        <p:txBody>
          <a:bodyPr/>
          <a:lstStyle/>
          <a:p>
            <a:pPr algn="l"/>
            <a:r>
              <a:rPr lang="ru-RU" sz="3200" b="1" i="1" dirty="0">
                <a:solidFill>
                  <a:srgbClr val="FF0000"/>
                </a:solidFill>
              </a:rPr>
              <a:t>Симметрической разностью</a:t>
            </a:r>
            <a:r>
              <a:rPr lang="ru-RU" sz="3200" dirty="0"/>
              <a:t> множеств </a:t>
            </a:r>
            <a:r>
              <a:rPr lang="ru-RU" sz="3200" b="1" i="1" dirty="0">
                <a:solidFill>
                  <a:srgbClr val="FF0000"/>
                </a:solidFill>
              </a:rPr>
              <a:t>А</a:t>
            </a:r>
            <a:r>
              <a:rPr lang="ru-RU" sz="3200" dirty="0"/>
              <a:t> и </a:t>
            </a:r>
            <a:r>
              <a:rPr lang="ru-RU" sz="3200" b="1" i="1" dirty="0">
                <a:solidFill>
                  <a:srgbClr val="FF0000"/>
                </a:solidFill>
              </a:rPr>
              <a:t>В</a:t>
            </a:r>
            <a:r>
              <a:rPr lang="ru-RU" sz="3200" dirty="0"/>
              <a:t> называется множество, состоящее из элементов, которые принадлежат либо только множеству </a:t>
            </a:r>
            <a:r>
              <a:rPr lang="ru-RU" sz="3200" b="1" i="1" dirty="0"/>
              <a:t>А</a:t>
            </a:r>
            <a:r>
              <a:rPr lang="ru-RU" sz="3200" dirty="0"/>
              <a:t>, либо только множеству </a:t>
            </a:r>
            <a:r>
              <a:rPr lang="ru-RU" sz="3200" b="1" i="1" dirty="0">
                <a:solidFill>
                  <a:srgbClr val="FF0000"/>
                </a:solidFill>
              </a:rPr>
              <a:t>В</a:t>
            </a:r>
            <a:r>
              <a:rPr lang="ru-RU" sz="3200" dirty="0"/>
              <a:t> (рис. 7). Симметрическую разность обозначают как  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>
                <a:solidFill>
                  <a:srgbClr val="FF0000"/>
                </a:solidFill>
              </a:rPr>
              <a:t>Δ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b="1" i="1" dirty="0">
                <a:solidFill>
                  <a:srgbClr val="FF0000"/>
                </a:solidFill>
              </a:rPr>
              <a:t>,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b="1" i="1" dirty="0">
                <a:solidFill>
                  <a:srgbClr val="FF0000"/>
                </a:solidFill>
              </a:rPr>
              <a:t> – </a:t>
            </a:r>
            <a:r>
              <a:rPr lang="en-US" sz="3200" b="1" i="1" dirty="0">
                <a:solidFill>
                  <a:srgbClr val="FF0000"/>
                </a:solidFill>
              </a:rPr>
              <a:t>B </a:t>
            </a:r>
            <a:r>
              <a:rPr lang="ru-RU" sz="3200" dirty="0"/>
              <a:t>или </a:t>
            </a:r>
            <a:r>
              <a:rPr lang="en-US" sz="3200" b="1" i="1" dirty="0">
                <a:solidFill>
                  <a:srgbClr val="FF0000"/>
                </a:solidFill>
              </a:rPr>
              <a:t>A </a:t>
            </a:r>
            <a:r>
              <a:rPr lang="ru-RU" sz="3200" b="1" dirty="0">
                <a:solidFill>
                  <a:srgbClr val="FF0000"/>
                </a:solidFill>
                <a:sym typeface="Symbol" pitchFamily="18" charset="2"/>
              </a:rPr>
              <a:t></a:t>
            </a:r>
            <a:r>
              <a:rPr lang="ru-RU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/>
              <a:t>:</a:t>
            </a:r>
            <a:br>
              <a:rPr lang="ru-RU" sz="3200" dirty="0"/>
            </a:br>
            <a:r>
              <a:rPr lang="en-US" sz="3200" b="1" i="1" dirty="0">
                <a:solidFill>
                  <a:srgbClr val="FF0000"/>
                </a:solidFill>
              </a:rPr>
              <a:t>A</a:t>
            </a:r>
            <a:r>
              <a:rPr lang="ru-RU" sz="3200" dirty="0">
                <a:solidFill>
                  <a:srgbClr val="FF0000"/>
                </a:solidFill>
              </a:rPr>
              <a:t>Δ</a:t>
            </a:r>
            <a:r>
              <a:rPr lang="en-US" sz="3200" b="1" i="1" dirty="0">
                <a:solidFill>
                  <a:srgbClr val="FF0000"/>
                </a:solidFill>
              </a:rPr>
              <a:t>B </a:t>
            </a:r>
            <a:r>
              <a:rPr lang="ru-RU" sz="3200" b="1" dirty="0">
                <a:solidFill>
                  <a:srgbClr val="FF0000"/>
                </a:solidFill>
              </a:rPr>
              <a:t>= </a:t>
            </a:r>
            <a:r>
              <a:rPr lang="ru-RU" sz="3200" dirty="0">
                <a:solidFill>
                  <a:srgbClr val="FF0000"/>
                </a:solidFill>
              </a:rPr>
              <a:t>{</a:t>
            </a:r>
            <a:r>
              <a:rPr lang="en-US" sz="3200" b="1" i="1" dirty="0">
                <a:solidFill>
                  <a:srgbClr val="FF0000"/>
                </a:solidFill>
              </a:rPr>
              <a:t>x</a:t>
            </a:r>
            <a:r>
              <a:rPr lang="ru-RU" sz="3200" b="1" i="1" dirty="0">
                <a:solidFill>
                  <a:srgbClr val="FF0000"/>
                </a:solidFill>
              </a:rPr>
              <a:t> </a:t>
            </a:r>
            <a:r>
              <a:rPr lang="ru-RU" sz="3200" b="1" dirty="0">
                <a:solidFill>
                  <a:srgbClr val="FF0000"/>
                </a:solidFill>
              </a:rPr>
              <a:t>|</a:t>
            </a:r>
            <a:r>
              <a:rPr lang="ru-RU" sz="3200" b="1" i="1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</a:rPr>
              <a:t>(</a:t>
            </a:r>
            <a:r>
              <a:rPr lang="en-US" sz="3200" b="1" i="1" dirty="0">
                <a:solidFill>
                  <a:srgbClr val="FF0000"/>
                </a:solidFill>
              </a:rPr>
              <a:t>x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ru-RU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A </a:t>
            </a:r>
            <a:r>
              <a:rPr lang="ru-RU" sz="3200" dirty="0"/>
              <a:t>и </a:t>
            </a:r>
            <a:r>
              <a:rPr lang="en-US" sz="3200" b="1" i="1" dirty="0">
                <a:solidFill>
                  <a:srgbClr val="FF0000"/>
                </a:solidFill>
              </a:rPr>
              <a:t>x</a:t>
            </a:r>
            <a:r>
              <a:rPr lang="ru-RU" sz="3200" b="1" dirty="0">
                <a:solidFill>
                  <a:srgbClr val="FF0000"/>
                </a:solidFill>
                <a:sym typeface="Symbol" pitchFamily="18" charset="2"/>
              </a:rPr>
              <a:t></a:t>
            </a:r>
            <a:r>
              <a:rPr lang="en-US" sz="3200" b="1" i="1" dirty="0">
                <a:solidFill>
                  <a:srgbClr val="FF0000"/>
                </a:solidFill>
              </a:rPr>
              <a:t>B</a:t>
            </a:r>
            <a:r>
              <a:rPr lang="ru-RU" sz="3200" dirty="0">
                <a:solidFill>
                  <a:srgbClr val="FF0000"/>
                </a:solidFill>
              </a:rPr>
              <a:t>)  </a:t>
            </a:r>
            <a:r>
              <a:rPr lang="ru-RU" sz="3200" dirty="0"/>
              <a:t>или </a:t>
            </a:r>
            <a:r>
              <a:rPr lang="ru-RU" sz="3200" b="1" i="1" dirty="0"/>
              <a:t> </a:t>
            </a:r>
            <a:r>
              <a:rPr lang="ru-RU" sz="3200" dirty="0">
                <a:solidFill>
                  <a:srgbClr val="FF0000"/>
                </a:solidFill>
              </a:rPr>
              <a:t>(</a:t>
            </a:r>
            <a:r>
              <a:rPr lang="ru-RU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x</a:t>
            </a:r>
            <a:r>
              <a:rPr lang="ru-RU" sz="32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ru-RU" sz="3200" b="1" i="1" dirty="0">
                <a:solidFill>
                  <a:srgbClr val="FF0000"/>
                </a:solidFill>
              </a:rPr>
              <a:t> В  </a:t>
            </a:r>
            <a:r>
              <a:rPr lang="ru-RU" sz="3200" dirty="0"/>
              <a:t>и  </a:t>
            </a:r>
            <a:r>
              <a:rPr lang="en-US" sz="3200" b="1" i="1" dirty="0">
                <a:solidFill>
                  <a:srgbClr val="FF0000"/>
                </a:solidFill>
              </a:rPr>
              <a:t>x</a:t>
            </a:r>
            <a:r>
              <a:rPr lang="ru-RU" sz="3200" b="1" dirty="0">
                <a:solidFill>
                  <a:srgbClr val="FF0000"/>
                </a:solidFill>
                <a:sym typeface="Symbol" pitchFamily="18" charset="2"/>
              </a:rPr>
              <a:t></a:t>
            </a:r>
            <a:r>
              <a:rPr lang="ru-RU" sz="3200" b="1" i="1" dirty="0">
                <a:solidFill>
                  <a:srgbClr val="FF0000"/>
                </a:solidFill>
              </a:rPr>
              <a:t>А</a:t>
            </a:r>
            <a:r>
              <a:rPr lang="ru-RU" sz="3200" b="1" dirty="0">
                <a:solidFill>
                  <a:srgbClr val="FF0000"/>
                </a:solidFill>
              </a:rPr>
              <a:t>)</a:t>
            </a:r>
            <a:r>
              <a:rPr lang="ru-RU" sz="3200" dirty="0">
                <a:solidFill>
                  <a:srgbClr val="FF0000"/>
                </a:solidFill>
              </a:rPr>
              <a:t>}.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87A99-FFC8-4B04-B8C6-AE0E74D7300C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  <p:pic>
        <p:nvPicPr>
          <p:cNvPr id="53252" name="Picture 5" descr="граф-3"/>
          <p:cNvPicPr>
            <a:picLocks noChangeAspect="1" noChangeArrowheads="1"/>
          </p:cNvPicPr>
          <p:nvPr/>
        </p:nvPicPr>
        <p:blipFill>
          <a:blip r:embed="rId2" cstate="print"/>
          <a:srcRect l="6944" t="17361" r="36142" b="50032"/>
          <a:stretch>
            <a:fillRect/>
          </a:stretch>
        </p:blipFill>
        <p:spPr bwMode="auto">
          <a:xfrm>
            <a:off x="1403648" y="5064124"/>
            <a:ext cx="2881015" cy="1652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4355976" y="5157788"/>
            <a:ext cx="3960938" cy="116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2400" dirty="0">
                <a:latin typeface="+mj-lt"/>
                <a:ea typeface="+mj-ea"/>
                <a:cs typeface="+mj-cs"/>
              </a:rPr>
              <a:t>Рис. 7. Симметрическая разность множеств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96952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Таким образом, симметрическая разность множеств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и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dirty="0">
                <a:latin typeface="+mn-lt"/>
              </a:rPr>
              <a:t> представляет собой объединение разностей (относительных дополнений) этих множеств: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Δ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= 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\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) </a:t>
            </a:r>
            <a:r>
              <a:rPr lang="ru-RU" sz="32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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 (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B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\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).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Заголовок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1367756"/>
          </a:xfrm>
        </p:spPr>
        <p:txBody>
          <a:bodyPr/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Пример 4</a:t>
            </a:r>
            <a:r>
              <a:rPr lang="ru-RU" sz="3200" b="1" dirty="0" smtClean="0"/>
              <a:t>.</a:t>
            </a:r>
            <a:r>
              <a:rPr lang="ru-RU" sz="3200" dirty="0" smtClean="0"/>
              <a:t> (для множеств из примера 1.)</a:t>
            </a:r>
            <a:br>
              <a:rPr lang="ru-RU" sz="3200" dirty="0" smtClean="0"/>
            </a:br>
            <a:r>
              <a:rPr lang="en-US" sz="3200" b="1" i="1" dirty="0" smtClean="0">
                <a:solidFill>
                  <a:srgbClr val="FF0000"/>
                </a:solidFill>
              </a:rPr>
              <a:t>A</a:t>
            </a:r>
            <a:r>
              <a:rPr lang="ru-RU" sz="3200" dirty="0" smtClean="0">
                <a:solidFill>
                  <a:srgbClr val="FF0000"/>
                </a:solidFill>
              </a:rPr>
              <a:t>Δ</a:t>
            </a:r>
            <a:r>
              <a:rPr lang="en-US" sz="3200" b="1" i="1" dirty="0" smtClean="0">
                <a:solidFill>
                  <a:srgbClr val="FF0000"/>
                </a:solidFill>
              </a:rPr>
              <a:t>B</a:t>
            </a:r>
            <a:r>
              <a:rPr lang="ru-RU" sz="3200" b="1" i="1" dirty="0" smtClean="0">
                <a:solidFill>
                  <a:srgbClr val="FF0000"/>
                </a:solidFill>
              </a:rPr>
              <a:t> =</a:t>
            </a:r>
            <a:r>
              <a:rPr lang="ru-RU" sz="3200" dirty="0" smtClean="0">
                <a:solidFill>
                  <a:srgbClr val="FF0000"/>
                </a:solidFill>
              </a:rPr>
              <a:t>{</a:t>
            </a:r>
            <a:r>
              <a:rPr lang="en-US" sz="3200" b="1" i="1" dirty="0" smtClean="0">
                <a:solidFill>
                  <a:srgbClr val="FF0000"/>
                </a:solidFill>
              </a:rPr>
              <a:t>a</a:t>
            </a:r>
            <a:r>
              <a:rPr lang="ru-RU" sz="3200" dirty="0" smtClean="0">
                <a:solidFill>
                  <a:srgbClr val="FF0000"/>
                </a:solidFill>
              </a:rPr>
              <a:t>}</a:t>
            </a:r>
            <a:r>
              <a:rPr lang="en-US" sz="3200" b="1" dirty="0" smtClean="0">
                <a:solidFill>
                  <a:srgbClr val="FF0000"/>
                </a:solidFill>
                <a:sym typeface="Symbol" pitchFamily="18" charset="2"/>
              </a:rPr>
              <a:t></a:t>
            </a:r>
            <a:r>
              <a:rPr lang="ru-RU" sz="3200" dirty="0" smtClean="0">
                <a:solidFill>
                  <a:srgbClr val="FF0000"/>
                </a:solidFill>
              </a:rPr>
              <a:t>{</a:t>
            </a:r>
            <a:r>
              <a:rPr lang="en-US" sz="3200" b="1" i="1" dirty="0" smtClean="0">
                <a:solidFill>
                  <a:srgbClr val="FF0000"/>
                </a:solidFill>
              </a:rPr>
              <a:t>d</a:t>
            </a:r>
            <a:r>
              <a:rPr lang="ru-RU" sz="3200" dirty="0" smtClean="0">
                <a:solidFill>
                  <a:srgbClr val="FF0000"/>
                </a:solidFill>
              </a:rPr>
              <a:t>}</a:t>
            </a:r>
            <a:r>
              <a:rPr lang="ru-RU" sz="3200" b="1" i="1" dirty="0" smtClean="0">
                <a:solidFill>
                  <a:srgbClr val="FF0000"/>
                </a:solidFill>
              </a:rPr>
              <a:t>=</a:t>
            </a:r>
            <a:r>
              <a:rPr lang="ru-RU" sz="3200" dirty="0" smtClean="0">
                <a:solidFill>
                  <a:srgbClr val="FF0000"/>
                </a:solidFill>
              </a:rPr>
              <a:t>{</a:t>
            </a:r>
            <a:r>
              <a:rPr lang="en-US" sz="3200" b="1" i="1" dirty="0" smtClean="0">
                <a:solidFill>
                  <a:srgbClr val="FF0000"/>
                </a:solidFill>
              </a:rPr>
              <a:t>a</a:t>
            </a:r>
            <a:r>
              <a:rPr lang="ru-RU" sz="3200" b="1" i="1" dirty="0" smtClean="0">
                <a:solidFill>
                  <a:srgbClr val="FF0000"/>
                </a:solidFill>
              </a:rPr>
              <a:t>,</a:t>
            </a:r>
            <a:r>
              <a:rPr lang="en-US" sz="3200" b="1" i="1" dirty="0" smtClean="0">
                <a:solidFill>
                  <a:srgbClr val="FF0000"/>
                </a:solidFill>
              </a:rPr>
              <a:t>d</a:t>
            </a:r>
            <a:r>
              <a:rPr lang="ru-RU" sz="3200" dirty="0" smtClean="0">
                <a:solidFill>
                  <a:srgbClr val="FF0000"/>
                </a:solidFill>
              </a:rPr>
              <a:t>}</a:t>
            </a:r>
            <a:r>
              <a:rPr lang="ru-RU" sz="3200" b="1" i="1" dirty="0" smtClean="0">
                <a:solidFill>
                  <a:srgbClr val="FF0000"/>
                </a:solidFill>
              </a:rPr>
              <a:t>.</a:t>
            </a:r>
            <a:endParaRPr lang="ru-RU" sz="3200" dirty="0" smtClean="0">
              <a:solidFill>
                <a:srgbClr val="FF0000"/>
              </a:solidFill>
            </a:endParaRPr>
          </a:p>
        </p:txBody>
      </p:sp>
      <p:sp>
        <p:nvSpPr>
          <p:cNvPr id="46083" name="Содержимое 2"/>
          <p:cNvSpPr>
            <a:spLocks noGrp="1"/>
          </p:cNvSpPr>
          <p:nvPr>
            <p:ph idx="1"/>
          </p:nvPr>
        </p:nvSpPr>
        <p:spPr>
          <a:xfrm>
            <a:off x="0" y="1412875"/>
            <a:ext cx="9144000" cy="2520181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ru-RU" b="1" i="1" dirty="0" smtClean="0">
                <a:solidFill>
                  <a:srgbClr val="FF0000"/>
                </a:solidFill>
              </a:rPr>
              <a:t>Дополнением (абсолютным)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множества</a:t>
            </a:r>
            <a:r>
              <a:rPr lang="ru-RU" i="1" dirty="0" smtClean="0"/>
              <a:t> </a:t>
            </a:r>
            <a:r>
              <a:rPr lang="ru-RU" b="1" i="1" dirty="0" smtClean="0">
                <a:solidFill>
                  <a:srgbClr val="FF0000"/>
                </a:solidFill>
              </a:rPr>
              <a:t>А</a:t>
            </a:r>
            <a:r>
              <a:rPr lang="ru-RU" dirty="0" smtClean="0"/>
              <a:t> называется множество всех тех элементов </a:t>
            </a:r>
            <a:r>
              <a:rPr lang="ru-RU" b="1" i="1" dirty="0" err="1" smtClean="0">
                <a:solidFill>
                  <a:srgbClr val="FF0000"/>
                </a:solidFill>
              </a:rPr>
              <a:t>х</a:t>
            </a:r>
            <a:r>
              <a:rPr lang="ru-RU" b="1" dirty="0" smtClean="0"/>
              <a:t> </a:t>
            </a:r>
            <a:r>
              <a:rPr lang="ru-RU" dirty="0" smtClean="0"/>
              <a:t>универсального множества </a:t>
            </a:r>
            <a:r>
              <a:rPr lang="en-US" b="1" i="1" dirty="0" smtClean="0">
                <a:solidFill>
                  <a:srgbClr val="FF0000"/>
                </a:solidFill>
              </a:rPr>
              <a:t>U</a:t>
            </a:r>
            <a:r>
              <a:rPr lang="ru-RU" dirty="0" smtClean="0"/>
              <a:t>, которые не принадлежат множеству </a:t>
            </a:r>
            <a:r>
              <a:rPr lang="ru-RU" b="1" i="1" dirty="0" smtClean="0">
                <a:solidFill>
                  <a:srgbClr val="FF0000"/>
                </a:solidFill>
              </a:rPr>
              <a:t>А</a:t>
            </a:r>
            <a:r>
              <a:rPr lang="ru-RU" dirty="0" smtClean="0"/>
              <a:t> (рис. 8). Дополнение множества </a:t>
            </a:r>
            <a:r>
              <a:rPr lang="ru-RU" b="1" i="1" dirty="0" smtClean="0">
                <a:solidFill>
                  <a:srgbClr val="FF0000"/>
                </a:solidFill>
              </a:rPr>
              <a:t>А</a:t>
            </a:r>
            <a:r>
              <a:rPr lang="ru-RU" b="1" i="1" dirty="0" smtClean="0"/>
              <a:t>  </a:t>
            </a:r>
            <a:r>
              <a:rPr lang="ru-RU" dirty="0" smtClean="0"/>
              <a:t>обозначается:       </a:t>
            </a:r>
            <a:r>
              <a:rPr lang="ru-RU" dirty="0" smtClean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{</a:t>
            </a:r>
            <a:r>
              <a:rPr lang="en-US" b="1" i="1" dirty="0" smtClean="0">
                <a:solidFill>
                  <a:srgbClr val="FF0000"/>
                </a:solidFill>
              </a:rPr>
              <a:t>x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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ru-RU" b="1" dirty="0" smtClean="0">
                <a:solidFill>
                  <a:srgbClr val="FF0000"/>
                </a:solidFill>
                <a:sym typeface="Symbol"/>
              </a:rPr>
              <a:t></a:t>
            </a:r>
            <a:r>
              <a:rPr lang="en-US" b="1" i="1" dirty="0" smtClean="0">
                <a:solidFill>
                  <a:srgbClr val="FF0000"/>
                </a:solidFill>
              </a:rPr>
              <a:t>A</a:t>
            </a:r>
            <a:r>
              <a:rPr lang="ru-RU" dirty="0" smtClean="0">
                <a:solidFill>
                  <a:srgbClr val="FF0000"/>
                </a:solidFill>
              </a:rPr>
              <a:t>}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U </a:t>
            </a:r>
            <a:r>
              <a:rPr lang="ru-RU" dirty="0" smtClean="0">
                <a:solidFill>
                  <a:srgbClr val="FF0000"/>
                </a:solidFill>
              </a:rPr>
              <a:t>\ </a:t>
            </a:r>
            <a:r>
              <a:rPr lang="en-US" b="1" i="1" dirty="0" smtClean="0">
                <a:solidFill>
                  <a:srgbClr val="FF0000"/>
                </a:solidFill>
              </a:rPr>
              <a:t>A</a:t>
            </a:r>
            <a:r>
              <a:rPr lang="ru-RU" b="1" i="1" dirty="0" smtClean="0"/>
              <a:t>.</a:t>
            </a:r>
            <a:endParaRPr lang="ru-RU" dirty="0" smtClean="0"/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ru-RU" dirty="0" smtClean="0"/>
              <a:t>С учетом введенной операции дополнения, разность множеств </a:t>
            </a:r>
            <a:r>
              <a:rPr lang="ru-RU" b="1" i="1" dirty="0" smtClean="0">
                <a:solidFill>
                  <a:srgbClr val="FF0000"/>
                </a:solidFill>
              </a:rPr>
              <a:t>А</a:t>
            </a:r>
            <a:r>
              <a:rPr lang="ru-RU" dirty="0" smtClean="0"/>
              <a:t> и </a:t>
            </a:r>
            <a:r>
              <a:rPr lang="ru-RU" b="1" i="1" dirty="0" smtClean="0">
                <a:solidFill>
                  <a:srgbClr val="FF0000"/>
                </a:solidFill>
              </a:rPr>
              <a:t>В</a:t>
            </a:r>
            <a:r>
              <a:rPr lang="ru-RU" dirty="0" smtClean="0"/>
              <a:t> можно представить в виде</a:t>
            </a:r>
            <a:r>
              <a:rPr lang="ru-RU" b="1" i="1" dirty="0" smtClean="0"/>
              <a:t>: </a:t>
            </a:r>
            <a:r>
              <a:rPr lang="en-US" b="1" i="1" dirty="0" smtClean="0">
                <a:solidFill>
                  <a:srgbClr val="FF0000"/>
                </a:solidFill>
              </a:rPr>
              <a:t>A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\ </a:t>
            </a:r>
            <a:r>
              <a:rPr lang="en-US" b="1" i="1" dirty="0" smtClean="0">
                <a:solidFill>
                  <a:srgbClr val="FF0000"/>
                </a:solidFill>
              </a:rPr>
              <a:t>B </a:t>
            </a:r>
            <a:r>
              <a:rPr lang="ru-RU" b="1" dirty="0" smtClean="0">
                <a:solidFill>
                  <a:srgbClr val="FF0000"/>
                </a:solidFill>
              </a:rPr>
              <a:t>=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</a:t>
            </a:r>
            <a:r>
              <a:rPr lang="ru-RU" b="1" dirty="0" smtClean="0">
                <a:solidFill>
                  <a:srgbClr val="FF0000"/>
                </a:solidFill>
              </a:rPr>
              <a:t>     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</a:p>
          <a:p>
            <a:pPr>
              <a:buFont typeface="Arial" charset="0"/>
              <a:buNone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9EBFA-141D-4BB0-BB4D-85FBC857A266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  <p:graphicFrame>
        <p:nvGraphicFramePr>
          <p:cNvPr id="6147" name="Object 7"/>
          <p:cNvGraphicFramePr>
            <a:graphicFrameLocks noChangeAspect="1"/>
          </p:cNvGraphicFramePr>
          <p:nvPr/>
        </p:nvGraphicFramePr>
        <p:xfrm>
          <a:off x="4932040" y="3356992"/>
          <a:ext cx="577850" cy="558800"/>
        </p:xfrm>
        <a:graphic>
          <a:graphicData uri="http://schemas.openxmlformats.org/presentationml/2006/ole">
            <p:oleObj spid="_x0000_s6146" name="Формула" r:id="rId3" imgW="152268" imgH="203024" progId="Equation.3">
              <p:embed/>
            </p:oleObj>
          </a:graphicData>
        </a:graphic>
      </p:graphicFrame>
      <p:graphicFrame>
        <p:nvGraphicFramePr>
          <p:cNvPr id="6148" name="Object 8"/>
          <p:cNvGraphicFramePr>
            <a:graphicFrameLocks noChangeAspect="1"/>
          </p:cNvGraphicFramePr>
          <p:nvPr/>
        </p:nvGraphicFramePr>
        <p:xfrm>
          <a:off x="2841625" y="4797425"/>
          <a:ext cx="944563" cy="593725"/>
        </p:xfrm>
        <a:graphic>
          <a:graphicData uri="http://schemas.openxmlformats.org/presentationml/2006/ole">
            <p:oleObj spid="_x0000_s6147" name="Формула" r:id="rId4" imgW="152268" imgH="203024" progId="Equation.3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859338" y="5013325"/>
            <a:ext cx="2233612" cy="1655763"/>
            <a:chOff x="3225" y="11646"/>
            <a:chExt cx="2058" cy="1590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3225" y="11646"/>
              <a:ext cx="2058" cy="1590"/>
              <a:chOff x="3225" y="11646"/>
              <a:chExt cx="2058" cy="1590"/>
            </a:xfrm>
          </p:grpSpPr>
          <p:sp>
            <p:nvSpPr>
              <p:cNvPr id="6158" name="Rectangle 11" descr="Светлый диагональный 2"/>
              <p:cNvSpPr>
                <a:spLocks noChangeArrowheads="1"/>
              </p:cNvSpPr>
              <p:nvPr/>
            </p:nvSpPr>
            <p:spPr bwMode="auto">
              <a:xfrm>
                <a:off x="3225" y="11646"/>
                <a:ext cx="2058" cy="1590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159" name="Oval 12"/>
              <p:cNvSpPr>
                <a:spLocks noChangeArrowheads="1"/>
              </p:cNvSpPr>
              <p:nvPr/>
            </p:nvSpPr>
            <p:spPr bwMode="auto">
              <a:xfrm>
                <a:off x="3831" y="11844"/>
                <a:ext cx="1264" cy="124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261" y="11748"/>
              <a:ext cx="1477" cy="953"/>
              <a:chOff x="3261" y="11748"/>
              <a:chExt cx="1477" cy="953"/>
            </a:xfrm>
          </p:grpSpPr>
          <p:sp>
            <p:nvSpPr>
              <p:cNvPr id="6156" name="Text Box 14"/>
              <p:cNvSpPr txBox="1">
                <a:spLocks noChangeArrowheads="1"/>
              </p:cNvSpPr>
              <p:nvPr/>
            </p:nvSpPr>
            <p:spPr bwMode="auto">
              <a:xfrm>
                <a:off x="3261" y="11748"/>
                <a:ext cx="553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en-US" sz="1600" b="1" i="1">
                    <a:latin typeface="Calibri" pitchFamily="34" charset="0"/>
                  </a:rPr>
                  <a:t>U</a:t>
                </a:r>
                <a:endParaRPr lang="ru-RU"/>
              </a:p>
            </p:txBody>
          </p:sp>
          <p:sp>
            <p:nvSpPr>
              <p:cNvPr id="6157" name="Text Box 15"/>
              <p:cNvSpPr txBox="1">
                <a:spLocks noChangeArrowheads="1"/>
              </p:cNvSpPr>
              <p:nvPr/>
            </p:nvSpPr>
            <p:spPr bwMode="auto">
              <a:xfrm>
                <a:off x="4185" y="12222"/>
                <a:ext cx="553" cy="4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en-US" sz="1600" b="1" i="1">
                    <a:latin typeface="Calibri" pitchFamily="34" charset="0"/>
                  </a:rPr>
                  <a:t>A</a:t>
                </a:r>
                <a:endParaRPr lang="ru-RU"/>
              </a:p>
            </p:txBody>
          </p:sp>
        </p:grpSp>
      </p:grpSp>
      <p:sp>
        <p:nvSpPr>
          <p:cNvPr id="19" name="Заголовок 1"/>
          <p:cNvSpPr txBox="1">
            <a:spLocks/>
          </p:cNvSpPr>
          <p:nvPr/>
        </p:nvSpPr>
        <p:spPr bwMode="auto">
          <a:xfrm>
            <a:off x="1187450" y="5373688"/>
            <a:ext cx="3889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ru-RU" sz="2800" dirty="0">
                <a:latin typeface="+mj-lt"/>
                <a:ea typeface="+mj-ea"/>
                <a:cs typeface="+mj-cs"/>
              </a:rPr>
              <a:t>Рис. </a:t>
            </a:r>
            <a:r>
              <a:rPr lang="ru-RU" sz="2800" dirty="0" smtClean="0">
                <a:latin typeface="+mj-lt"/>
                <a:ea typeface="+mj-ea"/>
                <a:cs typeface="+mj-cs"/>
              </a:rPr>
              <a:t>8. </a:t>
            </a:r>
            <a:r>
              <a:rPr lang="ru-RU" sz="2800" dirty="0">
                <a:latin typeface="+mj-lt"/>
                <a:ea typeface="+mj-ea"/>
                <a:cs typeface="+mj-cs"/>
              </a:rPr>
              <a:t>Дополнение множества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  <p:bldP spid="1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564904"/>
          </a:xfrm>
        </p:spPr>
        <p:txBody>
          <a:bodyPr/>
          <a:lstStyle/>
          <a:p>
            <a:pPr algn="l"/>
            <a:r>
              <a:rPr lang="ru-RU" sz="3200" dirty="0" smtClean="0"/>
              <a:t>Операции над множествами используются для получения новых множеств из уже существующих. Порядок выполнения операций над множествами определяется их приоритетами в следующем порядке:      , </a:t>
            </a:r>
            <a:r>
              <a:rPr lang="en-US" sz="3200" dirty="0" smtClean="0">
                <a:sym typeface="Symbol" pitchFamily="18" charset="2"/>
              </a:rPr>
              <a:t></a:t>
            </a:r>
            <a:r>
              <a:rPr lang="en-US" sz="3200" dirty="0" smtClean="0"/>
              <a:t> </a:t>
            </a:r>
            <a:r>
              <a:rPr lang="ru-RU" sz="3200" dirty="0" smtClean="0"/>
              <a:t>, </a:t>
            </a:r>
            <a:r>
              <a:rPr lang="ru-RU" sz="3200" dirty="0" smtClean="0">
                <a:sym typeface="Symbol" pitchFamily="18" charset="2"/>
              </a:rPr>
              <a:t></a:t>
            </a:r>
            <a:r>
              <a:rPr lang="ru-RU" sz="3200" dirty="0" smtClean="0"/>
              <a:t>, \ , 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161184-80AF-4690-B50E-87779DA03168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  <p:graphicFrame>
        <p:nvGraphicFramePr>
          <p:cNvPr id="7170" name="Содержимое 4"/>
          <p:cNvGraphicFramePr>
            <a:graphicFrameLocks noGrp="1" noChangeAspect="1"/>
          </p:cNvGraphicFramePr>
          <p:nvPr>
            <p:ph idx="1"/>
          </p:nvPr>
        </p:nvGraphicFramePr>
        <p:xfrm>
          <a:off x="1763688" y="1916832"/>
          <a:ext cx="485775" cy="647700"/>
        </p:xfrm>
        <a:graphic>
          <a:graphicData uri="http://schemas.openxmlformats.org/presentationml/2006/ole">
            <p:oleObj spid="_x0000_s7170" name="Формула" r:id="rId3" imgW="152268" imgH="203024" progId="Equation.3">
              <p:embed/>
            </p:oleObj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0" y="5157192"/>
            <a:ext cx="9144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defRPr/>
            </a:pPr>
            <a:r>
              <a:rPr lang="ru-RU" sz="3200" dirty="0" smtClean="0">
                <a:latin typeface="+mn-lt"/>
              </a:rPr>
              <a:t>3</a:t>
            </a:r>
            <a:r>
              <a:rPr lang="ru-RU" sz="3200" dirty="0">
                <a:latin typeface="+mn-lt"/>
              </a:rPr>
              <a:t>.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Дистрибутивные </a:t>
            </a:r>
            <a:r>
              <a:rPr lang="ru-RU" sz="3200" dirty="0">
                <a:latin typeface="+mn-lt"/>
              </a:rPr>
              <a:t>(распределительные) законы:</a:t>
            </a:r>
          </a:p>
          <a:p>
            <a:pPr hangingPunct="0">
              <a:defRPr/>
            </a:pPr>
            <a:r>
              <a:rPr lang="en-US" sz="3200" i="1" dirty="0">
                <a:latin typeface="+mn-lt"/>
              </a:rPr>
              <a:t>A 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ru-RU" sz="3200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</a:t>
            </a:r>
            <a:r>
              <a:rPr lang="en-US" sz="3200" i="1" dirty="0">
                <a:latin typeface="+mn-lt"/>
              </a:rPr>
              <a:t> = 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i="1" dirty="0">
                <a:latin typeface="+mn-lt"/>
              </a:rPr>
              <a:t>B</a:t>
            </a:r>
            <a:r>
              <a:rPr lang="en-US" sz="3200" dirty="0">
                <a:latin typeface="+mn-lt"/>
              </a:rPr>
              <a:t>) 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ru-RU" sz="3200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);   </a:t>
            </a:r>
            <a:endParaRPr lang="ru-RU" sz="3200" dirty="0">
              <a:latin typeface="+mn-lt"/>
            </a:endParaRPr>
          </a:p>
          <a:p>
            <a:pPr hangingPunct="0">
              <a:defRPr/>
            </a:pPr>
            <a:r>
              <a:rPr lang="en-US" sz="3200" i="1" dirty="0">
                <a:latin typeface="+mn-lt"/>
              </a:rPr>
              <a:t>A 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dirty="0">
                <a:latin typeface="+mn-lt"/>
              </a:rPr>
              <a:t> (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 </a:t>
            </a:r>
            <a:r>
              <a:rPr lang="en-US" sz="3200" i="1" dirty="0">
                <a:latin typeface="+mn-lt"/>
              </a:rPr>
              <a:t>= 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i="1" dirty="0">
                <a:latin typeface="+mn-lt"/>
              </a:rPr>
              <a:t>B</a:t>
            </a:r>
            <a:r>
              <a:rPr lang="en-US" sz="3200" dirty="0">
                <a:latin typeface="+mn-lt"/>
              </a:rPr>
              <a:t>) 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i="1" dirty="0">
                <a:latin typeface="+mn-lt"/>
              </a:rPr>
              <a:t> (A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</a:t>
            </a:r>
            <a:r>
              <a:rPr lang="en-US" sz="3200" i="1" dirty="0">
                <a:latin typeface="+mn-lt"/>
              </a:rPr>
              <a:t>.</a:t>
            </a:r>
            <a:endParaRPr lang="ru-RU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56490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Основные тождества (законы) алгебры </a:t>
            </a:r>
            <a:r>
              <a:rPr lang="ru-RU" sz="3200" b="1" dirty="0" smtClean="0">
                <a:solidFill>
                  <a:srgbClr val="FF0000"/>
                </a:solidFill>
                <a:latin typeface="+mn-lt"/>
              </a:rPr>
              <a:t>множеств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06896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defRPr/>
            </a:pPr>
            <a:r>
              <a:rPr lang="ru-RU" sz="3200" dirty="0">
                <a:latin typeface="+mn-lt"/>
              </a:rPr>
              <a:t>1.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Коммутативные </a:t>
            </a:r>
            <a:r>
              <a:rPr lang="ru-RU" sz="3200" dirty="0">
                <a:latin typeface="+mn-lt"/>
              </a:rPr>
              <a:t>(переместительные) законы: </a:t>
            </a:r>
          </a:p>
          <a:p>
            <a:pPr hangingPunct="0">
              <a:defRPr/>
            </a:pP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i="1" dirty="0">
                <a:latin typeface="+mn-lt"/>
              </a:rPr>
              <a:t>B </a:t>
            </a:r>
            <a:r>
              <a:rPr lang="ru-RU" sz="3200" i="1" dirty="0">
                <a:latin typeface="+mn-lt"/>
              </a:rPr>
              <a:t>= 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i="1" dirty="0">
                <a:latin typeface="+mn-lt"/>
              </a:rPr>
              <a:t>;   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i="1" dirty="0">
                <a:latin typeface="+mn-lt"/>
              </a:rPr>
              <a:t>B </a:t>
            </a:r>
            <a:r>
              <a:rPr lang="ru-RU" sz="3200" i="1" dirty="0">
                <a:latin typeface="+mn-lt"/>
              </a:rPr>
              <a:t>= 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i="1" dirty="0" smtClean="0">
                <a:latin typeface="+mn-lt"/>
              </a:rPr>
              <a:t>.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079974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defRPr/>
            </a:pPr>
            <a:r>
              <a:rPr lang="ru-RU" sz="3200" dirty="0">
                <a:latin typeface="+mn-lt"/>
              </a:rPr>
              <a:t>2.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Ассоциативные</a:t>
            </a:r>
            <a:r>
              <a:rPr lang="ru-RU" sz="3200" dirty="0">
                <a:latin typeface="+mn-lt"/>
              </a:rPr>
              <a:t> (сочетательные) законы: </a:t>
            </a:r>
          </a:p>
          <a:p>
            <a:pPr hangingPunct="0">
              <a:defRPr/>
            </a:pPr>
            <a:r>
              <a:rPr lang="en-US" sz="3200" i="1" dirty="0">
                <a:latin typeface="+mn-lt"/>
              </a:rPr>
              <a:t>A 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dirty="0">
                <a:latin typeface="+mn-lt"/>
              </a:rPr>
              <a:t> (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 = (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en-US" sz="3200" i="1" dirty="0">
                <a:latin typeface="+mn-lt"/>
              </a:rPr>
              <a:t>B</a:t>
            </a:r>
            <a:r>
              <a:rPr lang="en-US" sz="3200" dirty="0">
                <a:latin typeface="+mn-lt"/>
              </a:rPr>
              <a:t>) 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ru-RU" sz="3200" dirty="0">
                <a:latin typeface="+mn-lt"/>
              </a:rPr>
              <a:t> </a:t>
            </a:r>
            <a:r>
              <a:rPr lang="en-US" sz="3200" i="1" dirty="0">
                <a:latin typeface="+mn-lt"/>
              </a:rPr>
              <a:t>C;    A 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dirty="0">
                <a:latin typeface="+mn-lt"/>
              </a:rPr>
              <a:t> (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 =(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i="1" dirty="0">
                <a:latin typeface="+mn-lt"/>
              </a:rPr>
              <a:t>B</a:t>
            </a:r>
            <a:r>
              <a:rPr lang="en-US" sz="3200" dirty="0">
                <a:latin typeface="+mn-lt"/>
              </a:rPr>
              <a:t>) 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ru-RU" sz="3200" dirty="0">
                <a:latin typeface="+mn-lt"/>
              </a:rPr>
              <a:t> </a:t>
            </a:r>
            <a:r>
              <a:rPr lang="en-US" sz="3200" i="1" dirty="0">
                <a:latin typeface="+mn-lt"/>
              </a:rPr>
              <a:t>C</a:t>
            </a:r>
            <a:r>
              <a:rPr lang="en-US" sz="3200" i="1" dirty="0" smtClean="0">
                <a:latin typeface="+mn-lt"/>
              </a:rPr>
              <a:t>.</a:t>
            </a:r>
            <a:endParaRPr lang="ru-RU" sz="32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2476EE-47AF-4F04-A8D9-592DF1558AAE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04A15-7C87-4107-9D74-48FE21F8E423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571472" y="2349497"/>
          <a:ext cx="5051425" cy="650875"/>
        </p:xfrm>
        <a:graphic>
          <a:graphicData uri="http://schemas.openxmlformats.org/presentationml/2006/ole">
            <p:oleObj spid="_x0000_s8194" name="Формула" r:id="rId3" imgW="2070100" imgH="266700" progId="Equation.3">
              <p:embed/>
            </p:oleObj>
          </a:graphicData>
        </a:graphic>
      </p:graphicFrame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4860032" y="3429000"/>
          <a:ext cx="928687" cy="649287"/>
        </p:xfrm>
        <a:graphic>
          <a:graphicData uri="http://schemas.openxmlformats.org/presentationml/2006/ole">
            <p:oleObj spid="_x0000_s8195" name="Формула" r:id="rId4" imgW="444307" imgH="228501" progId="Equation.3">
              <p:embed/>
            </p:oleObj>
          </a:graphicData>
        </a:graphic>
      </p:graphicFrame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4788024" y="3933056"/>
          <a:ext cx="1503362" cy="523875"/>
        </p:xfrm>
        <a:graphic>
          <a:graphicData uri="http://schemas.openxmlformats.org/presentationml/2006/ole">
            <p:oleObj spid="_x0000_s8196" name="Формула" r:id="rId5" imgW="583947" imgH="203112" progId="Equation.3">
              <p:embed/>
            </p:oleObj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6157118" y="3995340"/>
            <a:ext cx="719138" cy="5857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latin typeface="+mn-lt"/>
                <a:sym typeface="Symbol"/>
              </a:rPr>
              <a:t>.</a:t>
            </a:r>
            <a:endParaRPr lang="ru-RU" sz="3200" dirty="0">
              <a:latin typeface="+mn-lt"/>
            </a:endParaRPr>
          </a:p>
        </p:txBody>
      </p:sp>
      <p:graphicFrame>
        <p:nvGraphicFramePr>
          <p:cNvPr id="8197" name="Object 6"/>
          <p:cNvGraphicFramePr>
            <a:graphicFrameLocks noChangeAspect="1"/>
          </p:cNvGraphicFramePr>
          <p:nvPr/>
        </p:nvGraphicFramePr>
        <p:xfrm>
          <a:off x="5148064" y="4521621"/>
          <a:ext cx="1858963" cy="563563"/>
        </p:xfrm>
        <a:graphic>
          <a:graphicData uri="http://schemas.openxmlformats.org/presentationml/2006/ole">
            <p:oleObj spid="_x0000_s8197" name="Формула" r:id="rId6" imgW="710891" imgH="215806" progId="Equation.3">
              <p:embed/>
            </p:oleObj>
          </a:graphicData>
        </a:graphic>
      </p:graphicFrame>
      <p:graphicFrame>
        <p:nvGraphicFramePr>
          <p:cNvPr id="8198" name="Object 7"/>
          <p:cNvGraphicFramePr>
            <a:graphicFrameLocks noChangeAspect="1"/>
          </p:cNvGraphicFramePr>
          <p:nvPr/>
        </p:nvGraphicFramePr>
        <p:xfrm>
          <a:off x="928662" y="1357298"/>
          <a:ext cx="5360987" cy="631825"/>
        </p:xfrm>
        <a:graphic>
          <a:graphicData uri="http://schemas.openxmlformats.org/presentationml/2006/ole">
            <p:oleObj spid="_x0000_s8198" name="Формула" r:id="rId7" imgW="2044700" imgH="2413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4.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Законы тавтологии </a:t>
            </a:r>
            <a:r>
              <a:rPr lang="ru-RU" sz="3200" dirty="0" smtClean="0">
                <a:latin typeface="+mn-lt"/>
              </a:rPr>
              <a:t>(идемпотентности</a:t>
            </a:r>
            <a:r>
              <a:rPr lang="ru-RU" sz="3200" i="1" dirty="0" smtClean="0">
                <a:latin typeface="+mn-lt"/>
              </a:rPr>
              <a:t>)</a:t>
            </a:r>
            <a:r>
              <a:rPr lang="ru-RU" sz="3200" dirty="0" smtClean="0">
                <a:latin typeface="+mn-lt"/>
              </a:rPr>
              <a:t>:</a:t>
            </a:r>
            <a:br>
              <a:rPr lang="ru-RU" sz="3200" dirty="0" smtClean="0">
                <a:latin typeface="+mn-lt"/>
              </a:rPr>
            </a:br>
            <a:r>
              <a:rPr lang="ru-RU" sz="3200" dirty="0" smtClean="0">
                <a:latin typeface="+mn-lt"/>
              </a:rPr>
              <a:t>     </a:t>
            </a:r>
            <a:r>
              <a:rPr lang="en-US" sz="3200" i="1" dirty="0" smtClean="0">
                <a:latin typeface="+mn-lt"/>
              </a:rPr>
              <a:t>A</a:t>
            </a:r>
            <a:r>
              <a:rPr lang="ru-RU" sz="3200" dirty="0" smtClean="0">
                <a:latin typeface="+mn-lt"/>
                <a:sym typeface="Symbol" pitchFamily="18" charset="2"/>
              </a:rPr>
              <a:t></a:t>
            </a:r>
            <a:r>
              <a:rPr lang="en-US" sz="3200" i="1" dirty="0" smtClean="0">
                <a:latin typeface="+mn-lt"/>
              </a:rPr>
              <a:t>A</a:t>
            </a:r>
            <a:r>
              <a:rPr lang="ru-RU" sz="3200" i="1" dirty="0" smtClean="0">
                <a:latin typeface="+mn-lt"/>
              </a:rPr>
              <a:t>= </a:t>
            </a:r>
            <a:r>
              <a:rPr lang="en-US" sz="3200" i="1" dirty="0" smtClean="0">
                <a:latin typeface="+mn-lt"/>
              </a:rPr>
              <a:t>A</a:t>
            </a:r>
            <a:r>
              <a:rPr lang="ru-RU" sz="3200" i="1" dirty="0" smtClean="0">
                <a:latin typeface="+mn-lt"/>
              </a:rPr>
              <a:t>;   </a:t>
            </a:r>
            <a:r>
              <a:rPr lang="en-US" sz="3200" i="1" dirty="0" smtClean="0">
                <a:latin typeface="+mn-lt"/>
              </a:rPr>
              <a:t>A</a:t>
            </a:r>
            <a:r>
              <a:rPr lang="ru-RU" sz="3200" dirty="0" smtClean="0">
                <a:latin typeface="+mn-lt"/>
                <a:sym typeface="Symbol" pitchFamily="18" charset="2"/>
              </a:rPr>
              <a:t></a:t>
            </a:r>
            <a:r>
              <a:rPr lang="en-US" sz="3200" i="1" dirty="0" smtClean="0">
                <a:latin typeface="+mn-lt"/>
              </a:rPr>
              <a:t>A</a:t>
            </a:r>
            <a:r>
              <a:rPr lang="ru-RU" sz="3200" i="1" dirty="0" smtClean="0">
                <a:latin typeface="+mn-lt"/>
              </a:rPr>
              <a:t>= </a:t>
            </a:r>
            <a:r>
              <a:rPr lang="en-US" sz="3200" i="1" dirty="0" smtClean="0">
                <a:latin typeface="+mn-lt"/>
              </a:rPr>
              <a:t>A</a:t>
            </a:r>
            <a:r>
              <a:rPr lang="ru-RU" sz="3200" i="1" dirty="0" smtClean="0">
                <a:latin typeface="+mn-lt"/>
              </a:rPr>
              <a:t>.</a:t>
            </a:r>
            <a:endParaRPr lang="ru-RU" sz="32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06" y="92867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5.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Законы двойственности </a:t>
            </a:r>
            <a:r>
              <a:rPr lang="ru-RU" sz="3200" dirty="0" smtClean="0">
                <a:latin typeface="+mn-lt"/>
              </a:rPr>
              <a:t>(де Моргана):</a:t>
            </a:r>
            <a:endParaRPr lang="ru-RU" sz="32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844093"/>
            <a:ext cx="88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latin typeface="+mn-lt"/>
              </a:rPr>
              <a:t>Следствия из законов двойственности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299695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6. </a:t>
            </a:r>
            <a:r>
              <a:rPr lang="ru-RU" sz="3200" baseline="-25000" dirty="0" smtClean="0">
                <a:latin typeface="+mn-lt"/>
              </a:rPr>
              <a:t>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Законы поглощения</a:t>
            </a:r>
            <a:r>
              <a:rPr lang="ru-RU" sz="3200" dirty="0" smtClean="0">
                <a:latin typeface="+mn-lt"/>
              </a:rPr>
              <a:t>: </a:t>
            </a:r>
            <a:r>
              <a:rPr lang="ru-RU" sz="3200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  <a:sym typeface="Symbol" pitchFamily="18" charset="2"/>
              </a:rPr>
              <a:t></a:t>
            </a:r>
            <a:r>
              <a:rPr lang="ru-RU" sz="3200" i="1" dirty="0" smtClean="0">
                <a:latin typeface="+mn-lt"/>
              </a:rPr>
              <a:t> (А</a:t>
            </a:r>
            <a:r>
              <a:rPr lang="ru-RU" sz="3200" dirty="0" smtClean="0">
                <a:latin typeface="+mn-lt"/>
                <a:sym typeface="Symbol" pitchFamily="18" charset="2"/>
              </a:rPr>
              <a:t></a:t>
            </a:r>
            <a:r>
              <a:rPr lang="ru-RU" sz="3200" i="1" dirty="0" smtClean="0">
                <a:latin typeface="+mn-lt"/>
              </a:rPr>
              <a:t>В)=А;   А</a:t>
            </a:r>
            <a:r>
              <a:rPr lang="ru-RU" sz="3200" dirty="0" smtClean="0">
                <a:latin typeface="+mn-lt"/>
                <a:sym typeface="Symbol" pitchFamily="18" charset="2"/>
              </a:rPr>
              <a:t></a:t>
            </a:r>
            <a:r>
              <a:rPr lang="ru-RU" sz="3200" i="1" dirty="0" smtClean="0">
                <a:latin typeface="+mn-lt"/>
              </a:rPr>
              <a:t>(А</a:t>
            </a:r>
            <a:r>
              <a:rPr lang="ru-RU" sz="3200" dirty="0" smtClean="0">
                <a:latin typeface="+mn-lt"/>
                <a:sym typeface="Symbol" pitchFamily="18" charset="2"/>
              </a:rPr>
              <a:t></a:t>
            </a:r>
            <a:r>
              <a:rPr lang="ru-RU" sz="3200" i="1" dirty="0" smtClean="0">
                <a:latin typeface="+mn-lt"/>
              </a:rPr>
              <a:t>В)=А.</a:t>
            </a:r>
            <a:endParaRPr lang="ru-RU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3501008"/>
            <a:ext cx="4788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7.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Закон </a:t>
            </a:r>
            <a:r>
              <a:rPr lang="ru-RU" sz="3200" dirty="0" err="1" smtClean="0">
                <a:solidFill>
                  <a:srgbClr val="FF0000"/>
                </a:solidFill>
                <a:latin typeface="+mn-lt"/>
              </a:rPr>
              <a:t>инволютивности</a:t>
            </a:r>
            <a:r>
              <a:rPr lang="ru-RU" sz="3200" dirty="0" smtClean="0"/>
              <a:t>:</a:t>
            </a:r>
            <a:endParaRPr lang="ru-RU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4005064"/>
            <a:ext cx="4644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8.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Закон противоречия</a:t>
            </a:r>
            <a:r>
              <a:rPr lang="ru-RU" sz="3200" dirty="0" smtClean="0">
                <a:latin typeface="+mn-lt"/>
              </a:rPr>
              <a:t>:</a:t>
            </a:r>
            <a:endParaRPr lang="ru-RU" sz="32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4509120"/>
            <a:ext cx="5148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9.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Закон «третьего не дано»: </a:t>
            </a:r>
            <a:endParaRPr lang="ru-RU" sz="32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501317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10.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Свойства универсального множества</a:t>
            </a:r>
            <a:r>
              <a:rPr lang="ru-RU" sz="3200" dirty="0" smtClean="0">
                <a:latin typeface="+mn-lt"/>
              </a:rPr>
              <a:t>: </a:t>
            </a:r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     </a:t>
            </a:r>
            <a:r>
              <a:rPr lang="ru-RU" sz="3200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  <a:sym typeface="Symbol" pitchFamily="18" charset="2"/>
              </a:rPr>
              <a:t></a:t>
            </a:r>
            <a:r>
              <a:rPr lang="en-US" sz="3200" i="1" dirty="0" smtClean="0">
                <a:latin typeface="+mn-lt"/>
              </a:rPr>
              <a:t>U</a:t>
            </a:r>
            <a:r>
              <a:rPr lang="ru-RU" sz="3200" dirty="0" smtClean="0">
                <a:latin typeface="+mn-lt"/>
              </a:rPr>
              <a:t>=</a:t>
            </a:r>
            <a:r>
              <a:rPr lang="en-US" sz="3200" i="1" dirty="0" smtClean="0">
                <a:latin typeface="+mn-lt"/>
              </a:rPr>
              <a:t>U</a:t>
            </a:r>
            <a:r>
              <a:rPr lang="ru-RU" sz="3200" dirty="0" smtClean="0">
                <a:latin typeface="+mn-lt"/>
              </a:rPr>
              <a:t>;        </a:t>
            </a:r>
            <a:r>
              <a:rPr lang="ru-RU" sz="3200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  <a:sym typeface="Symbol" pitchFamily="18" charset="2"/>
              </a:rPr>
              <a:t></a:t>
            </a:r>
            <a:r>
              <a:rPr lang="en-US" sz="3200" i="1" dirty="0" smtClean="0">
                <a:latin typeface="+mn-lt"/>
              </a:rPr>
              <a:t>U</a:t>
            </a:r>
            <a:r>
              <a:rPr lang="ru-RU" sz="3200" dirty="0" smtClean="0">
                <a:latin typeface="+mn-lt"/>
              </a:rPr>
              <a:t>=</a:t>
            </a:r>
            <a:r>
              <a:rPr lang="ru-RU" sz="3200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</a:rPr>
              <a:t>.</a:t>
            </a:r>
            <a:endParaRPr lang="ru-RU" sz="32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609329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11.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Свойства пустого множества</a:t>
            </a:r>
            <a:r>
              <a:rPr lang="ru-RU" sz="3200" dirty="0" smtClean="0">
                <a:latin typeface="+mn-lt"/>
              </a:rPr>
              <a:t>: </a:t>
            </a:r>
            <a:r>
              <a:rPr lang="ru-RU" sz="3200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  <a:sym typeface="Symbol" pitchFamily="18" charset="2"/>
              </a:rPr>
              <a:t></a:t>
            </a:r>
            <a:r>
              <a:rPr lang="ru-RU" sz="3200" dirty="0" smtClean="0">
                <a:latin typeface="+mn-lt"/>
              </a:rPr>
              <a:t>=</a:t>
            </a:r>
            <a:r>
              <a:rPr lang="ru-RU" sz="3200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</a:rPr>
              <a:t>;  </a:t>
            </a:r>
            <a:r>
              <a:rPr lang="ru-RU" sz="3200" i="1" dirty="0" smtClean="0">
                <a:latin typeface="+mn-lt"/>
              </a:rPr>
              <a:t>А</a:t>
            </a:r>
            <a:r>
              <a:rPr lang="ru-RU" sz="3200" dirty="0" smtClean="0">
                <a:latin typeface="+mn-lt"/>
                <a:sym typeface="Symbol" pitchFamily="18" charset="2"/>
              </a:rPr>
              <a:t></a:t>
            </a:r>
            <a:r>
              <a:rPr lang="ru-RU" sz="3200" dirty="0" smtClean="0">
                <a:latin typeface="+mn-lt"/>
              </a:rPr>
              <a:t>=</a:t>
            </a:r>
            <a:r>
              <a:rPr lang="ru-RU" sz="3200" dirty="0" smtClean="0">
                <a:latin typeface="+mn-lt"/>
                <a:sym typeface="Symbol" pitchFamily="18" charset="2"/>
              </a:rPr>
              <a:t></a:t>
            </a:r>
            <a:r>
              <a:rPr lang="ru-RU" sz="3200" dirty="0" smtClean="0">
                <a:latin typeface="+mn-lt"/>
              </a:rPr>
              <a:t>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3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3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5" grpId="0"/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Заголовок 1"/>
          <p:cNvSpPr>
            <a:spLocks noGrp="1"/>
          </p:cNvSpPr>
          <p:nvPr>
            <p:ph type="title"/>
          </p:nvPr>
        </p:nvSpPr>
        <p:spPr>
          <a:xfrm>
            <a:off x="0" y="5013176"/>
            <a:ext cx="9144000" cy="1440160"/>
          </a:xfrm>
        </p:spPr>
        <p:txBody>
          <a:bodyPr/>
          <a:lstStyle/>
          <a:p>
            <a:pPr algn="l" hangingPunct="1"/>
            <a:r>
              <a:rPr lang="ru-RU" sz="3200" dirty="0" smtClean="0"/>
              <a:t>15. Дополнительные тождества </a:t>
            </a:r>
            <a:r>
              <a:rPr lang="ru-RU" sz="3200" dirty="0" smtClean="0">
                <a:solidFill>
                  <a:srgbClr val="FF0000"/>
                </a:solidFill>
              </a:rPr>
              <a:t>для операции симметрической разности: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en-US" sz="3200" i="1" dirty="0" smtClean="0"/>
              <a:t>A</a:t>
            </a:r>
            <a:r>
              <a:rPr lang="ru-RU" sz="3200" dirty="0" smtClean="0"/>
              <a:t>Δ</a:t>
            </a:r>
            <a:r>
              <a:rPr lang="en-US" sz="3200" dirty="0" smtClean="0"/>
              <a:t>(</a:t>
            </a:r>
            <a:r>
              <a:rPr lang="en-US" sz="3200" i="1" dirty="0" smtClean="0"/>
              <a:t>B</a:t>
            </a:r>
            <a:r>
              <a:rPr lang="ru-RU" sz="3200" dirty="0" smtClean="0"/>
              <a:t>Δ</a:t>
            </a:r>
            <a:r>
              <a:rPr lang="en-US" sz="3200" i="1" dirty="0" smtClean="0"/>
              <a:t>C</a:t>
            </a:r>
            <a:r>
              <a:rPr lang="en-US" sz="3200" dirty="0" smtClean="0"/>
              <a:t>) = (</a:t>
            </a:r>
            <a:r>
              <a:rPr lang="en-US" sz="3200" i="1" dirty="0" smtClean="0"/>
              <a:t>A</a:t>
            </a:r>
            <a:r>
              <a:rPr lang="ru-RU" sz="3200" dirty="0" smtClean="0"/>
              <a:t>Δ</a:t>
            </a:r>
            <a:r>
              <a:rPr lang="en-US" sz="3200" i="1" dirty="0" smtClean="0"/>
              <a:t>B</a:t>
            </a:r>
            <a:r>
              <a:rPr lang="en-US" sz="3200" dirty="0" smtClean="0"/>
              <a:t>) </a:t>
            </a:r>
            <a:r>
              <a:rPr lang="ru-RU" sz="3200" dirty="0" smtClean="0"/>
              <a:t>Δ</a:t>
            </a:r>
            <a:r>
              <a:rPr lang="en-US" sz="3200" i="1" dirty="0" smtClean="0"/>
              <a:t>C</a:t>
            </a:r>
            <a:r>
              <a:rPr lang="en-US" sz="3200" dirty="0" smtClean="0"/>
              <a:t>;   </a:t>
            </a:r>
            <a:r>
              <a:rPr lang="en-US" sz="3200" i="1" dirty="0" smtClean="0"/>
              <a:t>A</a:t>
            </a:r>
            <a:r>
              <a:rPr lang="ru-RU" sz="3200" dirty="0" smtClean="0">
                <a:sym typeface="Symbol" pitchFamily="18" charset="2"/>
              </a:rPr>
              <a:t></a:t>
            </a:r>
            <a:r>
              <a:rPr lang="en-US" sz="3200" dirty="0" smtClean="0"/>
              <a:t>(</a:t>
            </a:r>
            <a:r>
              <a:rPr lang="en-US" sz="3200" i="1" dirty="0" smtClean="0"/>
              <a:t>B</a:t>
            </a:r>
            <a:r>
              <a:rPr lang="ru-RU" sz="3200" dirty="0" smtClean="0"/>
              <a:t>Δ</a:t>
            </a:r>
            <a:r>
              <a:rPr lang="en-US" sz="3200" i="1" dirty="0" smtClean="0"/>
              <a:t>C</a:t>
            </a:r>
            <a:r>
              <a:rPr lang="en-US" sz="3200" dirty="0" smtClean="0"/>
              <a:t>) = (</a:t>
            </a:r>
            <a:r>
              <a:rPr lang="en-US" sz="3200" i="1" dirty="0" smtClean="0"/>
              <a:t>A</a:t>
            </a:r>
            <a:r>
              <a:rPr lang="ru-RU" sz="3200" dirty="0" smtClean="0">
                <a:sym typeface="Symbol" pitchFamily="18" charset="2"/>
              </a:rPr>
              <a:t></a:t>
            </a:r>
            <a:r>
              <a:rPr lang="en-US" sz="3200" i="1" dirty="0" smtClean="0"/>
              <a:t>B</a:t>
            </a:r>
            <a:r>
              <a:rPr lang="en-US" sz="3200" dirty="0" smtClean="0"/>
              <a:t>) </a:t>
            </a:r>
            <a:r>
              <a:rPr lang="ru-RU" sz="3200" dirty="0" smtClean="0"/>
              <a:t>Δ</a:t>
            </a:r>
            <a:r>
              <a:rPr lang="en-US" sz="3200" dirty="0" smtClean="0"/>
              <a:t>(</a:t>
            </a:r>
            <a:r>
              <a:rPr lang="en-US" sz="3200" i="1" dirty="0" smtClean="0"/>
              <a:t>A</a:t>
            </a:r>
            <a:r>
              <a:rPr lang="ru-RU" sz="3200" dirty="0" smtClean="0">
                <a:sym typeface="Symbol" pitchFamily="18" charset="2"/>
              </a:rPr>
              <a:t></a:t>
            </a:r>
            <a:r>
              <a:rPr lang="en-US" sz="3200" i="1" dirty="0" smtClean="0"/>
              <a:t>C</a:t>
            </a:r>
            <a:r>
              <a:rPr lang="en-US" sz="3200" dirty="0" smtClean="0"/>
              <a:t>).</a:t>
            </a:r>
            <a:endParaRPr lang="ru-RU" sz="3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CA7DF-D4A4-4236-9771-04EDA5A8150C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611188" y="1412875"/>
          <a:ext cx="7407275" cy="576263"/>
        </p:xfrm>
        <a:graphic>
          <a:graphicData uri="http://schemas.openxmlformats.org/presentationml/2006/ole">
            <p:oleObj spid="_x0000_s9218" name="Формула" r:id="rId3" imgW="3009900" imgH="241300" progId="Equation.3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395288" y="2420938"/>
          <a:ext cx="7623175" cy="576262"/>
        </p:xfrm>
        <a:graphic>
          <a:graphicData uri="http://schemas.openxmlformats.org/presentationml/2006/ole">
            <p:oleObj spid="_x0000_s9219" name="Формула" r:id="rId4" imgW="2794000" imgH="24130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latin typeface="+mn-lt"/>
              </a:rPr>
              <a:t>Дополнительные тождества </a:t>
            </a:r>
            <a:r>
              <a:rPr lang="ru-RU" sz="3200" i="1" dirty="0" smtClean="0">
                <a:solidFill>
                  <a:srgbClr val="FF0000"/>
                </a:solidFill>
                <a:latin typeface="+mn-lt"/>
              </a:rPr>
              <a:t>для операций объединения, пересечения и дополнения</a:t>
            </a:r>
            <a:r>
              <a:rPr lang="ru-RU" sz="3200" i="1" dirty="0" smtClean="0">
                <a:latin typeface="+mn-lt"/>
              </a:rPr>
              <a:t>:</a:t>
            </a:r>
            <a:endParaRPr lang="ru-RU" sz="32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8072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12.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Законы склеивания</a:t>
            </a:r>
            <a:r>
              <a:rPr lang="ru-RU" sz="3200" dirty="0" smtClean="0">
                <a:latin typeface="+mn-lt"/>
              </a:rPr>
              <a:t>:</a:t>
            </a:r>
            <a:endParaRPr lang="ru-RU" sz="32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91683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13.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Законы сокращения (законы Порецкого)</a:t>
            </a:r>
            <a:r>
              <a:rPr lang="ru-RU" sz="3200" dirty="0" smtClean="0">
                <a:latin typeface="+mn-lt"/>
              </a:rPr>
              <a:t>:</a:t>
            </a:r>
            <a:endParaRPr lang="ru-RU" sz="32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924944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14. Дополнительные тождества  </a:t>
            </a:r>
            <a:r>
              <a:rPr lang="ru-RU" sz="3200" dirty="0" smtClean="0">
                <a:solidFill>
                  <a:srgbClr val="FF0000"/>
                </a:solidFill>
                <a:latin typeface="+mn-lt"/>
              </a:rPr>
              <a:t>для операции разности  множеств</a:t>
            </a:r>
            <a:r>
              <a:rPr lang="ru-RU" sz="3200" dirty="0" smtClean="0">
                <a:latin typeface="+mn-lt"/>
              </a:rPr>
              <a:t>: </a:t>
            </a:r>
            <a:br>
              <a:rPr lang="ru-RU" sz="3200" dirty="0" smtClean="0">
                <a:latin typeface="+mn-lt"/>
              </a:rPr>
            </a:br>
            <a:r>
              <a:rPr lang="en-US" sz="3200" i="1" dirty="0" smtClean="0">
                <a:latin typeface="+mn-lt"/>
              </a:rPr>
              <a:t>A </a:t>
            </a:r>
            <a:r>
              <a:rPr lang="en-US" sz="3200" dirty="0" smtClean="0">
                <a:latin typeface="+mn-lt"/>
              </a:rPr>
              <a:t>\</a:t>
            </a:r>
            <a:r>
              <a:rPr lang="en-US" sz="3200" i="1" dirty="0" smtClean="0">
                <a:latin typeface="+mn-lt"/>
              </a:rPr>
              <a:t> </a:t>
            </a:r>
            <a:r>
              <a:rPr lang="en-US" sz="3200" dirty="0" smtClean="0">
                <a:latin typeface="+mn-lt"/>
              </a:rPr>
              <a:t>(</a:t>
            </a:r>
            <a:r>
              <a:rPr lang="en-US" sz="3200" i="1" dirty="0" smtClean="0">
                <a:latin typeface="+mn-lt"/>
              </a:rPr>
              <a:t>B </a:t>
            </a:r>
            <a:r>
              <a:rPr lang="en-US" sz="3200" dirty="0" smtClean="0">
                <a:latin typeface="+mn-lt"/>
              </a:rPr>
              <a:t>\</a:t>
            </a:r>
            <a:r>
              <a:rPr lang="en-US" sz="3200" i="1" dirty="0" smtClean="0">
                <a:latin typeface="+mn-lt"/>
              </a:rPr>
              <a:t> C</a:t>
            </a:r>
            <a:r>
              <a:rPr lang="en-US" sz="3200" dirty="0" smtClean="0">
                <a:latin typeface="+mn-lt"/>
              </a:rPr>
              <a:t>)=(</a:t>
            </a:r>
            <a:r>
              <a:rPr lang="en-US" sz="3200" i="1" dirty="0" smtClean="0">
                <a:latin typeface="+mn-lt"/>
              </a:rPr>
              <a:t>A </a:t>
            </a:r>
            <a:r>
              <a:rPr lang="en-US" sz="3200" dirty="0" smtClean="0">
                <a:latin typeface="+mn-lt"/>
              </a:rPr>
              <a:t>\</a:t>
            </a:r>
            <a:r>
              <a:rPr lang="en-US" sz="3200" i="1" dirty="0" smtClean="0">
                <a:latin typeface="+mn-lt"/>
              </a:rPr>
              <a:t> B</a:t>
            </a:r>
            <a:r>
              <a:rPr lang="en-US" sz="3200" dirty="0" smtClean="0">
                <a:latin typeface="+mn-lt"/>
              </a:rPr>
              <a:t>) </a:t>
            </a:r>
            <a:r>
              <a:rPr lang="ru-RU" sz="3200" dirty="0" smtClean="0">
                <a:latin typeface="+mn-lt"/>
                <a:sym typeface="Symbol" pitchFamily="18" charset="2"/>
              </a:rPr>
              <a:t></a:t>
            </a:r>
            <a:r>
              <a:rPr lang="en-US" sz="3200" dirty="0" smtClean="0">
                <a:latin typeface="+mn-lt"/>
              </a:rPr>
              <a:t> (</a:t>
            </a:r>
            <a:r>
              <a:rPr lang="en-US" sz="3200" i="1" dirty="0" smtClean="0">
                <a:latin typeface="+mn-lt"/>
              </a:rPr>
              <a:t>A</a:t>
            </a:r>
            <a:r>
              <a:rPr lang="ru-RU" sz="3200" dirty="0" smtClean="0">
                <a:latin typeface="+mn-lt"/>
                <a:sym typeface="Symbol" pitchFamily="18" charset="2"/>
              </a:rPr>
              <a:t></a:t>
            </a:r>
            <a:r>
              <a:rPr lang="en-US" sz="3200" i="1" dirty="0" smtClean="0">
                <a:latin typeface="+mn-lt"/>
              </a:rPr>
              <a:t>C</a:t>
            </a:r>
            <a:r>
              <a:rPr lang="en-US" sz="3200" dirty="0" smtClean="0">
                <a:latin typeface="+mn-lt"/>
              </a:rPr>
              <a:t>);  (</a:t>
            </a:r>
            <a:r>
              <a:rPr lang="en-US" sz="3200" i="1" dirty="0" smtClean="0">
                <a:latin typeface="+mn-lt"/>
              </a:rPr>
              <a:t>A </a:t>
            </a:r>
            <a:r>
              <a:rPr lang="en-US" sz="3200" dirty="0" smtClean="0">
                <a:latin typeface="+mn-lt"/>
              </a:rPr>
              <a:t>\</a:t>
            </a:r>
            <a:r>
              <a:rPr lang="en-US" sz="3200" i="1" dirty="0" smtClean="0">
                <a:latin typeface="+mn-lt"/>
              </a:rPr>
              <a:t> B</a:t>
            </a:r>
            <a:r>
              <a:rPr lang="en-US" sz="3200" dirty="0" smtClean="0">
                <a:latin typeface="+mn-lt"/>
              </a:rPr>
              <a:t>) \ </a:t>
            </a:r>
            <a:r>
              <a:rPr lang="en-US" sz="3200" i="1" dirty="0" smtClean="0">
                <a:latin typeface="+mn-lt"/>
              </a:rPr>
              <a:t>C=</a:t>
            </a:r>
            <a:r>
              <a:rPr lang="en-US" sz="3200" dirty="0" smtClean="0">
                <a:latin typeface="+mn-lt"/>
              </a:rPr>
              <a:t>(</a:t>
            </a:r>
            <a:r>
              <a:rPr lang="en-US" sz="3200" i="1" dirty="0" smtClean="0">
                <a:latin typeface="+mn-lt"/>
              </a:rPr>
              <a:t>A </a:t>
            </a:r>
            <a:r>
              <a:rPr lang="en-US" sz="3200" dirty="0" smtClean="0">
                <a:latin typeface="+mn-lt"/>
              </a:rPr>
              <a:t>\</a:t>
            </a:r>
            <a:r>
              <a:rPr lang="en-US" sz="3200" i="1" dirty="0" smtClean="0">
                <a:latin typeface="+mn-lt"/>
              </a:rPr>
              <a:t> C</a:t>
            </a:r>
            <a:r>
              <a:rPr lang="en-US" sz="3200" dirty="0" smtClean="0">
                <a:latin typeface="+mn-lt"/>
              </a:rPr>
              <a:t>) \ (</a:t>
            </a:r>
            <a:r>
              <a:rPr lang="en-US" sz="3200" i="1" dirty="0" smtClean="0">
                <a:latin typeface="+mn-lt"/>
              </a:rPr>
              <a:t>B </a:t>
            </a:r>
            <a:r>
              <a:rPr lang="en-US" sz="3200" dirty="0" smtClean="0">
                <a:latin typeface="+mn-lt"/>
              </a:rPr>
              <a:t>\</a:t>
            </a:r>
            <a:r>
              <a:rPr lang="en-US" sz="3200" i="1" dirty="0" smtClean="0">
                <a:latin typeface="+mn-lt"/>
              </a:rPr>
              <a:t> C</a:t>
            </a:r>
            <a:r>
              <a:rPr lang="en-US" sz="3200" dirty="0" smtClean="0">
                <a:latin typeface="+mn-lt"/>
              </a:rPr>
              <a:t>);</a:t>
            </a:r>
            <a:r>
              <a:rPr lang="ru-RU" sz="3200" dirty="0" smtClean="0">
                <a:latin typeface="+mn-lt"/>
              </a:rPr>
              <a:t/>
            </a:r>
            <a:br>
              <a:rPr lang="ru-RU" sz="3200" dirty="0" smtClean="0">
                <a:latin typeface="+mn-lt"/>
              </a:rPr>
            </a:br>
            <a:r>
              <a:rPr lang="en-US" sz="3200" i="1" dirty="0" smtClean="0">
                <a:latin typeface="+mn-lt"/>
              </a:rPr>
              <a:t> A </a:t>
            </a:r>
            <a:r>
              <a:rPr lang="en-US" sz="3200" dirty="0" smtClean="0">
                <a:latin typeface="+mn-lt"/>
              </a:rPr>
              <a:t>\</a:t>
            </a:r>
            <a:r>
              <a:rPr lang="en-US" sz="3200" i="1" dirty="0" smtClean="0">
                <a:latin typeface="+mn-lt"/>
              </a:rPr>
              <a:t> </a:t>
            </a:r>
            <a:r>
              <a:rPr lang="en-US" sz="3200" dirty="0" smtClean="0">
                <a:latin typeface="+mn-lt"/>
              </a:rPr>
              <a:t>(</a:t>
            </a:r>
            <a:r>
              <a:rPr lang="en-US" sz="3200" i="1" dirty="0" smtClean="0">
                <a:latin typeface="+mn-lt"/>
              </a:rPr>
              <a:t>B</a:t>
            </a:r>
            <a:r>
              <a:rPr lang="ru-RU" sz="3200" dirty="0" smtClean="0">
                <a:latin typeface="+mn-lt"/>
                <a:sym typeface="Symbol" pitchFamily="18" charset="2"/>
              </a:rPr>
              <a:t></a:t>
            </a:r>
            <a:r>
              <a:rPr lang="en-US" sz="3200" i="1" dirty="0" smtClean="0">
                <a:latin typeface="+mn-lt"/>
              </a:rPr>
              <a:t>C</a:t>
            </a:r>
            <a:r>
              <a:rPr lang="en-US" sz="3200" dirty="0" smtClean="0">
                <a:latin typeface="+mn-lt"/>
              </a:rPr>
              <a:t>)=(</a:t>
            </a:r>
            <a:r>
              <a:rPr lang="en-US" sz="3200" i="1" dirty="0" smtClean="0">
                <a:latin typeface="+mn-lt"/>
              </a:rPr>
              <a:t>A </a:t>
            </a:r>
            <a:r>
              <a:rPr lang="en-US" sz="3200" dirty="0" smtClean="0">
                <a:latin typeface="+mn-lt"/>
              </a:rPr>
              <a:t>\</a:t>
            </a:r>
            <a:r>
              <a:rPr lang="en-US" sz="3200" i="1" dirty="0" smtClean="0">
                <a:latin typeface="+mn-lt"/>
              </a:rPr>
              <a:t> B</a:t>
            </a:r>
            <a:r>
              <a:rPr lang="en-US" sz="3200" dirty="0" smtClean="0">
                <a:latin typeface="+mn-lt"/>
              </a:rPr>
              <a:t>) \ </a:t>
            </a:r>
            <a:r>
              <a:rPr lang="en-US" sz="3200" i="1" dirty="0" smtClean="0">
                <a:latin typeface="+mn-lt"/>
              </a:rPr>
              <a:t>C;   A </a:t>
            </a:r>
            <a:r>
              <a:rPr lang="en-US" sz="3200" dirty="0" smtClean="0">
                <a:latin typeface="+mn-lt"/>
              </a:rPr>
              <a:t>\</a:t>
            </a:r>
            <a:r>
              <a:rPr lang="en-US" sz="3200" i="1" dirty="0" smtClean="0">
                <a:latin typeface="+mn-lt"/>
              </a:rPr>
              <a:t> </a:t>
            </a:r>
            <a:r>
              <a:rPr lang="en-US" sz="3200" dirty="0" smtClean="0">
                <a:latin typeface="+mn-lt"/>
              </a:rPr>
              <a:t>(</a:t>
            </a:r>
            <a:r>
              <a:rPr lang="en-US" sz="3200" i="1" dirty="0" smtClean="0">
                <a:latin typeface="+mn-lt"/>
              </a:rPr>
              <a:t>B</a:t>
            </a:r>
            <a:r>
              <a:rPr lang="ru-RU" sz="3200" dirty="0" smtClean="0">
                <a:latin typeface="+mn-lt"/>
                <a:sym typeface="Symbol" pitchFamily="18" charset="2"/>
              </a:rPr>
              <a:t></a:t>
            </a:r>
            <a:r>
              <a:rPr lang="en-US" sz="3200" i="1" dirty="0" smtClean="0">
                <a:latin typeface="+mn-lt"/>
              </a:rPr>
              <a:t>C</a:t>
            </a:r>
            <a:r>
              <a:rPr lang="en-US" sz="3200" dirty="0" smtClean="0">
                <a:latin typeface="+mn-lt"/>
              </a:rPr>
              <a:t>)=(</a:t>
            </a:r>
            <a:r>
              <a:rPr lang="en-US" sz="3200" i="1" dirty="0" smtClean="0">
                <a:latin typeface="+mn-lt"/>
              </a:rPr>
              <a:t>A </a:t>
            </a:r>
            <a:r>
              <a:rPr lang="en-US" sz="3200" dirty="0" smtClean="0">
                <a:latin typeface="+mn-lt"/>
              </a:rPr>
              <a:t>\</a:t>
            </a:r>
            <a:r>
              <a:rPr lang="en-US" sz="3200" i="1" dirty="0" smtClean="0">
                <a:latin typeface="+mn-lt"/>
              </a:rPr>
              <a:t> C</a:t>
            </a:r>
            <a:r>
              <a:rPr lang="en-US" sz="3200" dirty="0" smtClean="0">
                <a:latin typeface="+mn-lt"/>
              </a:rPr>
              <a:t>) \ (</a:t>
            </a:r>
            <a:r>
              <a:rPr lang="en-US" sz="3200" i="1" dirty="0" smtClean="0">
                <a:latin typeface="+mn-lt"/>
              </a:rPr>
              <a:t>B </a:t>
            </a:r>
            <a:r>
              <a:rPr lang="en-US" sz="3200" dirty="0" smtClean="0">
                <a:latin typeface="+mn-lt"/>
              </a:rPr>
              <a:t>\</a:t>
            </a:r>
            <a:r>
              <a:rPr lang="en-US" sz="3200" i="1" dirty="0" smtClean="0">
                <a:latin typeface="+mn-lt"/>
              </a:rPr>
              <a:t> C).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7" grpId="0"/>
      <p:bldP spid="8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Заголовок 1"/>
          <p:cNvSpPr>
            <a:spLocks noGrp="1"/>
          </p:cNvSpPr>
          <p:nvPr>
            <p:ph type="title"/>
          </p:nvPr>
        </p:nvSpPr>
        <p:spPr>
          <a:xfrm>
            <a:off x="0" y="2952328"/>
            <a:ext cx="9144000" cy="3645024"/>
          </a:xfrm>
        </p:spPr>
        <p:txBody>
          <a:bodyPr/>
          <a:lstStyle/>
          <a:p>
            <a:pPr algn="l"/>
            <a:r>
              <a:rPr lang="ru-RU" sz="1000" dirty="0"/>
              <a:t/>
            </a:r>
            <a:br>
              <a:rPr lang="ru-RU" sz="1000" dirty="0"/>
            </a:br>
            <a:r>
              <a:rPr lang="ru-RU" sz="3200" b="1" dirty="0"/>
              <a:t> </a:t>
            </a:r>
            <a:r>
              <a:rPr lang="ru-RU" sz="3200" b="1" dirty="0">
                <a:solidFill>
                  <a:srgbClr val="FF0000"/>
                </a:solidFill>
              </a:rPr>
              <a:t>Способы доказательства тождеств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dirty="0"/>
              <a:t>Убедиться в справедливости тождеств можно с помощью диаграмм Эйлера-Венна. Для этого необходимо изобразить на диаграммах левую и правую части тождеств и сравнить их. Такой способ доказательства принято называть </a:t>
            </a:r>
            <a:r>
              <a:rPr lang="ru-RU" sz="3200" b="1" i="1" dirty="0">
                <a:solidFill>
                  <a:srgbClr val="FF0000"/>
                </a:solidFill>
              </a:rPr>
              <a:t>геометрическим</a:t>
            </a:r>
            <a:r>
              <a:rPr lang="ru-RU" sz="3200" dirty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405B2-D981-49E7-BE08-474F9B1F0AA0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u="sng" dirty="0">
                <a:latin typeface="+mn-lt"/>
              </a:rPr>
              <a:t>Замечание.</a:t>
            </a:r>
            <a:r>
              <a:rPr lang="ru-RU" sz="3200" dirty="0">
                <a:latin typeface="+mn-lt"/>
              </a:rPr>
              <a:t> Практически все основные тождества (законы) множеств представлены парами, которые характеризуются своей симметричностью в </a:t>
            </a:r>
            <a:r>
              <a:rPr lang="ru-RU" sz="3200" dirty="0" err="1">
                <a:latin typeface="+mn-lt"/>
              </a:rPr>
              <a:t>отно-шении</a:t>
            </a:r>
            <a:r>
              <a:rPr lang="ru-RU" sz="3200" dirty="0">
                <a:latin typeface="+mn-lt"/>
              </a:rPr>
              <a:t> операций объединения и пересечения. Подобное свойство законов называется </a:t>
            </a:r>
            <a:r>
              <a:rPr lang="ru-RU" sz="3200" b="1" i="1" dirty="0" err="1">
                <a:solidFill>
                  <a:srgbClr val="FF0000"/>
                </a:solidFill>
                <a:latin typeface="+mn-lt"/>
              </a:rPr>
              <a:t>дуальностью</a:t>
            </a:r>
            <a:r>
              <a:rPr lang="ru-RU" sz="3200" dirty="0">
                <a:latin typeface="+mn-lt"/>
              </a:rPr>
              <a:t> (двойственностью). </a:t>
            </a:r>
            <a:endParaRPr lang="ru-RU" sz="32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Заголовок 1"/>
          <p:cNvSpPr>
            <a:spLocks noGrp="1"/>
          </p:cNvSpPr>
          <p:nvPr>
            <p:ph type="title"/>
          </p:nvPr>
        </p:nvSpPr>
        <p:spPr>
          <a:xfrm>
            <a:off x="0" y="980728"/>
            <a:ext cx="9144000" cy="1080120"/>
          </a:xfrm>
        </p:spPr>
        <p:txBody>
          <a:bodyPr/>
          <a:lstStyle/>
          <a:p>
            <a:pPr algn="l"/>
            <a:r>
              <a:rPr lang="ru-RU" sz="3200" b="1" dirty="0">
                <a:solidFill>
                  <a:srgbClr val="FF0000"/>
                </a:solidFill>
              </a:rPr>
              <a:t>Пример 5</a:t>
            </a:r>
            <a:r>
              <a:rPr lang="ru-RU" sz="3200" b="1" dirty="0"/>
              <a:t>. </a:t>
            </a:r>
            <a:r>
              <a:rPr lang="ru-RU" sz="3200" dirty="0"/>
              <a:t>Проверим первый дистрибутивный закон:    </a:t>
            </a:r>
            <a:r>
              <a:rPr lang="ru-RU" sz="3200" b="1" i="1" dirty="0"/>
              <a:t>А</a:t>
            </a:r>
            <a:r>
              <a:rPr lang="ru-RU" sz="3200" dirty="0">
                <a:sym typeface="Symbol" pitchFamily="18" charset="2"/>
              </a:rPr>
              <a:t></a:t>
            </a:r>
            <a:r>
              <a:rPr lang="ru-RU" sz="3200" dirty="0"/>
              <a:t>(</a:t>
            </a:r>
            <a:r>
              <a:rPr lang="ru-RU" sz="3200" b="1" i="1" dirty="0"/>
              <a:t>В</a:t>
            </a:r>
            <a:r>
              <a:rPr lang="ru-RU" sz="3200" dirty="0">
                <a:sym typeface="Symbol" pitchFamily="18" charset="2"/>
              </a:rPr>
              <a:t></a:t>
            </a:r>
            <a:r>
              <a:rPr lang="ru-RU" sz="3200" b="1" i="1" dirty="0"/>
              <a:t>С</a:t>
            </a:r>
            <a:r>
              <a:rPr lang="ru-RU" sz="3200" dirty="0"/>
              <a:t>)=(</a:t>
            </a:r>
            <a:r>
              <a:rPr lang="ru-RU" sz="3200" b="1" i="1" dirty="0"/>
              <a:t>А</a:t>
            </a:r>
            <a:r>
              <a:rPr lang="ru-RU" sz="3200" dirty="0">
                <a:sym typeface="Symbol" pitchFamily="18" charset="2"/>
              </a:rPr>
              <a:t></a:t>
            </a:r>
            <a:r>
              <a:rPr lang="ru-RU" sz="3200" b="1" i="1" dirty="0"/>
              <a:t>В</a:t>
            </a:r>
            <a:r>
              <a:rPr lang="ru-RU" sz="3200" dirty="0"/>
              <a:t>)</a:t>
            </a:r>
            <a:r>
              <a:rPr lang="ru-RU" sz="3200" dirty="0">
                <a:sym typeface="Symbol" pitchFamily="18" charset="2"/>
              </a:rPr>
              <a:t></a:t>
            </a:r>
            <a:r>
              <a:rPr lang="ru-RU" sz="3200" dirty="0"/>
              <a:t>(</a:t>
            </a:r>
            <a:r>
              <a:rPr lang="ru-RU" sz="3200" b="1" i="1" dirty="0"/>
              <a:t>А</a:t>
            </a:r>
            <a:r>
              <a:rPr lang="ru-RU" sz="3200" dirty="0">
                <a:sym typeface="Symbol" pitchFamily="18" charset="2"/>
              </a:rPr>
              <a:t></a:t>
            </a:r>
            <a:r>
              <a:rPr lang="ru-RU" sz="3200" b="1" i="1" dirty="0"/>
              <a:t>С</a:t>
            </a:r>
            <a:r>
              <a:rPr lang="ru-RU" sz="3200" dirty="0"/>
              <a:t>) (рис.9).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05A41-B290-4BF2-AB45-8883D13E04B3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395288" y="2492375"/>
            <a:ext cx="8424862" cy="3875088"/>
            <a:chOff x="2066" y="4060"/>
            <a:chExt cx="8809" cy="4594"/>
          </a:xfrm>
        </p:grpSpPr>
        <p:grpSp>
          <p:nvGrpSpPr>
            <p:cNvPr id="55302" name="Group 5"/>
            <p:cNvGrpSpPr>
              <a:grpSpLocks/>
            </p:cNvGrpSpPr>
            <p:nvPr/>
          </p:nvGrpSpPr>
          <p:grpSpPr bwMode="auto">
            <a:xfrm>
              <a:off x="2066" y="4060"/>
              <a:ext cx="7533" cy="4150"/>
              <a:chOff x="2066" y="4389"/>
              <a:chExt cx="7533" cy="4150"/>
            </a:xfrm>
          </p:grpSpPr>
          <p:pic>
            <p:nvPicPr>
              <p:cNvPr id="55304" name="Picture 6" descr="Эйлер1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078" y="4392"/>
                <a:ext cx="2678" cy="1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305" name="Picture 7" descr="Эйлер2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531" y="4389"/>
                <a:ext cx="2630" cy="19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306" name="Picture 8" descr="Эйлер3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066" y="6436"/>
                <a:ext cx="2678" cy="19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307" name="Picture 9" descr="Эйлер4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535" y="6444"/>
                <a:ext cx="2630" cy="19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308" name="Picture 10" descr="Эйлер2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969" y="6438"/>
                <a:ext cx="2630" cy="19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5309" name="AutoShape 11"/>
              <p:cNvSpPr>
                <a:spLocks noChangeArrowheads="1"/>
              </p:cNvSpPr>
              <p:nvPr/>
            </p:nvSpPr>
            <p:spPr bwMode="auto">
              <a:xfrm rot="-5400000">
                <a:off x="6994" y="4970"/>
                <a:ext cx="1343" cy="12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17694720 60000 65536"/>
                  <a:gd name="T17" fmla="*/ 11796480 60000 65536"/>
                  <a:gd name="T18" fmla="*/ 17694720 60000 65536"/>
                  <a:gd name="T19" fmla="*/ 11796480 60000 65536"/>
                  <a:gd name="T20" fmla="*/ 5898240 60000 65536"/>
                  <a:gd name="T21" fmla="*/ 5898240 60000 65536"/>
                  <a:gd name="T22" fmla="*/ 0 60000 65536"/>
                  <a:gd name="T23" fmla="*/ 0 60000 65536"/>
                  <a:gd name="T24" fmla="*/ 3088 w 21600"/>
                  <a:gd name="T25" fmla="*/ 12340 h 21600"/>
                  <a:gd name="T26" fmla="*/ 18512 w 21600"/>
                  <a:gd name="T27" fmla="*/ 18519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15429" y="0"/>
                    </a:moveTo>
                    <a:lnTo>
                      <a:pt x="9257" y="6171"/>
                    </a:lnTo>
                    <a:lnTo>
                      <a:pt x="12343" y="6171"/>
                    </a:lnTo>
                    <a:lnTo>
                      <a:pt x="12343" y="12343"/>
                    </a:lnTo>
                    <a:lnTo>
                      <a:pt x="6171" y="12343"/>
                    </a:lnTo>
                    <a:lnTo>
                      <a:pt x="6171" y="9257"/>
                    </a:lnTo>
                    <a:lnTo>
                      <a:pt x="0" y="15429"/>
                    </a:lnTo>
                    <a:lnTo>
                      <a:pt x="6171" y="21600"/>
                    </a:lnTo>
                    <a:lnTo>
                      <a:pt x="6171" y="18514"/>
                    </a:lnTo>
                    <a:lnTo>
                      <a:pt x="18514" y="18514"/>
                    </a:lnTo>
                    <a:lnTo>
                      <a:pt x="18514" y="6171"/>
                    </a:lnTo>
                    <a:lnTo>
                      <a:pt x="21600" y="6171"/>
                    </a:lnTo>
                    <a:close/>
                  </a:path>
                </a:pathLst>
              </a:custGeom>
              <a:solidFill>
                <a:srgbClr val="FF8B8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236" name="Text Box 12"/>
              <p:cNvSpPr txBox="1">
                <a:spLocks noChangeArrowheads="1"/>
              </p:cNvSpPr>
              <p:nvPr/>
            </p:nvSpPr>
            <p:spPr bwMode="auto">
              <a:xfrm>
                <a:off x="2141" y="6120"/>
                <a:ext cx="219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ru-RU" sz="2000" b="1" i="1" dirty="0">
                    <a:latin typeface="+mn-lt"/>
                  </a:rPr>
                  <a:t>В</a:t>
                </a:r>
                <a:r>
                  <a:rPr lang="ru-RU" sz="2000" dirty="0">
                    <a:latin typeface="+mn-lt"/>
                    <a:sym typeface="Symbol" pitchFamily="18" charset="2"/>
                  </a:rPr>
                  <a:t></a:t>
                </a:r>
                <a:r>
                  <a:rPr lang="ru-RU" sz="2000" b="1" i="1" dirty="0">
                    <a:latin typeface="+mn-lt"/>
                  </a:rPr>
                  <a:t>С</a:t>
                </a:r>
                <a:endParaRPr lang="ru-RU" sz="2000" dirty="0">
                  <a:latin typeface="+mn-lt"/>
                </a:endParaRPr>
              </a:p>
            </p:txBody>
          </p:sp>
          <p:sp>
            <p:nvSpPr>
              <p:cNvPr id="52237" name="Text Box 13"/>
              <p:cNvSpPr txBox="1">
                <a:spLocks noChangeArrowheads="1"/>
              </p:cNvSpPr>
              <p:nvPr/>
            </p:nvSpPr>
            <p:spPr bwMode="auto">
              <a:xfrm>
                <a:off x="4594" y="6104"/>
                <a:ext cx="2151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ru-RU" sz="2000" b="1" i="1" dirty="0">
                    <a:latin typeface="+mn-lt"/>
                  </a:rPr>
                  <a:t>А</a:t>
                </a:r>
                <a:r>
                  <a:rPr lang="ru-RU" sz="2000" dirty="0">
                    <a:latin typeface="+mn-lt"/>
                    <a:sym typeface="Symbol" pitchFamily="18" charset="2"/>
                  </a:rPr>
                  <a:t></a:t>
                </a:r>
                <a:r>
                  <a:rPr lang="ru-RU" sz="2000" dirty="0">
                    <a:latin typeface="+mn-lt"/>
                  </a:rPr>
                  <a:t>(</a:t>
                </a:r>
                <a:r>
                  <a:rPr lang="ru-RU" sz="2000" b="1" i="1" dirty="0">
                    <a:latin typeface="+mn-lt"/>
                  </a:rPr>
                  <a:t>В</a:t>
                </a:r>
                <a:r>
                  <a:rPr lang="ru-RU" sz="2000" dirty="0">
                    <a:latin typeface="+mn-lt"/>
                    <a:sym typeface="Symbol" pitchFamily="18" charset="2"/>
                  </a:rPr>
                  <a:t></a:t>
                </a:r>
                <a:r>
                  <a:rPr lang="ru-RU" sz="2000" b="1" i="1" dirty="0">
                    <a:latin typeface="+mn-lt"/>
                  </a:rPr>
                  <a:t>С</a:t>
                </a:r>
                <a:r>
                  <a:rPr lang="ru-RU" sz="2000" dirty="0">
                    <a:latin typeface="+mn-lt"/>
                  </a:rPr>
                  <a:t>)</a:t>
                </a:r>
              </a:p>
            </p:txBody>
          </p:sp>
          <p:sp>
            <p:nvSpPr>
              <p:cNvPr id="52238" name="Text Box 14"/>
              <p:cNvSpPr txBox="1">
                <a:spLocks noChangeArrowheads="1"/>
              </p:cNvSpPr>
              <p:nvPr/>
            </p:nvSpPr>
            <p:spPr bwMode="auto">
              <a:xfrm>
                <a:off x="2129" y="8181"/>
                <a:ext cx="2211" cy="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ru-RU" sz="2000" b="1" i="1" dirty="0">
                    <a:latin typeface="+mn-lt"/>
                  </a:rPr>
                  <a:t>А</a:t>
                </a:r>
                <a:r>
                  <a:rPr lang="ru-RU" sz="2000" dirty="0">
                    <a:latin typeface="+mn-lt"/>
                    <a:sym typeface="Symbol" pitchFamily="18" charset="2"/>
                  </a:rPr>
                  <a:t></a:t>
                </a:r>
                <a:r>
                  <a:rPr lang="ru-RU" sz="2000" b="1" i="1" dirty="0">
                    <a:latin typeface="+mn-lt"/>
                  </a:rPr>
                  <a:t>В</a:t>
                </a:r>
                <a:endParaRPr lang="ru-RU" sz="2000" dirty="0">
                  <a:latin typeface="+mn-lt"/>
                </a:endParaRPr>
              </a:p>
            </p:txBody>
          </p:sp>
          <p:sp>
            <p:nvSpPr>
              <p:cNvPr id="52239" name="Text Box 15"/>
              <p:cNvSpPr txBox="1">
                <a:spLocks noChangeArrowheads="1"/>
              </p:cNvSpPr>
              <p:nvPr/>
            </p:nvSpPr>
            <p:spPr bwMode="auto">
              <a:xfrm>
                <a:off x="4597" y="8153"/>
                <a:ext cx="214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ru-RU" sz="2000" b="1" i="1" dirty="0">
                    <a:latin typeface="+mn-lt"/>
                  </a:rPr>
                  <a:t>А</a:t>
                </a:r>
                <a:r>
                  <a:rPr lang="ru-RU" sz="2000" dirty="0">
                    <a:latin typeface="+mn-lt"/>
                    <a:sym typeface="Symbol" pitchFamily="18" charset="2"/>
                  </a:rPr>
                  <a:t></a:t>
                </a:r>
                <a:r>
                  <a:rPr lang="ru-RU" sz="2000" b="1" i="1" dirty="0">
                    <a:latin typeface="+mn-lt"/>
                  </a:rPr>
                  <a:t>С</a:t>
                </a:r>
                <a:endParaRPr lang="ru-RU" sz="2000" dirty="0">
                  <a:latin typeface="+mn-lt"/>
                </a:endParaRPr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7032" y="8153"/>
                <a:ext cx="2145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  <a:defRPr/>
                </a:pPr>
                <a:r>
                  <a:rPr lang="ru-RU" sz="2000" dirty="0">
                    <a:latin typeface="+mn-lt"/>
                  </a:rPr>
                  <a:t>(</a:t>
                </a:r>
                <a:r>
                  <a:rPr lang="ru-RU" sz="2000" b="1" i="1" dirty="0">
                    <a:latin typeface="+mn-lt"/>
                  </a:rPr>
                  <a:t>А</a:t>
                </a:r>
                <a:r>
                  <a:rPr lang="ru-RU" sz="2000" dirty="0">
                    <a:latin typeface="+mn-lt"/>
                    <a:sym typeface="Symbol" pitchFamily="18" charset="2"/>
                  </a:rPr>
                  <a:t></a:t>
                </a:r>
                <a:r>
                  <a:rPr lang="ru-RU" sz="2000" b="1" i="1" dirty="0">
                    <a:latin typeface="+mn-lt"/>
                  </a:rPr>
                  <a:t>В</a:t>
                </a:r>
                <a:r>
                  <a:rPr lang="ru-RU" sz="2000" dirty="0">
                    <a:latin typeface="+mn-lt"/>
                  </a:rPr>
                  <a:t>)</a:t>
                </a:r>
                <a:r>
                  <a:rPr lang="ru-RU" sz="2000" dirty="0">
                    <a:latin typeface="+mn-lt"/>
                    <a:sym typeface="Symbol" pitchFamily="18" charset="2"/>
                  </a:rPr>
                  <a:t></a:t>
                </a:r>
                <a:r>
                  <a:rPr lang="ru-RU" sz="2000" dirty="0">
                    <a:latin typeface="+mn-lt"/>
                  </a:rPr>
                  <a:t>(</a:t>
                </a:r>
                <a:r>
                  <a:rPr lang="ru-RU" sz="2000" b="1" i="1" dirty="0">
                    <a:latin typeface="+mn-lt"/>
                  </a:rPr>
                  <a:t>А</a:t>
                </a:r>
                <a:r>
                  <a:rPr lang="ru-RU" sz="2000" dirty="0">
                    <a:latin typeface="+mn-lt"/>
                    <a:sym typeface="Symbol" pitchFamily="18" charset="2"/>
                  </a:rPr>
                  <a:t></a:t>
                </a:r>
                <a:r>
                  <a:rPr lang="ru-RU" sz="2000" b="1" i="1" dirty="0">
                    <a:latin typeface="+mn-lt"/>
                  </a:rPr>
                  <a:t>С</a:t>
                </a:r>
                <a:r>
                  <a:rPr lang="ru-RU" sz="2000" dirty="0">
                    <a:latin typeface="+mn-lt"/>
                  </a:rPr>
                  <a:t>)</a:t>
                </a:r>
              </a:p>
            </p:txBody>
          </p:sp>
        </p:grpSp>
        <p:sp>
          <p:nvSpPr>
            <p:cNvPr id="55303" name="Text Box 17"/>
            <p:cNvSpPr txBox="1">
              <a:spLocks noChangeArrowheads="1"/>
            </p:cNvSpPr>
            <p:nvPr/>
          </p:nvSpPr>
          <p:spPr bwMode="auto">
            <a:xfrm>
              <a:off x="2066" y="8289"/>
              <a:ext cx="880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ru-RU" sz="2000" dirty="0">
                  <a:latin typeface="Calibri" pitchFamily="34" charset="0"/>
                </a:rPr>
                <a:t>Рис. 9. Проверка дистрибутивного закона на диаграммах Эйлера-Венна</a:t>
              </a:r>
              <a:endParaRPr lang="ru-RU" sz="20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715008" y="1978031"/>
            <a:ext cx="2735262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Диаграммы левой </a:t>
            </a:r>
          </a:p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и  правой  частей тождества </a:t>
            </a:r>
          </a:p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совпадают, </a:t>
            </a:r>
          </a:p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значит оно </a:t>
            </a:r>
          </a:p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справедливо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-27384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Этот способ является наглядным, но не обладает достаточной строгостью</a:t>
            </a:r>
            <a:r>
              <a:rPr lang="ru-RU" sz="3200" dirty="0"/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2869" y="44624"/>
            <a:ext cx="6351499" cy="681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2520280"/>
          </a:xfrm>
        </p:spPr>
        <p:txBody>
          <a:bodyPr/>
          <a:lstStyle/>
          <a:p>
            <a:pPr algn="l"/>
            <a:r>
              <a:rPr lang="ru-RU" sz="3200" dirty="0"/>
              <a:t>Доказательство справедливости проверяемых тождеств можно проводить одним из двух методов:</a:t>
            </a:r>
            <a:br>
              <a:rPr lang="ru-RU" sz="3200" dirty="0"/>
            </a:br>
            <a:r>
              <a:rPr lang="ru-RU" sz="3200" dirty="0">
                <a:solidFill>
                  <a:srgbClr val="FF0000"/>
                </a:solidFill>
              </a:rPr>
              <a:t>- </a:t>
            </a:r>
            <a:r>
              <a:rPr lang="ru-RU" sz="3200" b="1" i="1" dirty="0">
                <a:solidFill>
                  <a:srgbClr val="FF0000"/>
                </a:solidFill>
              </a:rPr>
              <a:t>методом взаимного включения</a:t>
            </a:r>
            <a:r>
              <a:rPr lang="ru-RU" sz="3200" dirty="0">
                <a:solidFill>
                  <a:srgbClr val="FF0000"/>
                </a:solidFill>
              </a:rPr>
              <a:t>; </a:t>
            </a:r>
            <a:br>
              <a:rPr lang="ru-RU" sz="3200" dirty="0">
                <a:solidFill>
                  <a:srgbClr val="FF0000"/>
                </a:solidFill>
              </a:rPr>
            </a:br>
            <a:r>
              <a:rPr lang="ru-RU" sz="3200" dirty="0">
                <a:solidFill>
                  <a:srgbClr val="FF0000"/>
                </a:solidFill>
              </a:rPr>
              <a:t>- </a:t>
            </a:r>
            <a:r>
              <a:rPr lang="ru-RU" sz="3200" b="1" i="1" dirty="0">
                <a:solidFill>
                  <a:srgbClr val="FF0000"/>
                </a:solidFill>
              </a:rPr>
              <a:t>алгебраическим методом.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ECAEA-8796-4B56-9039-C827F3204AC8}" type="slidenum">
              <a:rPr lang="ru-RU" smtClean="0"/>
              <a:pPr>
                <a:defRPr/>
              </a:pPr>
              <a:t>50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4437112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Пример 6</a:t>
            </a:r>
            <a:r>
              <a:rPr lang="ru-RU" sz="3200" b="1" dirty="0">
                <a:latin typeface="+mn-lt"/>
              </a:rPr>
              <a:t>. </a:t>
            </a:r>
            <a:r>
              <a:rPr lang="ru-RU" sz="3200" dirty="0">
                <a:latin typeface="+mn-lt"/>
              </a:rPr>
              <a:t>Докажем первый дистрибутивный закон: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  <a:sym typeface="Symbol" pitchFamily="18" charset="2"/>
              </a:rPr>
              <a:t></a:t>
            </a:r>
            <a:r>
              <a:rPr lang="ru-RU" sz="3200" b="1" i="1" dirty="0">
                <a:latin typeface="+mn-lt"/>
              </a:rPr>
              <a:t>С</a:t>
            </a:r>
            <a:r>
              <a:rPr lang="ru-RU" sz="3200" dirty="0">
                <a:latin typeface="+mn-lt"/>
              </a:rPr>
              <a:t>)=(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)</a:t>
            </a:r>
            <a:r>
              <a:rPr lang="ru-RU" sz="3200" dirty="0">
                <a:latin typeface="+mn-lt"/>
                <a:sym typeface="Symbol" pitchFamily="18" charset="2"/>
              </a:rPr>
              <a:t>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ru-RU" sz="3200" b="1" i="1" dirty="0">
                <a:latin typeface="+mn-lt"/>
              </a:rPr>
              <a:t>С</a:t>
            </a:r>
            <a:r>
              <a:rPr lang="ru-RU" sz="3200" dirty="0">
                <a:latin typeface="+mn-lt"/>
              </a:rPr>
              <a:t>).</a:t>
            </a:r>
            <a:br>
              <a:rPr lang="ru-RU" sz="3200" dirty="0">
                <a:latin typeface="+mn-lt"/>
              </a:rPr>
            </a:br>
            <a:r>
              <a:rPr lang="ru-RU" sz="3200" dirty="0">
                <a:latin typeface="+mn-lt"/>
              </a:rPr>
              <a:t>Обозначим левую часть тождества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  <a:sym typeface="Symbol" pitchFamily="18" charset="2"/>
              </a:rPr>
              <a:t></a:t>
            </a:r>
            <a:r>
              <a:rPr lang="ru-RU" sz="3200" b="1" i="1" dirty="0">
                <a:latin typeface="+mn-lt"/>
              </a:rPr>
              <a:t>С</a:t>
            </a:r>
            <a:r>
              <a:rPr lang="ru-RU" sz="3200" dirty="0">
                <a:latin typeface="+mn-lt"/>
              </a:rPr>
              <a:t>) через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l</a:t>
            </a:r>
            <a:r>
              <a:rPr lang="ru-RU" sz="3200" dirty="0">
                <a:latin typeface="+mn-lt"/>
              </a:rPr>
              <a:t>, а правую – 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)</a:t>
            </a:r>
            <a:r>
              <a:rPr lang="ru-RU" sz="3200" dirty="0">
                <a:latin typeface="+mn-lt"/>
                <a:sym typeface="Symbol" pitchFamily="18" charset="2"/>
              </a:rPr>
              <a:t>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ru-RU" sz="3200" b="1" i="1" dirty="0">
                <a:latin typeface="+mn-lt"/>
              </a:rPr>
              <a:t>С</a:t>
            </a:r>
            <a:r>
              <a:rPr lang="ru-RU" sz="3200" dirty="0">
                <a:latin typeface="+mn-lt"/>
              </a:rPr>
              <a:t>) через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r</a:t>
            </a:r>
            <a:r>
              <a:rPr lang="ru-RU" sz="3200" baseline="-25000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420888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Метод взаимного включения </a:t>
            </a:r>
            <a:r>
              <a:rPr lang="ru-RU" sz="3200" dirty="0">
                <a:latin typeface="+mn-lt"/>
              </a:rPr>
              <a:t>базируется на определении равенства двух множеств, между которыми существует отношение взаимного включения: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</a:rPr>
              <a:t>=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 </a:t>
            </a:r>
            <a:r>
              <a:rPr lang="ru-RU" sz="3200" dirty="0">
                <a:latin typeface="+mn-lt"/>
                <a:sym typeface="Symbol" pitchFamily="18" charset="2"/>
              </a:rPr>
              <a:t>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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 и 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  <a:sym typeface="Symbol" pitchFamily="18" charset="2"/>
              </a:rPr>
              <a:t>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</a:rPr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</p:spPr>
        <p:txBody>
          <a:bodyPr/>
          <a:lstStyle/>
          <a:p>
            <a:pPr algn="l"/>
            <a:r>
              <a:rPr lang="ru-RU" sz="3200" dirty="0"/>
              <a:t>В соответствии с принятым методом доказательство разделяется на две части: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CD886-187C-4A50-98B5-FDED40D9CC0E}" type="slidenum">
              <a:rPr lang="ru-RU" smtClean="0"/>
              <a:pPr>
                <a:defRPr/>
              </a:pPr>
              <a:t>51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4513763"/>
            <a:ext cx="9144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/>
            </a:r>
            <a:br>
              <a:rPr lang="ru-RU" sz="1000" dirty="0"/>
            </a:br>
            <a:r>
              <a:rPr lang="ru-RU" sz="3200" dirty="0">
                <a:latin typeface="+mn-lt"/>
              </a:rPr>
              <a:t>1. Пусть элемент </a:t>
            </a:r>
            <a:r>
              <a:rPr lang="ru-RU" sz="3200" b="1" i="1" dirty="0" err="1">
                <a:latin typeface="+mn-lt"/>
              </a:rPr>
              <a:t>х</a:t>
            </a:r>
            <a:r>
              <a:rPr lang="ru-RU" sz="3200" dirty="0">
                <a:latin typeface="+mn-lt"/>
                <a:sym typeface="Symbol" pitchFamily="18" charset="2"/>
              </a:rPr>
              <a:t></a:t>
            </a:r>
            <a:r>
              <a:rPr lang="ru-RU" sz="3200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l</a:t>
            </a:r>
            <a:r>
              <a:rPr lang="ru-RU" sz="3200" dirty="0">
                <a:latin typeface="+mn-lt"/>
              </a:rPr>
              <a:t>, т.е.</a:t>
            </a:r>
            <a:r>
              <a:rPr lang="ru-RU" sz="3200" i="1" dirty="0">
                <a:latin typeface="+mn-lt"/>
              </a:rPr>
              <a:t> </a:t>
            </a:r>
            <a:r>
              <a:rPr lang="ru-RU" sz="3200" b="1" i="1" dirty="0" err="1">
                <a:latin typeface="+mn-lt"/>
              </a:rPr>
              <a:t>х</a:t>
            </a:r>
            <a:r>
              <a:rPr lang="ru-RU" sz="3200" dirty="0">
                <a:latin typeface="+mn-lt"/>
                <a:sym typeface="Symbol" pitchFamily="18" charset="2"/>
              </a:rPr>
              <a:t></a:t>
            </a:r>
            <a:r>
              <a:rPr lang="ru-RU" sz="3200" dirty="0">
                <a:latin typeface="+mn-lt"/>
              </a:rPr>
              <a:t>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  <a:sym typeface="Symbol" pitchFamily="18" charset="2"/>
              </a:rPr>
              <a:t></a:t>
            </a:r>
            <a:r>
              <a:rPr lang="ru-RU" sz="3200" b="1" i="1" dirty="0">
                <a:latin typeface="+mn-lt"/>
              </a:rPr>
              <a:t>С</a:t>
            </a:r>
            <a:r>
              <a:rPr lang="ru-RU" sz="3200" dirty="0">
                <a:latin typeface="+mn-lt"/>
              </a:rPr>
              <a:t>), тогда по определению операции объединения, (</a:t>
            </a:r>
            <a:r>
              <a:rPr lang="ru-RU" sz="3200" b="1" i="1" dirty="0" err="1">
                <a:latin typeface="+mn-lt"/>
              </a:rPr>
              <a:t>х</a:t>
            </a:r>
            <a:r>
              <a:rPr lang="ru-RU" sz="3200" dirty="0" err="1">
                <a:latin typeface="+mn-lt"/>
                <a:sym typeface="Symbol" pitchFamily="18" charset="2"/>
              </a:rPr>
              <a:t></a:t>
            </a:r>
            <a:r>
              <a:rPr lang="ru-RU" sz="3200" b="1" i="1" dirty="0" err="1">
                <a:latin typeface="+mn-lt"/>
              </a:rPr>
              <a:t>А</a:t>
            </a:r>
            <a:r>
              <a:rPr lang="ru-RU" sz="3200" dirty="0">
                <a:latin typeface="+mn-lt"/>
              </a:rPr>
              <a:t>)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или</a:t>
            </a:r>
            <a:r>
              <a:rPr lang="ru-RU" sz="3200" dirty="0">
                <a:latin typeface="+mn-lt"/>
              </a:rPr>
              <a:t> (</a:t>
            </a:r>
            <a:r>
              <a:rPr lang="ru-RU" sz="3200" b="1" i="1" dirty="0" err="1">
                <a:latin typeface="+mn-lt"/>
              </a:rPr>
              <a:t>х</a:t>
            </a:r>
            <a:r>
              <a:rPr lang="ru-RU" sz="3200" dirty="0" err="1">
                <a:latin typeface="+mn-lt"/>
                <a:sym typeface="Symbol" pitchFamily="18" charset="2"/>
              </a:rPr>
              <a:t></a:t>
            </a:r>
            <a:r>
              <a:rPr lang="ru-RU" sz="3200" b="1" i="1" dirty="0" err="1">
                <a:latin typeface="+mn-lt"/>
              </a:rPr>
              <a:t>В</a:t>
            </a:r>
            <a:r>
              <a:rPr lang="ru-RU" sz="3200" dirty="0" err="1">
                <a:latin typeface="+mn-lt"/>
                <a:sym typeface="Symbol" pitchFamily="18" charset="2"/>
              </a:rPr>
              <a:t></a:t>
            </a:r>
            <a:r>
              <a:rPr lang="ru-RU" sz="3200" b="1" i="1" dirty="0" err="1">
                <a:latin typeface="+mn-lt"/>
              </a:rPr>
              <a:t>С</a:t>
            </a:r>
            <a:r>
              <a:rPr lang="ru-RU" sz="3200" dirty="0">
                <a:latin typeface="+mn-lt"/>
              </a:rPr>
              <a:t>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9675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+mn-lt"/>
              </a:rPr>
              <a:t>1. </a:t>
            </a:r>
            <a:r>
              <a:rPr lang="ru-RU" sz="3200" dirty="0">
                <a:latin typeface="+mn-lt"/>
              </a:rPr>
              <a:t>берется произвольный элемент множества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l 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 err="1">
                <a:latin typeface="+mn-lt"/>
              </a:rPr>
              <a:t>х</a:t>
            </a:r>
            <a:r>
              <a:rPr lang="ru-RU" sz="3200" dirty="0">
                <a:latin typeface="+mn-lt"/>
                <a:sym typeface="Symbol" pitchFamily="18" charset="2"/>
              </a:rPr>
              <a:t>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l</a:t>
            </a:r>
            <a:r>
              <a:rPr lang="ru-RU" sz="3200" dirty="0">
                <a:latin typeface="+mn-lt"/>
              </a:rPr>
              <a:t>) и доказывается, что он принадлежит также и множеству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r</a:t>
            </a:r>
            <a:r>
              <a:rPr lang="ru-RU" sz="3200" dirty="0">
                <a:latin typeface="+mn-lt"/>
              </a:rPr>
              <a:t>, откуда следует: </a:t>
            </a:r>
            <a:r>
              <a:rPr lang="en-US" sz="3200" dirty="0" err="1">
                <a:latin typeface="+mn-lt"/>
              </a:rPr>
              <a:t>D</a:t>
            </a:r>
            <a:r>
              <a:rPr lang="en-US" sz="3200" baseline="-25000" dirty="0" err="1">
                <a:latin typeface="+mn-lt"/>
              </a:rPr>
              <a:t>l</a:t>
            </a:r>
            <a:r>
              <a:rPr lang="en-US" sz="3200" dirty="0" err="1">
                <a:latin typeface="+mn-lt"/>
                <a:sym typeface="Symbol" pitchFamily="18" charset="2"/>
              </a:rPr>
              <a:t></a:t>
            </a:r>
            <a:r>
              <a:rPr lang="en-US" sz="3200" dirty="0" err="1">
                <a:latin typeface="+mn-lt"/>
              </a:rPr>
              <a:t>D</a:t>
            </a:r>
            <a:r>
              <a:rPr lang="en-US" sz="3200" baseline="-25000" dirty="0" err="1">
                <a:latin typeface="+mn-lt"/>
              </a:rPr>
              <a:t>r</a:t>
            </a:r>
            <a:r>
              <a:rPr lang="ru-RU" sz="3200" dirty="0">
                <a:latin typeface="+mn-lt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85293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+mn-lt"/>
              </a:rPr>
              <a:t>2. </a:t>
            </a:r>
            <a:r>
              <a:rPr lang="ru-RU" sz="3200" dirty="0">
                <a:latin typeface="+mn-lt"/>
              </a:rPr>
              <a:t>берется произвольный элемент множества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r</a:t>
            </a:r>
            <a:r>
              <a:rPr lang="ru-RU" sz="3200" dirty="0">
                <a:latin typeface="+mn-lt"/>
              </a:rPr>
              <a:t> и доказывается, что он принадлежит также и множеству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l</a:t>
            </a:r>
            <a:r>
              <a:rPr lang="ru-RU" sz="3200" dirty="0">
                <a:latin typeface="+mn-lt"/>
              </a:rPr>
              <a:t>, откуда следует: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r</a:t>
            </a:r>
            <a:r>
              <a:rPr lang="en-US" sz="3200" dirty="0">
                <a:latin typeface="+mn-lt"/>
                <a:sym typeface="Symbol" pitchFamily="18" charset="2"/>
              </a:rPr>
              <a:t></a:t>
            </a:r>
            <a:r>
              <a:rPr lang="en-US" sz="3200" dirty="0">
                <a:latin typeface="+mn-lt"/>
              </a:rPr>
              <a:t> D</a:t>
            </a:r>
            <a:r>
              <a:rPr lang="en-US" sz="3200" baseline="-25000" dirty="0">
                <a:latin typeface="+mn-lt"/>
              </a:rPr>
              <a:t>l</a:t>
            </a:r>
            <a:r>
              <a:rPr lang="ru-RU" sz="3200" baseline="-25000" dirty="0">
                <a:latin typeface="+mn-lt"/>
              </a:rPr>
              <a:t>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2132856"/>
            <a:ext cx="9144000" cy="3861048"/>
          </a:xfrm>
        </p:spPr>
        <p:txBody>
          <a:bodyPr/>
          <a:lstStyle/>
          <a:p>
            <a:pPr marL="360363" indent="-360363" algn="l" hangingPunct="1"/>
            <a:r>
              <a:rPr lang="ru-RU" sz="3200" dirty="0"/>
              <a:t>б) Если элемент</a:t>
            </a:r>
            <a:r>
              <a:rPr lang="ru-RU" sz="3200" b="1" i="1" dirty="0"/>
              <a:t> </a:t>
            </a:r>
            <a:r>
              <a:rPr lang="ru-RU" sz="3200" b="1" i="1" dirty="0" err="1"/>
              <a:t>х</a:t>
            </a:r>
            <a:r>
              <a:rPr lang="ru-RU" sz="3200" dirty="0" err="1">
                <a:sym typeface="Symbol" pitchFamily="18" charset="2"/>
              </a:rPr>
              <a:t></a:t>
            </a:r>
            <a:r>
              <a:rPr lang="ru-RU" sz="3200" b="1" i="1" dirty="0" err="1"/>
              <a:t>В</a:t>
            </a:r>
            <a:r>
              <a:rPr lang="ru-RU" sz="3200" dirty="0" err="1">
                <a:sym typeface="Symbol" pitchFamily="18" charset="2"/>
              </a:rPr>
              <a:t></a:t>
            </a:r>
            <a:r>
              <a:rPr lang="ru-RU" sz="3200" b="1" i="1" dirty="0" err="1"/>
              <a:t>С</a:t>
            </a:r>
            <a:r>
              <a:rPr lang="ru-RU" sz="3200" dirty="0"/>
              <a:t>, то, по определению операции пересечения множеств, (</a:t>
            </a:r>
            <a:r>
              <a:rPr lang="ru-RU" sz="3200" b="1" i="1" dirty="0" err="1"/>
              <a:t>х</a:t>
            </a:r>
            <a:r>
              <a:rPr lang="ru-RU" sz="3200" dirty="0" err="1">
                <a:sym typeface="Symbol" pitchFamily="18" charset="2"/>
              </a:rPr>
              <a:t></a:t>
            </a:r>
            <a:r>
              <a:rPr lang="ru-RU" sz="3200" b="1" i="1" dirty="0" err="1"/>
              <a:t>В</a:t>
            </a:r>
            <a:r>
              <a:rPr lang="ru-RU" sz="3200" dirty="0"/>
              <a:t>) </a:t>
            </a:r>
            <a:r>
              <a:rPr lang="ru-RU" sz="3200" dirty="0">
                <a:solidFill>
                  <a:srgbClr val="FF0000"/>
                </a:solidFill>
              </a:rPr>
              <a:t>и</a:t>
            </a:r>
            <a:r>
              <a:rPr lang="ru-RU" sz="3200" dirty="0"/>
              <a:t> (</a:t>
            </a:r>
            <a:r>
              <a:rPr lang="ru-RU" sz="3200" b="1" i="1" dirty="0" err="1"/>
              <a:t>х</a:t>
            </a:r>
            <a:r>
              <a:rPr lang="ru-RU" sz="3200" dirty="0" err="1">
                <a:sym typeface="Symbol" pitchFamily="18" charset="2"/>
              </a:rPr>
              <a:t></a:t>
            </a:r>
            <a:r>
              <a:rPr lang="ru-RU" sz="3200" b="1" i="1" dirty="0" err="1"/>
              <a:t>С</a:t>
            </a:r>
            <a:r>
              <a:rPr lang="ru-RU" sz="3200" dirty="0"/>
              <a:t>), отсюда, по определению операции объединения, (</a:t>
            </a:r>
            <a:r>
              <a:rPr lang="ru-RU" sz="3200" b="1" i="1" dirty="0" err="1"/>
              <a:t>х</a:t>
            </a:r>
            <a:r>
              <a:rPr lang="ru-RU" sz="3200" dirty="0" err="1">
                <a:sym typeface="Symbol" pitchFamily="18" charset="2"/>
              </a:rPr>
              <a:t></a:t>
            </a:r>
            <a:r>
              <a:rPr lang="ru-RU" sz="3200" b="1" i="1" dirty="0" err="1"/>
              <a:t>А</a:t>
            </a:r>
            <a:r>
              <a:rPr lang="ru-RU" sz="3200" dirty="0" err="1">
                <a:sym typeface="Symbol" pitchFamily="18" charset="2"/>
              </a:rPr>
              <a:t></a:t>
            </a:r>
            <a:r>
              <a:rPr lang="ru-RU" sz="3200" b="1" i="1" dirty="0" err="1"/>
              <a:t>В</a:t>
            </a:r>
            <a:r>
              <a:rPr lang="ru-RU" sz="3200" dirty="0"/>
              <a:t>) </a:t>
            </a:r>
            <a:r>
              <a:rPr lang="ru-RU" sz="3200" dirty="0">
                <a:solidFill>
                  <a:srgbClr val="FF0000"/>
                </a:solidFill>
              </a:rPr>
              <a:t>и</a:t>
            </a:r>
            <a:r>
              <a:rPr lang="ru-RU" sz="3200" dirty="0"/>
              <a:t> (</a:t>
            </a:r>
            <a:r>
              <a:rPr lang="ru-RU" sz="3200" b="1" i="1" dirty="0" err="1"/>
              <a:t>х</a:t>
            </a:r>
            <a:r>
              <a:rPr lang="ru-RU" sz="3200" dirty="0" err="1">
                <a:sym typeface="Symbol" pitchFamily="18" charset="2"/>
              </a:rPr>
              <a:t></a:t>
            </a:r>
            <a:r>
              <a:rPr lang="ru-RU" sz="3200" b="1" i="1" dirty="0" err="1"/>
              <a:t>А</a:t>
            </a:r>
            <a:r>
              <a:rPr lang="ru-RU" sz="3200" dirty="0" err="1">
                <a:sym typeface="Symbol" pitchFamily="18" charset="2"/>
              </a:rPr>
              <a:t></a:t>
            </a:r>
            <a:r>
              <a:rPr lang="ru-RU" sz="3200" b="1" i="1" dirty="0" err="1"/>
              <a:t>С</a:t>
            </a:r>
            <a:r>
              <a:rPr lang="ru-RU" sz="3200" dirty="0"/>
              <a:t>), следовательно </a:t>
            </a:r>
            <a:r>
              <a:rPr lang="ru-RU" sz="3200" b="1" i="1" dirty="0" err="1"/>
              <a:t>х</a:t>
            </a:r>
            <a:r>
              <a:rPr lang="ru-RU" sz="3200" dirty="0">
                <a:sym typeface="Symbol" pitchFamily="18" charset="2"/>
              </a:rPr>
              <a:t></a:t>
            </a:r>
            <a:r>
              <a:rPr lang="ru-RU" sz="3200" dirty="0"/>
              <a:t>(</a:t>
            </a:r>
            <a:r>
              <a:rPr lang="ru-RU" sz="3200" b="1" i="1" dirty="0"/>
              <a:t>А</a:t>
            </a:r>
            <a:r>
              <a:rPr lang="ru-RU" sz="3200" dirty="0">
                <a:sym typeface="Symbol" pitchFamily="18" charset="2"/>
              </a:rPr>
              <a:t></a:t>
            </a:r>
            <a:r>
              <a:rPr lang="ru-RU" sz="3200" b="1" i="1" dirty="0"/>
              <a:t>В</a:t>
            </a:r>
            <a:r>
              <a:rPr lang="ru-RU" sz="3200" dirty="0"/>
              <a:t>)</a:t>
            </a:r>
            <a:r>
              <a:rPr lang="ru-RU" sz="3200" dirty="0">
                <a:sym typeface="Symbol" pitchFamily="18" charset="2"/>
              </a:rPr>
              <a:t></a:t>
            </a:r>
            <a:r>
              <a:rPr lang="ru-RU" sz="3200" dirty="0"/>
              <a:t>(</a:t>
            </a:r>
            <a:r>
              <a:rPr lang="ru-RU" sz="3200" i="1" dirty="0"/>
              <a:t>А</a:t>
            </a:r>
            <a:r>
              <a:rPr lang="ru-RU" sz="3200" dirty="0">
                <a:sym typeface="Symbol" pitchFamily="18" charset="2"/>
              </a:rPr>
              <a:t></a:t>
            </a:r>
            <a:r>
              <a:rPr lang="ru-RU" sz="3200" b="1" i="1" dirty="0"/>
              <a:t>С</a:t>
            </a:r>
            <a:r>
              <a:rPr lang="ru-RU" sz="3200" dirty="0"/>
              <a:t>), т.е. </a:t>
            </a:r>
            <a:r>
              <a:rPr lang="ru-RU" sz="3200" b="1" i="1" dirty="0" err="1"/>
              <a:t>х</a:t>
            </a:r>
            <a:r>
              <a:rPr lang="ru-RU" sz="3200" dirty="0">
                <a:sym typeface="Symbol" pitchFamily="18" charset="2"/>
              </a:rPr>
              <a:t></a:t>
            </a:r>
            <a:r>
              <a:rPr lang="en-US" sz="3200" dirty="0"/>
              <a:t>D</a:t>
            </a:r>
            <a:r>
              <a:rPr lang="en-US" sz="3200" baseline="-25000" dirty="0"/>
              <a:t>r</a:t>
            </a:r>
            <a:r>
              <a:rPr lang="ru-RU" sz="3200" dirty="0"/>
              <a:t>.</a:t>
            </a:r>
            <a:br>
              <a:rPr lang="ru-RU" sz="3200" dirty="0"/>
            </a:br>
            <a:r>
              <a:rPr lang="ru-RU" sz="3200" dirty="0"/>
              <a:t>Так как для любого </a:t>
            </a:r>
            <a:r>
              <a:rPr lang="ru-RU" sz="3200" b="1" i="1" dirty="0" err="1"/>
              <a:t>х</a:t>
            </a:r>
            <a:r>
              <a:rPr lang="ru-RU" sz="3200" dirty="0">
                <a:sym typeface="Symbol" pitchFamily="18" charset="2"/>
              </a:rPr>
              <a:t></a:t>
            </a:r>
            <a:r>
              <a:rPr lang="en-US" sz="3200" dirty="0"/>
              <a:t>D</a:t>
            </a:r>
            <a:r>
              <a:rPr lang="en-US" sz="3200" baseline="-25000" dirty="0"/>
              <a:t>l</a:t>
            </a:r>
            <a:r>
              <a:rPr lang="ru-RU" sz="3200" dirty="0"/>
              <a:t> следует, что </a:t>
            </a:r>
            <a:r>
              <a:rPr lang="ru-RU" sz="3200" b="1" i="1" dirty="0" err="1"/>
              <a:t>х</a:t>
            </a:r>
            <a:r>
              <a:rPr lang="en-US" sz="3200" dirty="0">
                <a:sym typeface="Symbol" pitchFamily="18" charset="2"/>
              </a:rPr>
              <a:t></a:t>
            </a:r>
            <a:r>
              <a:rPr lang="en-US" sz="3200" dirty="0"/>
              <a:t>D</a:t>
            </a:r>
            <a:r>
              <a:rPr lang="en-US" sz="3200" baseline="-25000" dirty="0"/>
              <a:t>r</a:t>
            </a:r>
            <a:r>
              <a:rPr lang="ru-RU" sz="3200" dirty="0"/>
              <a:t>, то, по определению отношения включения, </a:t>
            </a:r>
            <a:r>
              <a:rPr lang="en-US" sz="3200" dirty="0" err="1"/>
              <a:t>D</a:t>
            </a:r>
            <a:r>
              <a:rPr lang="en-US" sz="3200" baseline="-25000" dirty="0" err="1"/>
              <a:t>l</a:t>
            </a:r>
            <a:r>
              <a:rPr lang="en-US" sz="3200" dirty="0" err="1">
                <a:sym typeface="Symbol" pitchFamily="18" charset="2"/>
              </a:rPr>
              <a:t></a:t>
            </a:r>
            <a:r>
              <a:rPr lang="en-US" sz="3200" dirty="0" err="1"/>
              <a:t>D</a:t>
            </a:r>
            <a:r>
              <a:rPr lang="en-US" sz="3200" baseline="-25000" dirty="0" err="1"/>
              <a:t>r</a:t>
            </a:r>
            <a:r>
              <a:rPr lang="ru-RU" sz="3200" dirty="0"/>
              <a:t>.</a:t>
            </a:r>
            <a:endParaRPr lang="ru-RU" sz="8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BF625-1011-4BD4-B0B5-084A710E418D}" type="slidenum">
              <a:rPr lang="ru-RU" smtClean="0"/>
              <a:pPr>
                <a:defRPr/>
              </a:pPr>
              <a:t>52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/>
            <a:r>
              <a:rPr lang="ru-RU" sz="3200" dirty="0">
                <a:latin typeface="+mn-lt"/>
              </a:rPr>
              <a:t>а) Если элемент </a:t>
            </a:r>
            <a:r>
              <a:rPr lang="ru-RU" sz="3200" b="1" i="1" dirty="0" err="1">
                <a:latin typeface="+mn-lt"/>
              </a:rPr>
              <a:t>х</a:t>
            </a:r>
            <a:r>
              <a:rPr lang="ru-RU" sz="3200" dirty="0" err="1">
                <a:latin typeface="+mn-lt"/>
                <a:sym typeface="Symbol" pitchFamily="18" charset="2"/>
              </a:rPr>
              <a:t></a:t>
            </a:r>
            <a:r>
              <a:rPr lang="ru-RU" sz="3200" b="1" i="1" dirty="0" err="1">
                <a:latin typeface="+mn-lt"/>
              </a:rPr>
              <a:t>А</a:t>
            </a:r>
            <a:r>
              <a:rPr lang="ru-RU" sz="3200" dirty="0">
                <a:latin typeface="+mn-lt"/>
              </a:rPr>
              <a:t>, то, по определению операции объединения множеств, </a:t>
            </a:r>
            <a:br>
              <a:rPr lang="ru-RU" sz="3200" dirty="0">
                <a:latin typeface="+mn-lt"/>
              </a:rPr>
            </a:br>
            <a:r>
              <a:rPr lang="ru-RU" sz="3200" dirty="0">
                <a:latin typeface="+mn-lt"/>
              </a:rPr>
              <a:t>(</a:t>
            </a:r>
            <a:r>
              <a:rPr lang="ru-RU" sz="3200" b="1" i="1" dirty="0" err="1">
                <a:latin typeface="+mn-lt"/>
              </a:rPr>
              <a:t>х</a:t>
            </a:r>
            <a:r>
              <a:rPr lang="ru-RU" sz="3200" dirty="0" err="1">
                <a:latin typeface="+mn-lt"/>
                <a:sym typeface="Symbol" pitchFamily="18" charset="2"/>
              </a:rPr>
              <a:t></a:t>
            </a:r>
            <a:r>
              <a:rPr lang="ru-RU" sz="3200" b="1" i="1" dirty="0" err="1">
                <a:latin typeface="+mn-lt"/>
              </a:rPr>
              <a:t>А</a:t>
            </a:r>
            <a:r>
              <a:rPr lang="ru-RU" sz="3200" dirty="0" err="1">
                <a:latin typeface="+mn-lt"/>
                <a:sym typeface="Symbol" pitchFamily="18" charset="2"/>
              </a:rPr>
              <a:t></a:t>
            </a:r>
            <a:r>
              <a:rPr lang="ru-RU" sz="3200" b="1" i="1" dirty="0" err="1">
                <a:latin typeface="+mn-lt"/>
              </a:rPr>
              <a:t>В</a:t>
            </a:r>
            <a:r>
              <a:rPr lang="ru-RU" sz="3200" dirty="0">
                <a:latin typeface="+mn-lt"/>
              </a:rPr>
              <a:t>)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и</a:t>
            </a:r>
            <a:r>
              <a:rPr lang="ru-RU" sz="3200" dirty="0">
                <a:latin typeface="+mn-lt"/>
              </a:rPr>
              <a:t> (</a:t>
            </a:r>
            <a:r>
              <a:rPr lang="ru-RU" sz="3200" b="1" i="1" dirty="0" err="1">
                <a:latin typeface="+mn-lt"/>
              </a:rPr>
              <a:t>х</a:t>
            </a:r>
            <a:r>
              <a:rPr lang="ru-RU" sz="3200" dirty="0" err="1">
                <a:latin typeface="+mn-lt"/>
                <a:sym typeface="Symbol" pitchFamily="18" charset="2"/>
              </a:rPr>
              <a:t></a:t>
            </a:r>
            <a:r>
              <a:rPr lang="ru-RU" sz="3200" b="1" i="1" dirty="0" err="1">
                <a:latin typeface="+mn-lt"/>
              </a:rPr>
              <a:t>А</a:t>
            </a:r>
            <a:r>
              <a:rPr lang="ru-RU" sz="3200" dirty="0" err="1">
                <a:latin typeface="+mn-lt"/>
                <a:sym typeface="Symbol" pitchFamily="18" charset="2"/>
              </a:rPr>
              <a:t></a:t>
            </a:r>
            <a:r>
              <a:rPr lang="ru-RU" sz="3200" b="1" i="1" dirty="0" err="1">
                <a:latin typeface="+mn-lt"/>
              </a:rPr>
              <a:t>С</a:t>
            </a:r>
            <a:r>
              <a:rPr lang="ru-RU" sz="3200" dirty="0">
                <a:latin typeface="+mn-lt"/>
              </a:rPr>
              <a:t>), следовательно </a:t>
            </a:r>
            <a:br>
              <a:rPr lang="ru-RU" sz="3200" dirty="0">
                <a:latin typeface="+mn-lt"/>
              </a:rPr>
            </a:br>
            <a:r>
              <a:rPr lang="ru-RU" sz="3200" b="1" i="1" dirty="0" err="1">
                <a:latin typeface="+mn-lt"/>
              </a:rPr>
              <a:t>х</a:t>
            </a:r>
            <a:r>
              <a:rPr lang="ru-RU" sz="3200" dirty="0">
                <a:latin typeface="+mn-lt"/>
              </a:rPr>
              <a:t> </a:t>
            </a:r>
            <a:r>
              <a:rPr lang="ru-RU" sz="3200" dirty="0">
                <a:latin typeface="+mn-lt"/>
                <a:sym typeface="Symbol" pitchFamily="18" charset="2"/>
              </a:rPr>
              <a:t></a:t>
            </a:r>
            <a:r>
              <a:rPr lang="ru-RU" sz="3200" dirty="0">
                <a:latin typeface="+mn-lt"/>
              </a:rPr>
              <a:t> 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)</a:t>
            </a:r>
            <a:r>
              <a:rPr lang="ru-RU" sz="3200" dirty="0">
                <a:latin typeface="+mn-lt"/>
                <a:sym typeface="Symbol" pitchFamily="18" charset="2"/>
              </a:rPr>
              <a:t>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 pitchFamily="18" charset="2"/>
              </a:rPr>
              <a:t></a:t>
            </a:r>
            <a:r>
              <a:rPr lang="ru-RU" sz="3200" b="1" i="1" dirty="0">
                <a:latin typeface="+mn-lt"/>
              </a:rPr>
              <a:t>С</a:t>
            </a:r>
            <a:r>
              <a:rPr lang="ru-RU" sz="3200" dirty="0">
                <a:latin typeface="+mn-lt"/>
              </a:rPr>
              <a:t>), т.е. </a:t>
            </a:r>
            <a:r>
              <a:rPr lang="ru-RU" sz="3200" b="1" i="1" dirty="0" err="1">
                <a:latin typeface="+mn-lt"/>
              </a:rPr>
              <a:t>х</a:t>
            </a:r>
            <a:r>
              <a:rPr lang="ru-RU" sz="3200" dirty="0" err="1">
                <a:latin typeface="+mn-lt"/>
                <a:sym typeface="Symbol" pitchFamily="18" charset="2"/>
              </a:rPr>
              <a:t></a:t>
            </a:r>
            <a:r>
              <a:rPr lang="ru-RU" sz="3200" dirty="0" err="1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r</a:t>
            </a:r>
            <a:r>
              <a:rPr lang="ru-RU" sz="3200" dirty="0">
                <a:latin typeface="+mn-lt"/>
              </a:rPr>
              <a:t>;</a:t>
            </a:r>
            <a:endParaRPr lang="ru-RU" sz="32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2304256"/>
          </a:xfrm>
        </p:spPr>
        <p:txBody>
          <a:bodyPr/>
          <a:lstStyle/>
          <a:p>
            <a:pPr algn="l" hangingPunct="1"/>
            <a:r>
              <a:rPr lang="ru-RU" sz="3200" dirty="0" smtClean="0"/>
              <a:t>2. Пусть элемент </a:t>
            </a:r>
            <a:r>
              <a:rPr lang="ru-RU" sz="3200" b="1" i="1" dirty="0" err="1" smtClean="0"/>
              <a:t>х</a:t>
            </a:r>
            <a:r>
              <a:rPr lang="ru-RU" sz="3200" dirty="0" smtClean="0">
                <a:sym typeface="Symbol" pitchFamily="18" charset="2"/>
              </a:rPr>
              <a:t></a:t>
            </a:r>
            <a:r>
              <a:rPr lang="en-US" sz="3200" dirty="0" smtClean="0"/>
              <a:t>D</a:t>
            </a:r>
            <a:r>
              <a:rPr lang="en-US" sz="3200" baseline="-25000" dirty="0" smtClean="0"/>
              <a:t>r</a:t>
            </a:r>
            <a:r>
              <a:rPr lang="ru-RU" sz="3200" dirty="0" smtClean="0"/>
              <a:t>, т.е. (</a:t>
            </a:r>
            <a:r>
              <a:rPr lang="ru-RU" sz="3200" b="1" i="1" dirty="0" err="1" smtClean="0"/>
              <a:t>х</a:t>
            </a:r>
            <a:r>
              <a:rPr lang="ru-RU" sz="3200" dirty="0" err="1" smtClean="0">
                <a:sym typeface="Symbol" pitchFamily="18" charset="2"/>
              </a:rPr>
              <a:t></a:t>
            </a:r>
            <a:r>
              <a:rPr lang="ru-RU" sz="3200" b="1" i="1" dirty="0" err="1" smtClean="0"/>
              <a:t>А</a:t>
            </a:r>
            <a:r>
              <a:rPr lang="ru-RU" sz="3200" dirty="0" err="1" smtClean="0">
                <a:sym typeface="Symbol" pitchFamily="18" charset="2"/>
              </a:rPr>
              <a:t></a:t>
            </a:r>
            <a:r>
              <a:rPr lang="ru-RU" sz="3200" b="1" i="1" dirty="0" err="1" smtClean="0"/>
              <a:t>В</a:t>
            </a:r>
            <a:r>
              <a:rPr lang="ru-RU" sz="3200" dirty="0" smtClean="0"/>
              <a:t>) </a:t>
            </a:r>
            <a:r>
              <a:rPr lang="ru-RU" sz="3200" dirty="0" smtClean="0">
                <a:solidFill>
                  <a:srgbClr val="FF0000"/>
                </a:solidFill>
              </a:rPr>
              <a:t>и</a:t>
            </a:r>
            <a:r>
              <a:rPr lang="ru-RU" sz="3200" dirty="0" smtClean="0"/>
              <a:t> (</a:t>
            </a:r>
            <a:r>
              <a:rPr lang="ru-RU" sz="3200" b="1" i="1" dirty="0" err="1" smtClean="0"/>
              <a:t>х</a:t>
            </a:r>
            <a:r>
              <a:rPr lang="ru-RU" sz="3200" dirty="0" err="1" smtClean="0">
                <a:sym typeface="Symbol" pitchFamily="18" charset="2"/>
              </a:rPr>
              <a:t></a:t>
            </a:r>
            <a:r>
              <a:rPr lang="ru-RU" sz="3200" b="1" i="1" dirty="0" err="1" smtClean="0"/>
              <a:t>А</a:t>
            </a:r>
            <a:r>
              <a:rPr lang="ru-RU" sz="3200" dirty="0" err="1" smtClean="0">
                <a:sym typeface="Symbol" pitchFamily="18" charset="2"/>
              </a:rPr>
              <a:t></a:t>
            </a:r>
            <a:r>
              <a:rPr lang="ru-RU" sz="3200" b="1" i="1" dirty="0" err="1" smtClean="0"/>
              <a:t>С</a:t>
            </a:r>
            <a:r>
              <a:rPr lang="ru-RU" sz="3200" dirty="0" smtClean="0"/>
              <a:t>), откуда по определению операции объединения, (</a:t>
            </a:r>
            <a:r>
              <a:rPr lang="ru-RU" sz="3200" b="1" i="1" dirty="0" err="1" smtClean="0"/>
              <a:t>х</a:t>
            </a:r>
            <a:r>
              <a:rPr lang="ru-RU" sz="3200" dirty="0" err="1" smtClean="0">
                <a:sym typeface="Symbol" pitchFamily="18" charset="2"/>
              </a:rPr>
              <a:t></a:t>
            </a:r>
            <a:r>
              <a:rPr lang="ru-RU" sz="3200" i="1" dirty="0" err="1" smtClean="0"/>
              <a:t>А</a:t>
            </a:r>
            <a:r>
              <a:rPr lang="ru-RU" sz="3200" dirty="0" smtClean="0"/>
              <a:t> </a:t>
            </a:r>
            <a:r>
              <a:rPr lang="ru-RU" sz="3200" dirty="0" smtClean="0">
                <a:solidFill>
                  <a:srgbClr val="FF0000"/>
                </a:solidFill>
              </a:rPr>
              <a:t>или</a:t>
            </a:r>
            <a:r>
              <a:rPr lang="ru-RU" sz="3200" dirty="0" smtClean="0"/>
              <a:t> </a:t>
            </a:r>
            <a:r>
              <a:rPr lang="ru-RU" sz="3200" b="1" i="1" dirty="0" err="1" smtClean="0"/>
              <a:t>х</a:t>
            </a:r>
            <a:r>
              <a:rPr lang="ru-RU" sz="3200" dirty="0" err="1" smtClean="0">
                <a:sym typeface="Symbol" pitchFamily="18" charset="2"/>
              </a:rPr>
              <a:t></a:t>
            </a:r>
            <a:r>
              <a:rPr lang="ru-RU" sz="3200" b="1" i="1" dirty="0" err="1" smtClean="0"/>
              <a:t>В</a:t>
            </a:r>
            <a:r>
              <a:rPr lang="ru-RU" sz="3200" dirty="0" smtClean="0"/>
              <a:t>) </a:t>
            </a:r>
            <a:r>
              <a:rPr lang="ru-RU" sz="3200" dirty="0" smtClean="0">
                <a:solidFill>
                  <a:srgbClr val="FF0000"/>
                </a:solidFill>
              </a:rPr>
              <a:t>и</a:t>
            </a:r>
            <a:r>
              <a:rPr lang="ru-RU" sz="3200" dirty="0" smtClean="0"/>
              <a:t> (</a:t>
            </a:r>
            <a:r>
              <a:rPr lang="ru-RU" sz="3200" b="1" i="1" dirty="0" err="1" smtClean="0"/>
              <a:t>х</a:t>
            </a:r>
            <a:r>
              <a:rPr lang="ru-RU" sz="3200" dirty="0" err="1" smtClean="0">
                <a:sym typeface="Symbol" pitchFamily="18" charset="2"/>
              </a:rPr>
              <a:t></a:t>
            </a:r>
            <a:r>
              <a:rPr lang="ru-RU" sz="3200" b="1" i="1" dirty="0" err="1" smtClean="0"/>
              <a:t>А</a:t>
            </a:r>
            <a:r>
              <a:rPr lang="ru-RU" sz="3200" dirty="0" smtClean="0"/>
              <a:t> </a:t>
            </a:r>
            <a:r>
              <a:rPr lang="ru-RU" sz="3200" dirty="0" smtClean="0">
                <a:solidFill>
                  <a:srgbClr val="FF0000"/>
                </a:solidFill>
              </a:rPr>
              <a:t>или</a:t>
            </a:r>
            <a:r>
              <a:rPr lang="ru-RU" sz="3200" dirty="0" smtClean="0"/>
              <a:t> </a:t>
            </a:r>
            <a:r>
              <a:rPr lang="ru-RU" sz="3200" b="1" i="1" dirty="0" err="1" smtClean="0"/>
              <a:t>х</a:t>
            </a:r>
            <a:r>
              <a:rPr lang="ru-RU" sz="3200" dirty="0" err="1" smtClean="0">
                <a:sym typeface="Symbol" pitchFamily="18" charset="2"/>
              </a:rPr>
              <a:t></a:t>
            </a:r>
            <a:r>
              <a:rPr lang="ru-RU" sz="3200" b="1" i="1" dirty="0" err="1" smtClean="0"/>
              <a:t>С</a:t>
            </a:r>
            <a:r>
              <a:rPr lang="ru-RU" sz="3200" dirty="0" smtClean="0"/>
              <a:t>), следовательно, </a:t>
            </a:r>
            <a:r>
              <a:rPr lang="ru-RU" sz="3200" b="1" i="1" dirty="0" err="1" smtClean="0"/>
              <a:t>х</a:t>
            </a:r>
            <a:r>
              <a:rPr lang="ru-RU" sz="3200" dirty="0" err="1" smtClean="0">
                <a:sym typeface="Symbol" pitchFamily="18" charset="2"/>
              </a:rPr>
              <a:t></a:t>
            </a:r>
            <a:r>
              <a:rPr lang="ru-RU" sz="3200" b="1" i="1" dirty="0" err="1" smtClean="0"/>
              <a:t>А</a:t>
            </a:r>
            <a:r>
              <a:rPr lang="ru-RU" sz="3200" dirty="0" smtClean="0"/>
              <a:t> </a:t>
            </a:r>
            <a:r>
              <a:rPr lang="ru-RU" sz="3200" dirty="0" smtClean="0">
                <a:solidFill>
                  <a:srgbClr val="FF0000"/>
                </a:solidFill>
              </a:rPr>
              <a:t>или </a:t>
            </a:r>
            <a:r>
              <a:rPr lang="ru-RU" sz="3200" dirty="0" smtClean="0"/>
              <a:t>(</a:t>
            </a:r>
            <a:r>
              <a:rPr lang="ru-RU" sz="3200" b="1" i="1" dirty="0" err="1" smtClean="0"/>
              <a:t>х</a:t>
            </a:r>
            <a:r>
              <a:rPr lang="ru-RU" sz="3200" dirty="0" err="1" smtClean="0">
                <a:sym typeface="Symbol" pitchFamily="18" charset="2"/>
              </a:rPr>
              <a:t></a:t>
            </a:r>
            <a:r>
              <a:rPr lang="ru-RU" sz="3200" b="1" i="1" dirty="0" err="1" smtClean="0"/>
              <a:t>В</a:t>
            </a:r>
            <a:r>
              <a:rPr lang="ru-RU" sz="3200" dirty="0" smtClean="0"/>
              <a:t> </a:t>
            </a:r>
            <a:r>
              <a:rPr lang="ru-RU" sz="3200" dirty="0" smtClean="0">
                <a:solidFill>
                  <a:srgbClr val="FF0000"/>
                </a:solidFill>
              </a:rPr>
              <a:t>и</a:t>
            </a:r>
            <a:r>
              <a:rPr lang="ru-RU" sz="3200" dirty="0" smtClean="0"/>
              <a:t> </a:t>
            </a:r>
            <a:r>
              <a:rPr lang="ru-RU" sz="3200" b="1" i="1" dirty="0" err="1" smtClean="0"/>
              <a:t>х</a:t>
            </a:r>
            <a:r>
              <a:rPr lang="ru-RU" sz="3200" dirty="0" err="1" smtClean="0">
                <a:sym typeface="Symbol" pitchFamily="18" charset="2"/>
              </a:rPr>
              <a:t></a:t>
            </a:r>
            <a:r>
              <a:rPr lang="ru-RU" sz="3200" b="1" i="1" dirty="0" err="1" smtClean="0"/>
              <a:t>С</a:t>
            </a:r>
            <a:r>
              <a:rPr lang="ru-RU" sz="3200" dirty="0" smtClean="0"/>
              <a:t>), откуда, </a:t>
            </a:r>
            <a:r>
              <a:rPr lang="ru-RU" sz="3200" b="1" i="1" dirty="0" err="1" smtClean="0"/>
              <a:t>х</a:t>
            </a:r>
            <a:r>
              <a:rPr lang="ru-RU" sz="3200" dirty="0" err="1" smtClean="0">
                <a:sym typeface="Symbol" pitchFamily="18" charset="2"/>
              </a:rPr>
              <a:t></a:t>
            </a:r>
            <a:r>
              <a:rPr lang="ru-RU" sz="3200" i="1" dirty="0" err="1" smtClean="0"/>
              <a:t>А</a:t>
            </a:r>
            <a:r>
              <a:rPr lang="ru-RU" sz="3200" dirty="0" smtClean="0"/>
              <a:t> </a:t>
            </a:r>
            <a:r>
              <a:rPr lang="ru-RU" sz="3200" dirty="0" smtClean="0">
                <a:solidFill>
                  <a:srgbClr val="FF0000"/>
                </a:solidFill>
              </a:rPr>
              <a:t>или</a:t>
            </a:r>
            <a:r>
              <a:rPr lang="ru-RU" sz="3200" dirty="0" smtClean="0"/>
              <a:t> (</a:t>
            </a:r>
            <a:r>
              <a:rPr lang="ru-RU" sz="3200" b="1" i="1" dirty="0" err="1" smtClean="0"/>
              <a:t>х</a:t>
            </a:r>
            <a:r>
              <a:rPr lang="ru-RU" sz="3200" dirty="0" smtClean="0">
                <a:sym typeface="Symbol" pitchFamily="18" charset="2"/>
              </a:rPr>
              <a:t></a:t>
            </a:r>
            <a:r>
              <a:rPr lang="en-US" sz="3200" b="1" i="1" dirty="0" smtClean="0"/>
              <a:t>B</a:t>
            </a:r>
            <a:r>
              <a:rPr lang="ru-RU" sz="3200" dirty="0" smtClean="0">
                <a:sym typeface="Symbol" pitchFamily="18" charset="2"/>
              </a:rPr>
              <a:t></a:t>
            </a:r>
            <a:r>
              <a:rPr lang="ru-RU" sz="3200" i="1" dirty="0" smtClean="0"/>
              <a:t>С</a:t>
            </a:r>
            <a:r>
              <a:rPr lang="ru-RU" sz="3200" dirty="0" smtClean="0"/>
              <a:t>), т.е. </a:t>
            </a:r>
            <a:r>
              <a:rPr lang="ru-RU" sz="3200" b="1" i="1" dirty="0" err="1" smtClean="0"/>
              <a:t>х</a:t>
            </a:r>
            <a:r>
              <a:rPr lang="ru-RU" sz="3200" dirty="0" smtClean="0">
                <a:sym typeface="Symbol" pitchFamily="18" charset="2"/>
              </a:rPr>
              <a:t></a:t>
            </a:r>
            <a:r>
              <a:rPr lang="ru-RU" sz="3200" i="1" dirty="0" smtClean="0"/>
              <a:t> </a:t>
            </a:r>
            <a:r>
              <a:rPr lang="ru-RU" sz="3200" b="1" i="1" dirty="0" smtClean="0"/>
              <a:t>А</a:t>
            </a:r>
            <a:r>
              <a:rPr lang="ru-RU" sz="3200" dirty="0" smtClean="0">
                <a:sym typeface="Symbol" pitchFamily="18" charset="2"/>
              </a:rPr>
              <a:t></a:t>
            </a:r>
            <a:r>
              <a:rPr lang="ru-RU" sz="3200" dirty="0" smtClean="0"/>
              <a:t>(</a:t>
            </a:r>
            <a:r>
              <a:rPr lang="ru-RU" sz="3200" b="1" i="1" dirty="0" smtClean="0"/>
              <a:t>В</a:t>
            </a:r>
            <a:r>
              <a:rPr lang="ru-RU" sz="3200" dirty="0" smtClean="0">
                <a:sym typeface="Symbol" pitchFamily="18" charset="2"/>
              </a:rPr>
              <a:t></a:t>
            </a:r>
            <a:r>
              <a:rPr lang="ru-RU" sz="3200" i="1" dirty="0" smtClean="0"/>
              <a:t>С</a:t>
            </a:r>
            <a:r>
              <a:rPr lang="ru-RU" sz="3200" dirty="0" smtClean="0"/>
              <a:t>) или </a:t>
            </a:r>
            <a:r>
              <a:rPr lang="ru-RU" sz="3200" b="1" i="1" dirty="0" err="1" smtClean="0"/>
              <a:t>х</a:t>
            </a:r>
            <a:r>
              <a:rPr lang="ru-RU" sz="3200" dirty="0" smtClean="0">
                <a:sym typeface="Symbol" pitchFamily="18" charset="2"/>
              </a:rPr>
              <a:t></a:t>
            </a:r>
            <a:r>
              <a:rPr lang="en-US" sz="3200" dirty="0" smtClean="0"/>
              <a:t>D</a:t>
            </a:r>
            <a:r>
              <a:rPr lang="en-US" sz="3200" baseline="-25000" dirty="0" smtClean="0"/>
              <a:t>l</a:t>
            </a:r>
            <a:r>
              <a:rPr lang="ru-RU" sz="3200" dirty="0" smtClean="0"/>
              <a:t>, откуда </a:t>
            </a:r>
            <a:r>
              <a:rPr lang="en-US" sz="3200" dirty="0" err="1" smtClean="0"/>
              <a:t>D</a:t>
            </a:r>
            <a:r>
              <a:rPr lang="en-US" sz="3200" baseline="-25000" dirty="0" err="1" smtClean="0"/>
              <a:t>r</a:t>
            </a:r>
            <a:r>
              <a:rPr lang="en-US" sz="3200" dirty="0" err="1" smtClean="0">
                <a:sym typeface="Symbol" pitchFamily="18" charset="2"/>
              </a:rPr>
              <a:t></a:t>
            </a:r>
            <a:r>
              <a:rPr lang="en-US" sz="3200" dirty="0" err="1" smtClean="0"/>
              <a:t>D</a:t>
            </a:r>
            <a:r>
              <a:rPr lang="en-US" sz="3200" baseline="-25000" dirty="0" err="1" smtClean="0"/>
              <a:t>l</a:t>
            </a:r>
            <a:r>
              <a:rPr lang="ru-RU" sz="320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B4B631-6554-4101-9F1B-07F531C15502}" type="slidenum">
              <a:rPr lang="ru-RU" smtClean="0"/>
              <a:pPr>
                <a:defRPr/>
              </a:pPr>
              <a:t>53</a:t>
            </a:fld>
            <a:endParaRPr lang="ru-RU"/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10242" name="Формула" r:id="rId3" imgW="114151" imgH="215619" progId="Equation.3">
              <p:embed/>
            </p:oleObj>
          </a:graphicData>
        </a:graphic>
      </p:graphicFrame>
      <p:graphicFrame>
        <p:nvGraphicFramePr>
          <p:cNvPr id="10243" name="Object 6"/>
          <p:cNvGraphicFramePr>
            <a:graphicFrameLocks noChangeAspect="1"/>
          </p:cNvGraphicFramePr>
          <p:nvPr/>
        </p:nvGraphicFramePr>
        <p:xfrm>
          <a:off x="179388" y="5589588"/>
          <a:ext cx="2447925" cy="603250"/>
        </p:xfrm>
        <a:graphic>
          <a:graphicData uri="http://schemas.openxmlformats.org/presentationml/2006/ole">
            <p:oleObj spid="_x0000_s10243" name="Формула" r:id="rId4" imgW="977900" imgH="241300" progId="Equation.3">
              <p:embed/>
            </p:oleObj>
          </a:graphicData>
        </a:graphic>
      </p:graphicFrame>
      <p:sp>
        <p:nvSpPr>
          <p:cNvPr id="10247" name="TextBox 13"/>
          <p:cNvSpPr txBox="1">
            <a:spLocks noChangeArrowheads="1"/>
          </p:cNvSpPr>
          <p:nvPr/>
        </p:nvSpPr>
        <p:spPr bwMode="auto">
          <a:xfrm>
            <a:off x="2771775" y="5589588"/>
            <a:ext cx="21161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dirty="0">
                <a:latin typeface="Calibri" pitchFamily="34" charset="0"/>
              </a:rPr>
              <a:t>обозначим</a:t>
            </a:r>
          </a:p>
        </p:txBody>
      </p:sp>
      <p:graphicFrame>
        <p:nvGraphicFramePr>
          <p:cNvPr id="10244" name="Object 14"/>
          <p:cNvGraphicFramePr>
            <a:graphicFrameLocks noChangeAspect="1"/>
          </p:cNvGraphicFramePr>
          <p:nvPr/>
        </p:nvGraphicFramePr>
        <p:xfrm>
          <a:off x="5003800" y="5643563"/>
          <a:ext cx="3671888" cy="630237"/>
        </p:xfrm>
        <a:graphic>
          <a:graphicData uri="http://schemas.openxmlformats.org/presentationml/2006/ole">
            <p:oleObj spid="_x0000_s10244" name="Формула" r:id="rId5" imgW="1625600" imgH="2794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285293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Таким образом, между множествами </a:t>
            </a:r>
            <a:r>
              <a:rPr lang="en-US" sz="3200" dirty="0" smtClean="0">
                <a:latin typeface="+mn-lt"/>
              </a:rPr>
              <a:t>D</a:t>
            </a:r>
            <a:r>
              <a:rPr lang="en-US" sz="3200" baseline="-25000" dirty="0" smtClean="0">
                <a:latin typeface="+mn-lt"/>
              </a:rPr>
              <a:t>l</a:t>
            </a:r>
            <a:r>
              <a:rPr lang="ru-RU" sz="3200" dirty="0" smtClean="0">
                <a:latin typeface="+mn-lt"/>
              </a:rPr>
              <a:t> и </a:t>
            </a:r>
            <a:r>
              <a:rPr lang="en-US" sz="3200" dirty="0" smtClean="0">
                <a:latin typeface="+mn-lt"/>
              </a:rPr>
              <a:t>D</a:t>
            </a:r>
            <a:r>
              <a:rPr lang="en-US" sz="3200" baseline="-25000" dirty="0" smtClean="0">
                <a:latin typeface="+mn-lt"/>
              </a:rPr>
              <a:t>r</a:t>
            </a:r>
            <a:r>
              <a:rPr lang="ru-RU" sz="3200" dirty="0" smtClean="0">
                <a:latin typeface="+mn-lt"/>
              </a:rPr>
              <a:t> существуют отношение взаимного включения, значит </a:t>
            </a:r>
            <a:r>
              <a:rPr lang="en-US" sz="3200" dirty="0" smtClean="0">
                <a:latin typeface="+mn-lt"/>
              </a:rPr>
              <a:t>D</a:t>
            </a:r>
            <a:r>
              <a:rPr lang="en-US" sz="3200" baseline="-25000" dirty="0" smtClean="0">
                <a:latin typeface="+mn-lt"/>
              </a:rPr>
              <a:t>l</a:t>
            </a:r>
            <a:r>
              <a:rPr lang="ru-RU" sz="3200" dirty="0" smtClean="0">
                <a:latin typeface="+mn-lt"/>
              </a:rPr>
              <a:t>=</a:t>
            </a:r>
            <a:r>
              <a:rPr lang="en-US" sz="3200" dirty="0" smtClean="0">
                <a:latin typeface="+mn-lt"/>
              </a:rPr>
              <a:t>D</a:t>
            </a:r>
            <a:r>
              <a:rPr lang="en-US" sz="3200" baseline="-25000" dirty="0" smtClean="0">
                <a:latin typeface="+mn-lt"/>
              </a:rPr>
              <a:t>r</a:t>
            </a:r>
            <a:r>
              <a:rPr lang="ru-RU" sz="3200" dirty="0" smtClean="0">
                <a:latin typeface="+mn-lt"/>
              </a:rPr>
              <a:t>, что и требовалось доказать.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437112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Пример 7</a:t>
            </a:r>
            <a:r>
              <a:rPr lang="ru-RU" sz="3200" b="1" dirty="0">
                <a:latin typeface="+mn-lt"/>
              </a:rPr>
              <a:t>. </a:t>
            </a:r>
            <a:r>
              <a:rPr lang="ru-RU" sz="3200" b="1" dirty="0" smtClean="0">
                <a:latin typeface="+mn-lt"/>
              </a:rPr>
              <a:t/>
            </a:r>
            <a:br>
              <a:rPr lang="ru-RU" sz="3200" b="1" dirty="0" smtClean="0">
                <a:latin typeface="+mn-lt"/>
              </a:rPr>
            </a:br>
            <a:r>
              <a:rPr lang="ru-RU" sz="3200" dirty="0" smtClean="0">
                <a:latin typeface="+mn-lt"/>
              </a:rPr>
              <a:t>Докажем первый закон двойственности: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/>
      <p:bldP spid="8" grpId="0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492896"/>
          </a:xfrm>
        </p:spPr>
        <p:txBody>
          <a:bodyPr/>
          <a:lstStyle/>
          <a:p>
            <a:pPr lvl="2" algn="l">
              <a:defRPr/>
            </a:pPr>
            <a:r>
              <a:rPr lang="ru-RU" sz="3200" dirty="0" smtClean="0"/>
              <a:t>1. Пусть элемент 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 smtClean="0">
                <a:sym typeface="Symbol"/>
              </a:rPr>
              <a:t></a:t>
            </a:r>
            <a:r>
              <a:rPr lang="en-US" sz="3200" dirty="0" smtClean="0"/>
              <a:t>D</a:t>
            </a:r>
            <a:r>
              <a:rPr lang="en-US" sz="3200" baseline="-25000" dirty="0" smtClean="0"/>
              <a:t>l </a:t>
            </a:r>
            <a:r>
              <a:rPr lang="ru-RU" sz="3200" dirty="0" smtClean="0"/>
              <a:t>, т.е. 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 smtClean="0">
                <a:sym typeface="Symbol"/>
              </a:rPr>
              <a:t>           .</a:t>
            </a:r>
            <a:r>
              <a:rPr lang="ru-RU" sz="3200" dirty="0" smtClean="0"/>
              <a:t> Тогда   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 smtClean="0">
                <a:sym typeface="Symbol"/>
              </a:rPr>
              <a:t></a:t>
            </a:r>
            <a:r>
              <a:rPr lang="en-US" sz="3200" b="1" i="1" dirty="0" smtClean="0"/>
              <a:t>U</a:t>
            </a:r>
            <a:r>
              <a:rPr lang="ru-RU" sz="3200" dirty="0" smtClean="0"/>
              <a:t> и (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b="1" dirty="0" smtClean="0">
                <a:sym typeface="Symbol"/>
              </a:rPr>
              <a:t></a:t>
            </a:r>
            <a:r>
              <a:rPr lang="ru-RU" sz="3200" b="1" i="1" dirty="0" smtClean="0"/>
              <a:t>А</a:t>
            </a:r>
            <a:r>
              <a:rPr lang="ru-RU" sz="3200" dirty="0" smtClean="0">
                <a:sym typeface="Symbol"/>
              </a:rPr>
              <a:t></a:t>
            </a:r>
            <a:r>
              <a:rPr lang="ru-RU" sz="3200" b="1" i="1" dirty="0" smtClean="0"/>
              <a:t>В</a:t>
            </a:r>
            <a:r>
              <a:rPr lang="ru-RU" sz="3200" dirty="0" smtClean="0"/>
              <a:t>), значит 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b="1" dirty="0" smtClean="0">
                <a:sym typeface="Symbol"/>
              </a:rPr>
              <a:t> </a:t>
            </a:r>
            <a:r>
              <a:rPr lang="ru-RU" sz="3200" dirty="0" smtClean="0"/>
              <a:t> </a:t>
            </a:r>
            <a:r>
              <a:rPr lang="ru-RU" sz="3200" b="1" i="1" dirty="0" smtClean="0"/>
              <a:t>А</a:t>
            </a:r>
            <a:r>
              <a:rPr lang="ru-RU" sz="3200" dirty="0" smtClean="0"/>
              <a:t> </a:t>
            </a:r>
            <a:r>
              <a:rPr lang="ru-RU" sz="3200" b="1" dirty="0" smtClean="0">
                <a:solidFill>
                  <a:srgbClr val="FF0000"/>
                </a:solidFill>
              </a:rPr>
              <a:t>и</a:t>
            </a:r>
            <a:r>
              <a:rPr lang="ru-RU" sz="3200" dirty="0" smtClean="0"/>
              <a:t> </a:t>
            </a:r>
            <a:r>
              <a:rPr lang="ru-RU" sz="3200" b="1" i="1" dirty="0" err="1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en-US" sz="3200" b="1" dirty="0" smtClean="0">
                <a:sym typeface="Symbol"/>
              </a:rPr>
              <a:t> </a:t>
            </a:r>
            <a:r>
              <a:rPr lang="ru-RU" sz="3200" dirty="0" smtClean="0"/>
              <a:t> </a:t>
            </a:r>
            <a:r>
              <a:rPr lang="ru-RU" sz="3200" b="1" i="1" dirty="0" smtClean="0"/>
              <a:t>В </a:t>
            </a:r>
            <a:r>
              <a:rPr lang="ru-RU" sz="3200" dirty="0" smtClean="0"/>
              <a:t>(</a:t>
            </a:r>
            <a:r>
              <a:rPr lang="ru-RU" sz="3200" dirty="0" smtClean="0">
                <a:solidFill>
                  <a:srgbClr val="FF0000"/>
                </a:solidFill>
              </a:rPr>
              <a:t>тонкий момент в доказательстве: </a:t>
            </a:r>
            <a:r>
              <a:rPr lang="ru-RU" sz="3200" b="1" i="1" dirty="0" err="1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200" dirty="0" smtClean="0">
                <a:solidFill>
                  <a:srgbClr val="FF0000"/>
                </a:solidFill>
              </a:rPr>
              <a:t> не принадлежит </a:t>
            </a:r>
            <a:r>
              <a:rPr lang="ru-RU" sz="3200" b="1" dirty="0" smtClean="0">
                <a:solidFill>
                  <a:srgbClr val="FF0000"/>
                </a:solidFill>
              </a:rPr>
              <a:t>ни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b="1" i="1" dirty="0" smtClean="0"/>
              <a:t>А</a:t>
            </a:r>
            <a:r>
              <a:rPr lang="ru-RU" sz="3200" dirty="0" smtClean="0"/>
              <a:t>,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b="1" dirty="0" smtClean="0">
                <a:solidFill>
                  <a:srgbClr val="FF0000"/>
                </a:solidFill>
              </a:rPr>
              <a:t>ни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b="1" i="1" dirty="0" smtClean="0"/>
              <a:t>В</a:t>
            </a:r>
            <a:r>
              <a:rPr lang="ru-RU" sz="3200" dirty="0" smtClean="0"/>
              <a:t>), следовательно </a:t>
            </a:r>
            <a:r>
              <a:rPr lang="en-US" sz="3200" dirty="0" smtClean="0"/>
              <a:t>                                       </a:t>
            </a:r>
            <a:br>
              <a:rPr lang="en-US" sz="3200" dirty="0" smtClean="0"/>
            </a:br>
            <a:r>
              <a:rPr lang="ru-RU" sz="3200" dirty="0" smtClean="0"/>
              <a:t>Значит </a:t>
            </a:r>
            <a:r>
              <a:rPr lang="en-US" sz="3200" dirty="0" smtClean="0"/>
              <a:t>D</a:t>
            </a:r>
            <a:r>
              <a:rPr lang="en-US" sz="3200" baseline="-25000" dirty="0" smtClean="0"/>
              <a:t>l</a:t>
            </a:r>
            <a:r>
              <a:rPr lang="en-US" sz="3200" dirty="0" smtClean="0"/>
              <a:t> </a:t>
            </a:r>
            <a:r>
              <a:rPr lang="en-US" sz="3200" dirty="0" smtClean="0">
                <a:sym typeface="Symbol"/>
              </a:rPr>
              <a:t></a:t>
            </a:r>
            <a:r>
              <a:rPr lang="en-US" sz="3200" dirty="0" smtClean="0"/>
              <a:t> D</a:t>
            </a:r>
            <a:r>
              <a:rPr lang="en-US" sz="3200" baseline="-25000" dirty="0" smtClean="0"/>
              <a:t>r </a:t>
            </a:r>
            <a:r>
              <a:rPr lang="ru-RU" sz="3200" dirty="0" smtClean="0"/>
              <a:t>.</a:t>
            </a:r>
            <a:endParaRPr lang="ru-RU" sz="3200" b="1" i="1" dirty="0" smtClean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35A44-654D-40B9-9FA8-1867412E5CFE}" type="slidenum">
              <a:rPr lang="ru-RU" smtClean="0"/>
              <a:pPr>
                <a:defRPr/>
              </a:pPr>
              <a:t>54</a:t>
            </a:fld>
            <a:endParaRPr lang="ru-RU"/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5292725" y="0"/>
          <a:ext cx="935038" cy="454025"/>
        </p:xfrm>
        <a:graphic>
          <a:graphicData uri="http://schemas.openxmlformats.org/presentationml/2006/ole">
            <p:oleObj spid="_x0000_s11266" name="Формула" r:id="rId3" imgW="418918" imgH="203112" progId="Equation.3">
              <p:embed/>
            </p:oleObj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2771775" y="1412875"/>
          <a:ext cx="4275138" cy="576263"/>
        </p:xfrm>
        <a:graphic>
          <a:graphicData uri="http://schemas.openxmlformats.org/presentationml/2006/ole">
            <p:oleObj spid="_x0000_s11267" name="Формула" r:id="rId4" imgW="1790700" imgH="241300" progId="Equation.3">
              <p:embed/>
            </p:oleObj>
          </a:graphicData>
        </a:graphic>
      </p:graphicFrame>
      <p:graphicFrame>
        <p:nvGraphicFramePr>
          <p:cNvPr id="11268" name="Object 7"/>
          <p:cNvGraphicFramePr>
            <a:graphicFrameLocks noChangeAspect="1"/>
          </p:cNvGraphicFramePr>
          <p:nvPr/>
        </p:nvGraphicFramePr>
        <p:xfrm>
          <a:off x="6084019" y="2704976"/>
          <a:ext cx="1584325" cy="508000"/>
        </p:xfrm>
        <a:graphic>
          <a:graphicData uri="http://schemas.openxmlformats.org/presentationml/2006/ole">
            <p:oleObj spid="_x0000_s11268" name="Формула" r:id="rId5" imgW="672808" imgH="215806" progId="Equation.3">
              <p:embed/>
            </p:oleObj>
          </a:graphicData>
        </a:graphic>
      </p:graphicFrame>
      <p:graphicFrame>
        <p:nvGraphicFramePr>
          <p:cNvPr id="11269" name="Object 8"/>
          <p:cNvGraphicFramePr>
            <a:graphicFrameLocks noChangeAspect="1"/>
          </p:cNvGraphicFramePr>
          <p:nvPr/>
        </p:nvGraphicFramePr>
        <p:xfrm>
          <a:off x="0" y="3140968"/>
          <a:ext cx="2032000" cy="576263"/>
        </p:xfrm>
        <a:graphic>
          <a:graphicData uri="http://schemas.openxmlformats.org/presentationml/2006/ole">
            <p:oleObj spid="_x0000_s11269" name="Формула" r:id="rId6" imgW="850531" imgH="241195" progId="Equation.3">
              <p:embed/>
            </p:oleObj>
          </a:graphicData>
        </a:graphic>
      </p:graphicFrame>
      <p:graphicFrame>
        <p:nvGraphicFramePr>
          <p:cNvPr id="11270" name="Object 9"/>
          <p:cNvGraphicFramePr>
            <a:graphicFrameLocks noChangeAspect="1"/>
          </p:cNvGraphicFramePr>
          <p:nvPr/>
        </p:nvGraphicFramePr>
        <p:xfrm>
          <a:off x="4860032" y="4077072"/>
          <a:ext cx="1816100" cy="582613"/>
        </p:xfrm>
        <a:graphic>
          <a:graphicData uri="http://schemas.openxmlformats.org/presentationml/2006/ole">
            <p:oleObj spid="_x0000_s11270" name="Формула" r:id="rId7" imgW="672808" imgH="215806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2636912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n-lt"/>
              </a:rPr>
              <a:t>2. </a:t>
            </a:r>
            <a:r>
              <a:rPr lang="ru-RU" sz="3200" dirty="0">
                <a:latin typeface="+mn-lt"/>
              </a:rPr>
              <a:t>Пусть теперь элемент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200" dirty="0">
                <a:latin typeface="+mn-lt"/>
                <a:sym typeface="Symbol"/>
              </a:rPr>
              <a:t>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r </a:t>
            </a:r>
            <a:r>
              <a:rPr lang="ru-RU" sz="3200" dirty="0">
                <a:latin typeface="+mn-lt"/>
              </a:rPr>
              <a:t>, </a:t>
            </a:r>
            <a:r>
              <a:rPr lang="ru-RU" sz="3200" dirty="0" smtClean="0">
                <a:latin typeface="+mn-lt"/>
              </a:rPr>
              <a:t>т.е</a:t>
            </a:r>
            <a:r>
              <a:rPr lang="en-US" sz="3200" dirty="0" smtClean="0">
                <a:latin typeface="+mn-lt"/>
              </a:rPr>
              <a:t>                    </a:t>
            </a:r>
            <a:r>
              <a:rPr lang="ru-RU" sz="3200" dirty="0" smtClean="0">
                <a:latin typeface="+mn-lt"/>
              </a:rPr>
              <a:t>Тогда</a:t>
            </a:r>
            <a:r>
              <a:rPr lang="en-US" sz="3200" dirty="0">
                <a:latin typeface="+mn-lt"/>
              </a:rPr>
              <a:t/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        </a:t>
            </a:r>
            <a:r>
              <a:rPr lang="ru-RU" sz="3200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             </a:t>
            </a:r>
            <a:r>
              <a:rPr lang="ru-RU" sz="3200" dirty="0">
                <a:latin typeface="+mn-lt"/>
              </a:rPr>
              <a:t>значит 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>
                <a:latin typeface="+mn-lt"/>
                <a:sym typeface="Symbol"/>
              </a:rPr>
              <a:t></a:t>
            </a:r>
            <a:r>
              <a:rPr lang="en-US" sz="3200" b="1" i="1" dirty="0">
                <a:latin typeface="+mn-lt"/>
              </a:rPr>
              <a:t>U</a:t>
            </a:r>
            <a:r>
              <a:rPr lang="ru-RU" sz="3200" dirty="0">
                <a:latin typeface="+mn-lt"/>
              </a:rPr>
              <a:t> и 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dirty="0">
                <a:latin typeface="+mn-lt"/>
              </a:rPr>
              <a:t> </a:t>
            </a:r>
            <a:r>
              <a:rPr lang="ru-RU" sz="3200" dirty="0" smtClean="0">
                <a:latin typeface="+mn-lt"/>
              </a:rPr>
              <a:t>одновременно </a:t>
            </a:r>
            <a:r>
              <a:rPr lang="ru-RU" sz="3200" dirty="0">
                <a:latin typeface="+mn-lt"/>
              </a:rPr>
              <a:t>не принадлежит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ни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</a:rPr>
              <a:t>,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ни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i="1" dirty="0">
                <a:latin typeface="+mn-lt"/>
              </a:rPr>
              <a:t>В, </a:t>
            </a:r>
            <a:r>
              <a:rPr lang="ru-RU" sz="3200" dirty="0">
                <a:latin typeface="+mn-lt"/>
              </a:rPr>
              <a:t>т.е.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200" dirty="0">
                <a:latin typeface="+mn-lt"/>
                <a:sym typeface="Symbol"/>
              </a:rPr>
              <a:t>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i="1" dirty="0">
                <a:latin typeface="+mn-lt"/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или</a:t>
            </a:r>
            <a:r>
              <a:rPr lang="ru-RU" sz="3200" dirty="0">
                <a:latin typeface="+mn-lt"/>
              </a:rPr>
              <a:t> 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), следовательно </a:t>
            </a:r>
            <a:r>
              <a:rPr lang="ru-RU" sz="3200" b="1" i="1" dirty="0" err="1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200" dirty="0" err="1">
                <a:latin typeface="+mn-lt"/>
                <a:sym typeface="Symbol"/>
              </a:rPr>
              <a:t></a:t>
            </a:r>
            <a:r>
              <a:rPr lang="ru-RU" sz="3200" b="1" i="1" dirty="0" err="1">
                <a:latin typeface="+mn-lt"/>
              </a:rPr>
              <a:t>А</a:t>
            </a:r>
            <a:r>
              <a:rPr lang="ru-RU" sz="3200" dirty="0" err="1">
                <a:latin typeface="+mn-lt"/>
                <a:sym typeface="Symbol"/>
              </a:rPr>
              <a:t></a:t>
            </a:r>
            <a:r>
              <a:rPr lang="ru-RU" sz="3200" b="1" i="1" dirty="0" err="1">
                <a:latin typeface="+mn-lt"/>
              </a:rPr>
              <a:t>В</a:t>
            </a:r>
            <a:r>
              <a:rPr lang="ru-RU" sz="3200" dirty="0">
                <a:latin typeface="+mn-lt"/>
              </a:rPr>
              <a:t>, т.е. </a:t>
            </a:r>
            <a:r>
              <a:rPr lang="en-US" sz="3200" b="1" i="1" dirty="0">
                <a:latin typeface="+mn-lt"/>
              </a:rPr>
              <a:t>        </a:t>
            </a:r>
            <a:r>
              <a:rPr lang="ru-RU" sz="3200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        </a:t>
            </a:r>
            <a:r>
              <a:rPr lang="ru-RU" sz="3200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      </a:t>
            </a:r>
            <a:r>
              <a:rPr lang="ru-RU" sz="3200" dirty="0">
                <a:latin typeface="+mn-lt"/>
              </a:rPr>
              <a:t>Из этого следует, что </a:t>
            </a:r>
            <a:r>
              <a:rPr lang="en-US" sz="3200" dirty="0">
                <a:latin typeface="+mn-lt"/>
              </a:rPr>
              <a:t>D</a:t>
            </a:r>
            <a:r>
              <a:rPr lang="en-US" sz="3200" baseline="-25000" dirty="0">
                <a:latin typeface="+mn-lt"/>
              </a:rPr>
              <a:t>r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>
                <a:latin typeface="+mn-lt"/>
                <a:sym typeface="Symbol"/>
              </a:rPr>
              <a:t></a:t>
            </a:r>
            <a:r>
              <a:rPr lang="en-US" sz="3200" dirty="0">
                <a:latin typeface="+mn-lt"/>
              </a:rPr>
              <a:t> D</a:t>
            </a:r>
            <a:r>
              <a:rPr lang="en-US" sz="3200" baseline="-25000" dirty="0">
                <a:latin typeface="+mn-lt"/>
              </a:rPr>
              <a:t>l</a:t>
            </a:r>
            <a:r>
              <a:rPr lang="ru-RU" sz="3200" dirty="0">
                <a:latin typeface="+mn-lt"/>
              </a:rPr>
              <a:t>. </a:t>
            </a:r>
            <a:endParaRPr lang="ru-R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55892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52292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n-lt"/>
              </a:rPr>
              <a:t>Таким образом, между множествами </a:t>
            </a:r>
            <a:r>
              <a:rPr lang="en-US" sz="3200" dirty="0" smtClean="0">
                <a:latin typeface="+mn-lt"/>
              </a:rPr>
              <a:t>D</a:t>
            </a:r>
            <a:r>
              <a:rPr lang="en-US" sz="3200" baseline="-25000" dirty="0" smtClean="0">
                <a:latin typeface="+mn-lt"/>
              </a:rPr>
              <a:t>l</a:t>
            </a:r>
            <a:r>
              <a:rPr lang="ru-RU" sz="3200" dirty="0" smtClean="0">
                <a:latin typeface="+mn-lt"/>
              </a:rPr>
              <a:t> и </a:t>
            </a:r>
            <a:r>
              <a:rPr lang="en-US" sz="3200" dirty="0" smtClean="0">
                <a:latin typeface="+mn-lt"/>
              </a:rPr>
              <a:t>D</a:t>
            </a:r>
            <a:r>
              <a:rPr lang="en-US" sz="3200" baseline="-25000" dirty="0" smtClean="0">
                <a:latin typeface="+mn-lt"/>
              </a:rPr>
              <a:t>r</a:t>
            </a:r>
            <a:r>
              <a:rPr lang="ru-RU" sz="3200" dirty="0" smtClean="0">
                <a:latin typeface="+mn-lt"/>
              </a:rPr>
              <a:t> существуют отношение взаимного включения, значит </a:t>
            </a:r>
            <a:r>
              <a:rPr lang="en-US" sz="3200" dirty="0" smtClean="0">
                <a:latin typeface="+mn-lt"/>
              </a:rPr>
              <a:t>D</a:t>
            </a:r>
            <a:r>
              <a:rPr lang="en-US" sz="3200" baseline="-25000" dirty="0" smtClean="0">
                <a:latin typeface="+mn-lt"/>
              </a:rPr>
              <a:t>l </a:t>
            </a:r>
            <a:r>
              <a:rPr lang="ru-RU" sz="3200" dirty="0" smtClean="0">
                <a:latin typeface="+mn-lt"/>
              </a:rPr>
              <a:t>=</a:t>
            </a:r>
            <a:r>
              <a:rPr lang="en-US" sz="3200" dirty="0" smtClean="0">
                <a:latin typeface="+mn-lt"/>
              </a:rPr>
              <a:t> D</a:t>
            </a:r>
            <a:r>
              <a:rPr lang="en-US" sz="3200" baseline="-25000" dirty="0" smtClean="0">
                <a:latin typeface="+mn-lt"/>
              </a:rPr>
              <a:t>r</a:t>
            </a:r>
            <a:r>
              <a:rPr lang="ru-RU" sz="3200" dirty="0" smtClean="0">
                <a:latin typeface="+mn-lt"/>
              </a:rPr>
              <a:t>, что и требовалось доказать.</a:t>
            </a:r>
            <a:endParaRPr lang="ru-RU" sz="32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1438"/>
          </a:xfrm>
        </p:spPr>
        <p:txBody>
          <a:bodyPr/>
          <a:lstStyle/>
          <a:p>
            <a:pPr algn="l">
              <a:defRPr/>
            </a:pPr>
            <a:r>
              <a:rPr lang="ru-RU" sz="3200" dirty="0" smtClean="0"/>
              <a:t>Проверим справедливость этого тождества на диаграммах Эйлера-Венна (рис. 1</a:t>
            </a:r>
            <a:r>
              <a:rPr lang="en-US" sz="3200" dirty="0" smtClean="0"/>
              <a:t>0</a:t>
            </a:r>
            <a:r>
              <a:rPr lang="ru-RU" sz="3200" dirty="0" smtClean="0"/>
              <a:t>). </a:t>
            </a:r>
            <a:endParaRPr lang="ru-RU" sz="3200" dirty="0" smtClean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B539D-8810-43AE-8C32-28B1EE5D0ED4}" type="slidenum">
              <a:rPr lang="ru-RU" smtClean="0"/>
              <a:pPr>
                <a:defRPr/>
              </a:pPr>
              <a:t>55</a:t>
            </a:fld>
            <a:endParaRPr lang="ru-RU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1412875"/>
            <a:ext cx="7812088" cy="5111750"/>
            <a:chOff x="2165" y="11394"/>
            <a:chExt cx="7380" cy="443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165" y="11394"/>
              <a:ext cx="6978" cy="3713"/>
              <a:chOff x="2480" y="11719"/>
              <a:chExt cx="6944" cy="3599"/>
            </a:xfrm>
          </p:grpSpPr>
          <p:sp>
            <p:nvSpPr>
              <p:cNvPr id="12300" name="AutoShape 7"/>
              <p:cNvSpPr>
                <a:spLocks noChangeArrowheads="1"/>
              </p:cNvSpPr>
              <p:nvPr/>
            </p:nvSpPr>
            <p:spPr bwMode="auto">
              <a:xfrm rot="-5400000">
                <a:off x="7336" y="12165"/>
                <a:ext cx="1243" cy="11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17694720 60000 65536"/>
                  <a:gd name="T17" fmla="*/ 11796480 60000 65536"/>
                  <a:gd name="T18" fmla="*/ 17694720 60000 65536"/>
                  <a:gd name="T19" fmla="*/ 11796480 60000 65536"/>
                  <a:gd name="T20" fmla="*/ 5898240 60000 65536"/>
                  <a:gd name="T21" fmla="*/ 5898240 60000 65536"/>
                  <a:gd name="T22" fmla="*/ 0 60000 65536"/>
                  <a:gd name="T23" fmla="*/ 0 60000 65536"/>
                  <a:gd name="T24" fmla="*/ 3093 w 21600"/>
                  <a:gd name="T25" fmla="*/ 12338 h 21600"/>
                  <a:gd name="T26" fmla="*/ 18507 w 21600"/>
                  <a:gd name="T27" fmla="*/ 1850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15429" y="0"/>
                    </a:moveTo>
                    <a:lnTo>
                      <a:pt x="9257" y="6171"/>
                    </a:lnTo>
                    <a:lnTo>
                      <a:pt x="12343" y="6171"/>
                    </a:lnTo>
                    <a:lnTo>
                      <a:pt x="12343" y="12343"/>
                    </a:lnTo>
                    <a:lnTo>
                      <a:pt x="6171" y="12343"/>
                    </a:lnTo>
                    <a:lnTo>
                      <a:pt x="6171" y="9257"/>
                    </a:lnTo>
                    <a:lnTo>
                      <a:pt x="0" y="15429"/>
                    </a:lnTo>
                    <a:lnTo>
                      <a:pt x="6171" y="21600"/>
                    </a:lnTo>
                    <a:lnTo>
                      <a:pt x="6171" y="18514"/>
                    </a:lnTo>
                    <a:lnTo>
                      <a:pt x="18514" y="18514"/>
                    </a:lnTo>
                    <a:lnTo>
                      <a:pt x="18514" y="6171"/>
                    </a:lnTo>
                    <a:lnTo>
                      <a:pt x="21600" y="6171"/>
                    </a:lnTo>
                    <a:close/>
                  </a:path>
                </a:pathLst>
              </a:custGeom>
              <a:solidFill>
                <a:srgbClr val="FF8B8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pic>
            <p:nvPicPr>
              <p:cNvPr id="12301" name="Picture 8" descr="ДеМорган1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920" y="11741"/>
                <a:ext cx="2318" cy="14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02" name="Picture 9" descr="Де морган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480" y="11719"/>
                <a:ext cx="2308" cy="1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303" name="Text Box 10"/>
              <p:cNvSpPr txBox="1">
                <a:spLocks noChangeArrowheads="1"/>
              </p:cNvSpPr>
              <p:nvPr/>
            </p:nvSpPr>
            <p:spPr bwMode="auto">
              <a:xfrm>
                <a:off x="3253" y="13139"/>
                <a:ext cx="122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sz="2400" i="1">
                    <a:latin typeface="Calibri" pitchFamily="34" charset="0"/>
                  </a:rPr>
                  <a:t>     </a:t>
                </a:r>
                <a:r>
                  <a:rPr lang="ru-RU" sz="2400" i="1">
                    <a:latin typeface="Calibri" pitchFamily="34" charset="0"/>
                  </a:rPr>
                  <a:t>А</a:t>
                </a:r>
                <a:r>
                  <a:rPr lang="ru-RU" sz="2400">
                    <a:latin typeface="Times New Roman" pitchFamily="18" charset="0"/>
                    <a:sym typeface="Symbol" pitchFamily="18" charset="2"/>
                  </a:rPr>
                  <a:t></a:t>
                </a:r>
                <a:r>
                  <a:rPr lang="ru-RU" sz="2400" i="1">
                    <a:latin typeface="Calibri" pitchFamily="34" charset="0"/>
                  </a:rPr>
                  <a:t>В</a:t>
                </a:r>
                <a:endParaRPr lang="ru-RU" sz="2400"/>
              </a:p>
            </p:txBody>
          </p:sp>
          <p:graphicFrame>
            <p:nvGraphicFramePr>
              <p:cNvPr id="12290" name="Object 11"/>
              <p:cNvGraphicFramePr>
                <a:graphicFrameLocks noChangeAspect="1"/>
              </p:cNvGraphicFramePr>
              <p:nvPr/>
            </p:nvGraphicFramePr>
            <p:xfrm>
              <a:off x="5609" y="13076"/>
              <a:ext cx="903" cy="430"/>
            </p:xfrm>
            <a:graphic>
              <a:graphicData uri="http://schemas.openxmlformats.org/presentationml/2006/ole">
                <p:oleObj spid="_x0000_s12290" name="Формула" r:id="rId5" imgW="418918" imgH="203112" progId="Equation.3">
                  <p:embed/>
                </p:oleObj>
              </a:graphicData>
            </a:graphic>
          </p:graphicFrame>
          <p:pic>
            <p:nvPicPr>
              <p:cNvPr id="12304" name="Picture 12" descr="ДеМорган3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780" y="13534"/>
                <a:ext cx="2321" cy="1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05" name="Picture 13" descr="ДеМорган2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480" y="13534"/>
                <a:ext cx="2300" cy="1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06" name="Picture 14" descr="ДеМорган1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7103" y="13506"/>
                <a:ext cx="2321" cy="1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aphicFrame>
            <p:nvGraphicFramePr>
              <p:cNvPr id="12291" name="Object 15"/>
              <p:cNvGraphicFramePr>
                <a:graphicFrameLocks noChangeAspect="1"/>
              </p:cNvGraphicFramePr>
              <p:nvPr/>
            </p:nvGraphicFramePr>
            <p:xfrm>
              <a:off x="3397" y="14953"/>
              <a:ext cx="301" cy="365"/>
            </p:xfrm>
            <a:graphic>
              <a:graphicData uri="http://schemas.openxmlformats.org/presentationml/2006/ole">
                <p:oleObj spid="_x0000_s12291" name="Формула" r:id="rId8" imgW="164957" imgH="190335" progId="Equation.3">
                  <p:embed/>
                </p:oleObj>
              </a:graphicData>
            </a:graphic>
          </p:graphicFrame>
          <p:graphicFrame>
            <p:nvGraphicFramePr>
              <p:cNvPr id="12292" name="Object 16"/>
              <p:cNvGraphicFramePr>
                <a:graphicFrameLocks noChangeAspect="1"/>
              </p:cNvGraphicFramePr>
              <p:nvPr/>
            </p:nvGraphicFramePr>
            <p:xfrm>
              <a:off x="5609" y="14953"/>
              <a:ext cx="301" cy="365"/>
            </p:xfrm>
            <a:graphic>
              <a:graphicData uri="http://schemas.openxmlformats.org/presentationml/2006/ole">
                <p:oleObj spid="_x0000_s12292" name="Формула" r:id="rId9" imgW="164957" imgH="190335" progId="Equation.3">
                  <p:embed/>
                </p:oleObj>
              </a:graphicData>
            </a:graphic>
          </p:graphicFrame>
          <p:graphicFrame>
            <p:nvGraphicFramePr>
              <p:cNvPr id="12293" name="Object 17"/>
              <p:cNvGraphicFramePr>
                <a:graphicFrameLocks noChangeAspect="1"/>
              </p:cNvGraphicFramePr>
              <p:nvPr/>
            </p:nvGraphicFramePr>
            <p:xfrm>
              <a:off x="7913" y="14911"/>
              <a:ext cx="787" cy="389"/>
            </p:xfrm>
            <a:graphic>
              <a:graphicData uri="http://schemas.openxmlformats.org/presentationml/2006/ole">
                <p:oleObj spid="_x0000_s12293" name="Формула" r:id="rId10" imgW="431613" imgH="203112" progId="Equation.3">
                  <p:embed/>
                </p:oleObj>
              </a:graphicData>
            </a:graphic>
          </p:graphicFrame>
        </p:grpSp>
        <p:sp>
          <p:nvSpPr>
            <p:cNvPr id="58386" name="Text Box 18"/>
            <p:cNvSpPr txBox="1">
              <a:spLocks noChangeArrowheads="1"/>
            </p:cNvSpPr>
            <p:nvPr/>
          </p:nvSpPr>
          <p:spPr bwMode="auto">
            <a:xfrm>
              <a:off x="2165" y="15174"/>
              <a:ext cx="7380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0"/>
                </a:spcAft>
                <a:defRPr/>
              </a:pPr>
              <a:r>
                <a:rPr lang="ru-RU" sz="2000" dirty="0">
                  <a:latin typeface="+mn-lt"/>
                </a:rPr>
                <a:t>Рис. 1</a:t>
              </a:r>
              <a:r>
                <a:rPr lang="en-US" sz="2000" dirty="0">
                  <a:latin typeface="+mn-lt"/>
                </a:rPr>
                <a:t>0</a:t>
              </a:r>
              <a:r>
                <a:rPr lang="ru-RU" sz="2000" dirty="0">
                  <a:latin typeface="+mn-lt"/>
                </a:rPr>
                <a:t>. Проверка правила де Моргана </a:t>
              </a:r>
              <a:endParaRPr lang="en-US" sz="2000" dirty="0">
                <a:latin typeface="+mn-lt"/>
              </a:endParaRPr>
            </a:p>
            <a:p>
              <a:pPr algn="ctr">
                <a:spcAft>
                  <a:spcPts val="1000"/>
                </a:spcAft>
                <a:defRPr/>
              </a:pPr>
              <a:r>
                <a:rPr lang="ru-RU" sz="2000" dirty="0">
                  <a:latin typeface="+mn-lt"/>
                </a:rPr>
                <a:t>на диаграммах Эйлера-Венна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00760" y="1265238"/>
            <a:ext cx="2735262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Диаграммы левой </a:t>
            </a:r>
          </a:p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и  правой  частей тождества </a:t>
            </a:r>
          </a:p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совпадают, </a:t>
            </a:r>
          </a:p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значит оно </a:t>
            </a:r>
          </a:p>
          <a:p>
            <a:pPr algn="r">
              <a:defRPr/>
            </a:pPr>
            <a:r>
              <a:rPr lang="ru-RU" sz="2400" dirty="0">
                <a:solidFill>
                  <a:srgbClr val="FF0000"/>
                </a:solidFill>
                <a:latin typeface="Calibri" pitchFamily="34" charset="0"/>
              </a:rPr>
              <a:t>справедливо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5768B5-A42F-4EAB-B191-5A7E1DFD62C9}" type="slidenum">
              <a:rPr lang="ru-RU" smtClean="0"/>
              <a:pPr>
                <a:defRPr/>
              </a:pPr>
              <a:t>56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194993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)</a:t>
            </a:r>
            <a:r>
              <a:rPr lang="ru-RU" sz="3200" i="1" dirty="0"/>
              <a:t> 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949931"/>
            <a:ext cx="432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=</a:t>
            </a:r>
          </a:p>
          <a:p>
            <a:r>
              <a:rPr lang="ru-RU" sz="3200" dirty="0">
                <a:sym typeface="Symbol"/>
              </a:rPr>
              <a:t></a:t>
            </a:r>
            <a:endParaRPr lang="ru-RU" sz="32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958043"/>
            <a:ext cx="2638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+mn-lt"/>
              </a:rPr>
              <a:t>свойство пустого</a:t>
            </a:r>
          </a:p>
          <a:p>
            <a:r>
              <a:rPr lang="ru-RU" sz="2400" i="1" dirty="0">
                <a:latin typeface="+mn-lt"/>
              </a:rPr>
              <a:t>множества</a:t>
            </a:r>
            <a:endParaRPr lang="ru-RU" sz="2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1949931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ru-RU" sz="3200" b="1" dirty="0">
                <a:latin typeface="+mn-lt"/>
                <a:sym typeface="Symbol"/>
              </a:rPr>
              <a:t></a:t>
            </a:r>
            <a:r>
              <a:rPr lang="ru-RU" sz="3200" dirty="0">
                <a:latin typeface="+mn-lt"/>
              </a:rPr>
              <a:t>)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7984" y="1949931"/>
            <a:ext cx="432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=</a:t>
            </a:r>
          </a:p>
          <a:p>
            <a:r>
              <a:rPr lang="ru-RU" sz="3200" dirty="0">
                <a:sym typeface="Symbol"/>
              </a:rPr>
              <a:t></a:t>
            </a:r>
            <a:endParaRPr lang="ru-RU" sz="32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7232" y="2958043"/>
            <a:ext cx="3166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+mn-lt"/>
              </a:rPr>
              <a:t>по дистрибутивному </a:t>
            </a:r>
          </a:p>
          <a:p>
            <a:pPr algn="ctr"/>
            <a:r>
              <a:rPr lang="ru-RU" sz="2400" i="1" dirty="0">
                <a:latin typeface="+mn-lt"/>
              </a:rPr>
              <a:t>закону</a:t>
            </a:r>
            <a:endParaRPr lang="ru-RU" sz="24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6016" y="1949931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dirty="0">
                <a:latin typeface="+mn-lt"/>
                <a:sym typeface="Symbol"/>
              </a:rPr>
              <a:t>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b="1" i="1" dirty="0">
                <a:latin typeface="+mn-lt"/>
              </a:rPr>
              <a:t>B</a:t>
            </a:r>
            <a:r>
              <a:rPr lang="ru-RU" sz="3200" dirty="0">
                <a:latin typeface="+mn-lt"/>
              </a:rPr>
              <a:t>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60232" y="1949931"/>
            <a:ext cx="432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=</a:t>
            </a:r>
          </a:p>
          <a:p>
            <a:r>
              <a:rPr lang="ru-RU" sz="3200" dirty="0">
                <a:sym typeface="Symbol"/>
              </a:rPr>
              <a:t></a:t>
            </a:r>
            <a:endParaRPr lang="ru-RU" sz="32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09600" y="2958043"/>
            <a:ext cx="2638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+mn-lt"/>
              </a:rPr>
              <a:t>свойство пустого</a:t>
            </a:r>
          </a:p>
          <a:p>
            <a:r>
              <a:rPr lang="ru-RU" sz="2400" i="1" dirty="0">
                <a:latin typeface="+mn-lt"/>
              </a:rPr>
              <a:t>множества</a:t>
            </a:r>
            <a:endParaRPr lang="ru-RU" sz="2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20272" y="1949931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ru-RU" sz="3200" b="1" dirty="0">
                <a:latin typeface="+mn-lt"/>
                <a:sym typeface="Symbol"/>
              </a:rPr>
              <a:t></a:t>
            </a:r>
            <a:endParaRPr lang="ru-RU" sz="32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56376" y="1949931"/>
            <a:ext cx="432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=</a:t>
            </a:r>
          </a:p>
          <a:p>
            <a:r>
              <a:rPr lang="ru-RU" sz="3200" dirty="0">
                <a:sym typeface="Symbol"/>
              </a:rPr>
              <a:t></a:t>
            </a:r>
            <a:endParaRPr lang="ru-RU" sz="3200" dirty="0">
              <a:latin typeface="+mn-lt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316416" y="1941220"/>
            <a:ext cx="4637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dirty="0">
                <a:latin typeface="+mn-lt"/>
              </a:rPr>
              <a:t>А</a:t>
            </a:r>
            <a:endParaRPr lang="ru-RU" sz="32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Пример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8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. </a:t>
            </a:r>
            <a:r>
              <a:rPr lang="ru-RU" sz="3200" dirty="0">
                <a:latin typeface="+mn-lt"/>
              </a:rPr>
              <a:t>Докажем второй закон поглощения: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ru-RU" sz="3200" dirty="0">
                <a:latin typeface="+mn-lt"/>
              </a:rPr>
              <a:t>(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b="1" dirty="0">
                <a:latin typeface="+mn-lt"/>
                <a:sym typeface="Symbol"/>
              </a:rPr>
              <a:t>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) </a:t>
            </a:r>
            <a:r>
              <a:rPr lang="ru-RU" sz="3200" i="1" dirty="0">
                <a:latin typeface="+mn-lt"/>
              </a:rPr>
              <a:t>= </a:t>
            </a:r>
            <a:r>
              <a:rPr lang="ru-RU" sz="3200" b="1" i="1" dirty="0">
                <a:latin typeface="+mn-lt"/>
              </a:rPr>
              <a:t>А </a:t>
            </a:r>
            <a:r>
              <a:rPr lang="ru-RU" sz="3200" dirty="0">
                <a:latin typeface="+mn-lt"/>
              </a:rPr>
              <a:t>путем преобразования левой части тождества к правой с использованием других тождеств: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4005064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Упорядоченные множества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.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Понятие вектора</a:t>
            </a:r>
            <a:r>
              <a:rPr lang="ru-RU" sz="3200" b="1" dirty="0">
                <a:latin typeface="+mn-lt"/>
              </a:rPr>
              <a:t/>
            </a:r>
            <a:br>
              <a:rPr lang="ru-RU" sz="3200" b="1" dirty="0">
                <a:latin typeface="+mn-lt"/>
              </a:rPr>
            </a:br>
            <a:r>
              <a:rPr lang="ru-RU" sz="3200" dirty="0">
                <a:latin typeface="+mn-lt"/>
              </a:rPr>
              <a:t> Под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вектором</a:t>
            </a:r>
            <a:r>
              <a:rPr lang="ru-RU" sz="3200" dirty="0">
                <a:latin typeface="+mn-lt"/>
              </a:rPr>
              <a:t> понимается упорядоченный набор элементов. Определение является не строгим (интуитивным), так же как и определение множества.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420888"/>
          </a:xfrm>
        </p:spPr>
        <p:txBody>
          <a:bodyPr/>
          <a:lstStyle/>
          <a:p>
            <a:pPr algn="l">
              <a:defRPr/>
            </a:pPr>
            <a:r>
              <a:rPr lang="ru-RU" sz="3200" dirty="0"/>
              <a:t>Элементы, образующие вектор, называются </a:t>
            </a:r>
            <a:r>
              <a:rPr lang="ru-RU" sz="3200" b="1" i="1" dirty="0">
                <a:solidFill>
                  <a:srgbClr val="FF0000"/>
                </a:solidFill>
              </a:rPr>
              <a:t>координатами</a:t>
            </a:r>
            <a:r>
              <a:rPr lang="ru-RU" sz="3200" dirty="0"/>
              <a:t> или </a:t>
            </a:r>
            <a:r>
              <a:rPr lang="ru-RU" sz="3200" b="1" i="1" dirty="0">
                <a:solidFill>
                  <a:srgbClr val="FF0000"/>
                </a:solidFill>
              </a:rPr>
              <a:t>компонентами вектора</a:t>
            </a:r>
            <a:r>
              <a:rPr lang="ru-RU" sz="3200" dirty="0"/>
              <a:t>. Число координат вектора называется его </a:t>
            </a:r>
            <a:r>
              <a:rPr lang="ru-RU" sz="3200" b="1" i="1" dirty="0">
                <a:solidFill>
                  <a:srgbClr val="FF0000"/>
                </a:solidFill>
              </a:rPr>
              <a:t>длиной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dirty="0"/>
              <a:t>или </a:t>
            </a:r>
            <a:r>
              <a:rPr lang="ru-RU" sz="3200" b="1" i="1" dirty="0">
                <a:solidFill>
                  <a:srgbClr val="FF0000"/>
                </a:solidFill>
              </a:rPr>
              <a:t>размерностью</a:t>
            </a:r>
            <a:r>
              <a:rPr lang="ru-RU" sz="3200" dirty="0"/>
              <a:t>. Синонимом понятия «вектор» является «</a:t>
            </a:r>
            <a:r>
              <a:rPr lang="ru-RU" sz="3200" b="1" i="1" dirty="0">
                <a:solidFill>
                  <a:srgbClr val="FF0000"/>
                </a:solidFill>
              </a:rPr>
              <a:t>кортеж</a:t>
            </a:r>
            <a:r>
              <a:rPr lang="ru-RU" sz="3200" dirty="0"/>
              <a:t>».</a:t>
            </a:r>
            <a:endParaRPr lang="ru-RU" sz="32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BAEFE7-B950-4A66-86F4-00EBB95B2CB0}" type="slidenum">
              <a:rPr lang="ru-RU" smtClean="0"/>
              <a:pPr>
                <a:defRPr/>
              </a:pPr>
              <a:t>57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2564904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Для обозначения вектора обычно используются скобки, например (1, 2, 1, 3). Иногда скобки и даже запятые в обозначении вектора опускаются.</a:t>
            </a:r>
            <a:br>
              <a:rPr lang="ru-RU" sz="3200" dirty="0">
                <a:latin typeface="+mn-lt"/>
              </a:rPr>
            </a:br>
            <a:r>
              <a:rPr lang="ru-RU" sz="3200" dirty="0">
                <a:latin typeface="+mn-lt"/>
              </a:rPr>
              <a:t>Примером векторов могут служить целые числа, при этом отдельные цифры числа являются координатами этого вектора.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661248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u="sng" dirty="0">
                <a:solidFill>
                  <a:srgbClr val="FF0000"/>
                </a:solidFill>
                <a:latin typeface="+mn-lt"/>
              </a:rPr>
              <a:t>Замечание</a:t>
            </a:r>
            <a:r>
              <a:rPr lang="ru-RU" sz="3200" i="1" u="sng" dirty="0">
                <a:latin typeface="+mn-lt"/>
              </a:rPr>
              <a:t>.</a:t>
            </a:r>
            <a:r>
              <a:rPr lang="ru-RU" sz="3200" dirty="0">
                <a:latin typeface="+mn-lt"/>
              </a:rPr>
              <a:t> В отличие от элементов множеств, некоторые координаты вектора могут совпадать.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56792"/>
          </a:xfrm>
        </p:spPr>
        <p:txBody>
          <a:bodyPr/>
          <a:lstStyle/>
          <a:p>
            <a:pPr algn="l">
              <a:defRPr/>
            </a:pPr>
            <a:r>
              <a:rPr lang="ru-RU" sz="3200" dirty="0"/>
              <a:t>Векторы длины два называются </a:t>
            </a:r>
            <a:r>
              <a:rPr lang="ru-RU" sz="3200" b="1" i="1" dirty="0">
                <a:solidFill>
                  <a:srgbClr val="FF0000"/>
                </a:solidFill>
              </a:rPr>
              <a:t>упорядоченными парами</a:t>
            </a:r>
            <a:r>
              <a:rPr lang="ru-RU" sz="3200" dirty="0"/>
              <a:t> (или просто </a:t>
            </a:r>
            <a:r>
              <a:rPr lang="ru-RU" sz="3200" b="1" i="1" dirty="0">
                <a:solidFill>
                  <a:srgbClr val="FF0000"/>
                </a:solidFill>
              </a:rPr>
              <a:t>парами</a:t>
            </a:r>
            <a:r>
              <a:rPr lang="ru-RU" sz="3200" dirty="0"/>
              <a:t>), длины три – </a:t>
            </a:r>
            <a:r>
              <a:rPr lang="ru-RU" sz="3200" b="1" i="1" dirty="0">
                <a:solidFill>
                  <a:srgbClr val="FF0000"/>
                </a:solidFill>
              </a:rPr>
              <a:t>тройками</a:t>
            </a:r>
            <a:r>
              <a:rPr lang="ru-RU" sz="3200" dirty="0"/>
              <a:t>, …, длины </a:t>
            </a:r>
            <a:r>
              <a:rPr lang="en-US" sz="3200" i="1" dirty="0"/>
              <a:t>n</a:t>
            </a:r>
            <a:r>
              <a:rPr lang="ru-RU" sz="3200" b="1" i="1" dirty="0"/>
              <a:t> – </a:t>
            </a:r>
            <a:r>
              <a:rPr lang="en-US" sz="3200" b="1" i="1" dirty="0">
                <a:solidFill>
                  <a:srgbClr val="FF0000"/>
                </a:solidFill>
              </a:rPr>
              <a:t>n</a:t>
            </a:r>
            <a:r>
              <a:rPr lang="ru-RU" sz="3200" b="1" i="1" dirty="0">
                <a:solidFill>
                  <a:srgbClr val="FF0000"/>
                </a:solidFill>
              </a:rPr>
              <a:t>-</a:t>
            </a:r>
            <a:r>
              <a:rPr lang="ru-RU" sz="3200" b="1" i="1" dirty="0" err="1">
                <a:solidFill>
                  <a:srgbClr val="FF0000"/>
                </a:solidFill>
              </a:rPr>
              <a:t>ками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dirty="0"/>
              <a:t>и т.д.</a:t>
            </a:r>
            <a:endParaRPr lang="ru-RU" sz="32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866D1-E4C2-42E6-96DA-43113B566437}" type="slidenum">
              <a:rPr lang="ru-RU" smtClean="0"/>
              <a:pPr>
                <a:defRPr/>
              </a:pPr>
              <a:t>58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1556792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Два вектора равны, если они имеют одинаковую длину и соответствующие их координаты равны, т.е. </a:t>
            </a:r>
            <a:r>
              <a:rPr lang="en-US" sz="3200" dirty="0">
                <a:latin typeface="+mn-lt"/>
              </a:rPr>
              <a:t>(</a:t>
            </a:r>
            <a:r>
              <a:rPr lang="ru-RU" sz="3200" i="1" dirty="0">
                <a:latin typeface="+mn-lt"/>
              </a:rPr>
              <a:t>а</a:t>
            </a:r>
            <a:r>
              <a:rPr lang="en-US" sz="3200" i="1" baseline="-25000" dirty="0">
                <a:latin typeface="+mn-lt"/>
              </a:rPr>
              <a:t>1</a:t>
            </a:r>
            <a:r>
              <a:rPr lang="en-US" sz="3200" i="1" dirty="0">
                <a:latin typeface="+mn-lt"/>
              </a:rPr>
              <a:t>, </a:t>
            </a:r>
            <a:r>
              <a:rPr lang="ru-RU" sz="3200" i="1" dirty="0">
                <a:latin typeface="+mn-lt"/>
              </a:rPr>
              <a:t>а</a:t>
            </a:r>
            <a:r>
              <a:rPr lang="en-US" sz="3200" i="1" baseline="-25000" dirty="0">
                <a:latin typeface="+mn-lt"/>
              </a:rPr>
              <a:t>2</a:t>
            </a:r>
            <a:r>
              <a:rPr lang="en-US" sz="3200" i="1" dirty="0">
                <a:latin typeface="+mn-lt"/>
              </a:rPr>
              <a:t>, …, </a:t>
            </a:r>
            <a:r>
              <a:rPr lang="ru-RU" sz="3200" i="1" dirty="0">
                <a:latin typeface="+mn-lt"/>
              </a:rPr>
              <a:t>а</a:t>
            </a:r>
            <a:r>
              <a:rPr lang="en-US" sz="3200" i="1" baseline="-25000" dirty="0">
                <a:latin typeface="+mn-lt"/>
              </a:rPr>
              <a:t>m</a:t>
            </a:r>
            <a:r>
              <a:rPr lang="en-US" sz="3200" dirty="0">
                <a:latin typeface="+mn-lt"/>
              </a:rPr>
              <a:t>) = (</a:t>
            </a:r>
            <a:r>
              <a:rPr lang="en-US" sz="3200" i="1" dirty="0">
                <a:latin typeface="+mn-lt"/>
              </a:rPr>
              <a:t>b</a:t>
            </a:r>
            <a:r>
              <a:rPr lang="en-US" sz="3200" i="1" baseline="-25000" dirty="0">
                <a:latin typeface="+mn-lt"/>
              </a:rPr>
              <a:t>1</a:t>
            </a:r>
            <a:r>
              <a:rPr lang="en-US" sz="3200" i="1" dirty="0">
                <a:latin typeface="+mn-lt"/>
              </a:rPr>
              <a:t>, b</a:t>
            </a:r>
            <a:r>
              <a:rPr lang="en-US" sz="3200" i="1" baseline="-25000" dirty="0">
                <a:latin typeface="+mn-lt"/>
              </a:rPr>
              <a:t>2</a:t>
            </a:r>
            <a:r>
              <a:rPr lang="en-US" sz="3200" i="1" dirty="0">
                <a:latin typeface="+mn-lt"/>
              </a:rPr>
              <a:t>,…,</a:t>
            </a:r>
            <a:r>
              <a:rPr lang="en-US" sz="3200" i="1" dirty="0" err="1">
                <a:latin typeface="+mn-lt"/>
              </a:rPr>
              <a:t>b</a:t>
            </a:r>
            <a:r>
              <a:rPr lang="en-US" sz="3200" i="1" baseline="-25000" dirty="0" err="1">
                <a:latin typeface="+mn-lt"/>
              </a:rPr>
              <a:t>n</a:t>
            </a:r>
            <a:r>
              <a:rPr lang="en-US" sz="3200" dirty="0">
                <a:latin typeface="+mn-lt"/>
              </a:rPr>
              <a:t>), </a:t>
            </a:r>
            <a:r>
              <a:rPr lang="ru-RU" sz="3200" dirty="0">
                <a:latin typeface="+mn-lt"/>
              </a:rPr>
              <a:t>если </a:t>
            </a:r>
            <a:r>
              <a:rPr lang="en-US" sz="3200" i="1" dirty="0">
                <a:latin typeface="+mn-lt"/>
              </a:rPr>
              <a:t>m </a:t>
            </a:r>
            <a:r>
              <a:rPr lang="en-US" sz="3200" dirty="0">
                <a:latin typeface="+mn-lt"/>
              </a:rPr>
              <a:t>= </a:t>
            </a:r>
            <a:r>
              <a:rPr lang="en-US" sz="3200" i="1" dirty="0">
                <a:latin typeface="+mn-lt"/>
              </a:rPr>
              <a:t>n</a:t>
            </a:r>
            <a:r>
              <a:rPr lang="en-US" sz="3200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и</a:t>
            </a:r>
            <a:r>
              <a:rPr lang="en-US" sz="3200" dirty="0">
                <a:latin typeface="+mn-lt"/>
              </a:rPr>
              <a:t/>
            </a:r>
            <a:br>
              <a:rPr lang="en-US" sz="3200" dirty="0">
                <a:latin typeface="+mn-lt"/>
              </a:rPr>
            </a:br>
            <a:r>
              <a:rPr lang="ru-RU" sz="3200" dirty="0">
                <a:latin typeface="+mn-lt"/>
              </a:rPr>
              <a:t> </a:t>
            </a:r>
            <a:r>
              <a:rPr lang="en-US" sz="3200" i="1" dirty="0">
                <a:latin typeface="+mn-lt"/>
              </a:rPr>
              <a:t>a</a:t>
            </a:r>
            <a:r>
              <a:rPr lang="en-US" sz="3200" i="1" baseline="-25000" dirty="0">
                <a:latin typeface="+mn-lt"/>
              </a:rPr>
              <a:t>1 </a:t>
            </a:r>
            <a:r>
              <a:rPr lang="en-US" sz="3200" i="1" dirty="0">
                <a:latin typeface="+mn-lt"/>
              </a:rPr>
              <a:t>= b</a:t>
            </a:r>
            <a:r>
              <a:rPr lang="en-US" sz="3200" i="1" baseline="-25000" dirty="0">
                <a:latin typeface="+mn-lt"/>
              </a:rPr>
              <a:t>1</a:t>
            </a:r>
            <a:r>
              <a:rPr lang="en-US" sz="3200" i="1" dirty="0">
                <a:latin typeface="+mn-lt"/>
              </a:rPr>
              <a:t>, a</a:t>
            </a:r>
            <a:r>
              <a:rPr lang="en-US" sz="3200" i="1" baseline="-25000" dirty="0">
                <a:latin typeface="+mn-lt"/>
              </a:rPr>
              <a:t>2 </a:t>
            </a:r>
            <a:r>
              <a:rPr lang="en-US" sz="3200" i="1" dirty="0">
                <a:latin typeface="+mn-lt"/>
              </a:rPr>
              <a:t>= b</a:t>
            </a:r>
            <a:r>
              <a:rPr lang="en-US" sz="3200" i="1" baseline="-25000" dirty="0">
                <a:latin typeface="+mn-lt"/>
              </a:rPr>
              <a:t>2</a:t>
            </a:r>
            <a:r>
              <a:rPr lang="en-US" sz="3200" i="1" dirty="0">
                <a:latin typeface="+mn-lt"/>
              </a:rPr>
              <a:t>, …, a</a:t>
            </a:r>
            <a:r>
              <a:rPr lang="en-US" sz="3200" i="1" baseline="-25000" dirty="0">
                <a:latin typeface="+mn-lt"/>
              </a:rPr>
              <a:t>m </a:t>
            </a:r>
            <a:r>
              <a:rPr lang="en-US" sz="3200" i="1" dirty="0">
                <a:latin typeface="+mn-lt"/>
              </a:rPr>
              <a:t>= b</a:t>
            </a:r>
            <a:r>
              <a:rPr lang="en-US" sz="3200" i="1" baseline="-25000" dirty="0">
                <a:latin typeface="+mn-lt"/>
              </a:rPr>
              <a:t>m</a:t>
            </a:r>
            <a:r>
              <a:rPr lang="en-US" sz="3200" dirty="0">
                <a:latin typeface="+mn-lt"/>
              </a:rPr>
              <a:t>.</a:t>
            </a:r>
            <a:endParaRPr lang="ru-RU" sz="32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717032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Векторы (кортежи) образуют особый класс множеств, называемых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упорядоченными</a:t>
            </a:r>
            <a:r>
              <a:rPr lang="ru-RU" sz="3200" b="1" i="1" dirty="0">
                <a:latin typeface="+mn-lt"/>
              </a:rPr>
              <a:t>.</a:t>
            </a:r>
            <a:r>
              <a:rPr lang="ru-RU" sz="3200" dirty="0">
                <a:latin typeface="+mn-lt"/>
              </a:rPr>
              <a:t> В отличии от множеств, элементы которых могут быть перечислены в произвольном порядке, для элементов (координат) вектора существенным является их положение внутри вектора.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</p:spPr>
        <p:txBody>
          <a:bodyPr/>
          <a:lstStyle/>
          <a:p>
            <a:pPr algn="l">
              <a:defRPr/>
            </a:pPr>
            <a:r>
              <a:rPr lang="ru-RU" sz="3200" dirty="0"/>
              <a:t>В связи с этим множества, содержащие </a:t>
            </a:r>
            <a:r>
              <a:rPr lang="ru-RU" sz="3200" dirty="0" err="1"/>
              <a:t>одинако-вые</a:t>
            </a:r>
            <a:r>
              <a:rPr lang="ru-RU" sz="3200" dirty="0"/>
              <a:t> элементы, но в различном порядке, равны</a:t>
            </a:r>
            <a:br>
              <a:rPr lang="ru-RU" sz="3200" dirty="0"/>
            </a:br>
            <a:r>
              <a:rPr lang="ru-RU" sz="3200" dirty="0"/>
              <a:t> {</a:t>
            </a:r>
            <a:r>
              <a:rPr lang="en-US" sz="3200" b="1" i="1" dirty="0"/>
              <a:t>a</a:t>
            </a:r>
            <a:r>
              <a:rPr lang="ru-RU" sz="3200" b="1" i="1" dirty="0"/>
              <a:t>, </a:t>
            </a:r>
            <a:r>
              <a:rPr lang="en-US" sz="3200" b="1" i="1" dirty="0"/>
              <a:t>b</a:t>
            </a:r>
            <a:r>
              <a:rPr lang="ru-RU" sz="3200" dirty="0"/>
              <a:t>} = {</a:t>
            </a:r>
            <a:r>
              <a:rPr lang="en-US" sz="3200" b="1" i="1" dirty="0"/>
              <a:t>b</a:t>
            </a:r>
            <a:r>
              <a:rPr lang="ru-RU" sz="3200" b="1" i="1" dirty="0"/>
              <a:t>, </a:t>
            </a:r>
            <a:r>
              <a:rPr lang="en-US" sz="3200" b="1" i="1" dirty="0"/>
              <a:t>a</a:t>
            </a:r>
            <a:r>
              <a:rPr lang="ru-RU" sz="3200" dirty="0"/>
              <a:t>}, а вектора – нет (</a:t>
            </a:r>
            <a:r>
              <a:rPr lang="en-US" sz="3200" b="1" i="1" dirty="0"/>
              <a:t>a</a:t>
            </a:r>
            <a:r>
              <a:rPr lang="ru-RU" sz="3200" b="1" i="1" dirty="0"/>
              <a:t>, </a:t>
            </a:r>
            <a:r>
              <a:rPr lang="en-US" sz="3200" b="1" i="1" dirty="0"/>
              <a:t>b</a:t>
            </a:r>
            <a:r>
              <a:rPr lang="ru-RU" sz="3200" dirty="0"/>
              <a:t>)</a:t>
            </a:r>
            <a:r>
              <a:rPr lang="ru-RU" sz="3200" b="1" i="1" dirty="0"/>
              <a:t> </a:t>
            </a:r>
            <a:r>
              <a:rPr lang="en-US" sz="3200" b="1" i="1" dirty="0">
                <a:sym typeface="Symbol"/>
              </a:rPr>
              <a:t></a:t>
            </a:r>
            <a:r>
              <a:rPr lang="ru-RU" sz="3200" dirty="0"/>
              <a:t> (</a:t>
            </a:r>
            <a:r>
              <a:rPr lang="en-US" sz="3200" b="1" i="1" dirty="0"/>
              <a:t>b</a:t>
            </a:r>
            <a:r>
              <a:rPr lang="ru-RU" sz="3200" b="1" i="1" dirty="0"/>
              <a:t>, </a:t>
            </a:r>
            <a:r>
              <a:rPr lang="en-US" sz="3200" b="1" i="1" dirty="0"/>
              <a:t>a</a:t>
            </a:r>
            <a:r>
              <a:rPr lang="ru-RU" sz="3200" dirty="0"/>
              <a:t>).</a:t>
            </a:r>
            <a:endParaRPr lang="ru-RU" sz="32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25DB2-C694-4EB4-A861-2566ABF6CD9B}" type="slidenum">
              <a:rPr lang="ru-RU" smtClean="0"/>
              <a:pPr>
                <a:defRPr/>
              </a:pPr>
              <a:t>59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148478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Прямое (декартово) произведение множеств</a:t>
            </a:r>
            <a:endParaRPr lang="ru-RU" sz="32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060848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Прямым 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(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декартовым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)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 произведением множеств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</a:rPr>
              <a:t> и 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 называется множество всех пар (</a:t>
            </a:r>
            <a:r>
              <a:rPr lang="ru-RU" sz="3200" b="1" i="1" dirty="0">
                <a:latin typeface="+mn-lt"/>
              </a:rPr>
              <a:t>а, </a:t>
            </a:r>
            <a:r>
              <a:rPr lang="en-US" sz="3200" b="1" i="1" dirty="0">
                <a:latin typeface="+mn-lt"/>
              </a:rPr>
              <a:t>b</a:t>
            </a:r>
            <a:r>
              <a:rPr lang="ru-RU" sz="3200" dirty="0">
                <a:latin typeface="+mn-lt"/>
              </a:rPr>
              <a:t>), таких, что </a:t>
            </a:r>
            <a:r>
              <a:rPr lang="ru-RU" sz="3200" b="1" i="1" dirty="0" err="1">
                <a:latin typeface="+mn-lt"/>
              </a:rPr>
              <a:t>а</a:t>
            </a:r>
            <a:r>
              <a:rPr lang="ru-RU" sz="3200" dirty="0" err="1">
                <a:latin typeface="+mn-lt"/>
                <a:sym typeface="Symbol"/>
              </a:rPr>
              <a:t></a:t>
            </a:r>
            <a:r>
              <a:rPr lang="ru-RU" sz="3200" b="1" i="1" dirty="0" err="1">
                <a:latin typeface="+mn-lt"/>
              </a:rPr>
              <a:t>А</a:t>
            </a:r>
            <a:r>
              <a:rPr lang="ru-RU" sz="3200" dirty="0">
                <a:latin typeface="+mn-lt"/>
              </a:rPr>
              <a:t> и </a:t>
            </a:r>
            <a:r>
              <a:rPr lang="en-US" sz="3200" b="1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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.</a:t>
            </a:r>
            <a:br>
              <a:rPr lang="ru-RU" sz="3200" dirty="0">
                <a:latin typeface="+mn-lt"/>
              </a:rPr>
            </a:br>
            <a:r>
              <a:rPr lang="ru-RU" sz="3200" dirty="0">
                <a:latin typeface="+mn-lt"/>
              </a:rPr>
              <a:t>Прямое произведение множеств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</a:rPr>
              <a:t> и 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 обозначает</a:t>
            </a:r>
            <a:r>
              <a:rPr lang="en-US" sz="3200" dirty="0">
                <a:latin typeface="+mn-lt"/>
              </a:rPr>
              <a:t>-</a:t>
            </a:r>
            <a:r>
              <a:rPr lang="ru-RU" sz="3200" dirty="0" err="1">
                <a:latin typeface="+mn-lt"/>
              </a:rPr>
              <a:t>ся</a:t>
            </a:r>
            <a:r>
              <a:rPr lang="ru-RU" sz="3200" dirty="0">
                <a:latin typeface="+mn-lt"/>
              </a:rPr>
              <a:t> в виде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b="1" dirty="0">
                <a:latin typeface="+mn-lt"/>
                <a:sym typeface="Symbol"/>
              </a:rPr>
              <a:t></a:t>
            </a:r>
            <a:r>
              <a:rPr lang="ru-RU" sz="3200" b="1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:</a:t>
            </a:r>
            <a:r>
              <a:rPr lang="en-US" sz="3200" dirty="0">
                <a:latin typeface="+mn-lt"/>
              </a:rPr>
              <a:t> 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b="1" dirty="0">
                <a:latin typeface="+mn-lt"/>
                <a:sym typeface="Symbol"/>
              </a:rPr>
              <a:t></a:t>
            </a:r>
            <a:r>
              <a:rPr lang="ru-RU" sz="3200" b="1" i="1" dirty="0">
                <a:latin typeface="+mn-lt"/>
              </a:rPr>
              <a:t>В</a:t>
            </a:r>
            <a:r>
              <a:rPr lang="en-US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=</a:t>
            </a:r>
            <a:r>
              <a:rPr lang="en-US" sz="3200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{(</a:t>
            </a:r>
            <a:r>
              <a:rPr lang="en-US" sz="3200" b="1" i="1" dirty="0">
                <a:latin typeface="+mn-lt"/>
              </a:rPr>
              <a:t>a</a:t>
            </a:r>
            <a:r>
              <a:rPr lang="ru-RU" sz="3200" b="1" i="1" dirty="0">
                <a:latin typeface="+mn-lt"/>
              </a:rPr>
              <a:t>, </a:t>
            </a:r>
            <a:r>
              <a:rPr lang="en-US" sz="3200" b="1" i="1" dirty="0">
                <a:latin typeface="+mn-lt"/>
              </a:rPr>
              <a:t>b</a:t>
            </a:r>
            <a:r>
              <a:rPr lang="ru-RU" sz="3200" dirty="0">
                <a:latin typeface="+mn-lt"/>
              </a:rPr>
              <a:t>)</a:t>
            </a:r>
            <a:r>
              <a:rPr lang="ru-RU" sz="3200" dirty="0">
                <a:latin typeface="+mn-lt"/>
                <a:sym typeface="Symbol"/>
              </a:rPr>
              <a:t></a:t>
            </a:r>
            <a:r>
              <a:rPr lang="en-US" sz="3200" b="1" i="1" dirty="0" err="1">
                <a:latin typeface="+mn-lt"/>
              </a:rPr>
              <a:t>a</a:t>
            </a:r>
            <a:r>
              <a:rPr lang="en-US" sz="3200" dirty="0" err="1">
                <a:latin typeface="+mn-lt"/>
                <a:sym typeface="Symbol"/>
              </a:rPr>
              <a:t></a:t>
            </a:r>
            <a:r>
              <a:rPr lang="en-US" sz="3200" b="1" i="1" dirty="0" err="1">
                <a:latin typeface="+mn-lt"/>
              </a:rPr>
              <a:t>A</a:t>
            </a:r>
            <a:r>
              <a:rPr lang="en-US" sz="3200" dirty="0">
                <a:latin typeface="+mn-lt"/>
              </a:rPr>
              <a:t> </a:t>
            </a:r>
            <a:r>
              <a:rPr lang="ru-RU" sz="3200" b="1" i="1" dirty="0">
                <a:latin typeface="+mn-lt"/>
              </a:rPr>
              <a:t>и</a:t>
            </a:r>
            <a:r>
              <a:rPr lang="ru-RU" sz="3200" dirty="0">
                <a:latin typeface="+mn-lt"/>
              </a:rPr>
              <a:t> </a:t>
            </a:r>
            <a:r>
              <a:rPr lang="en-US" sz="3200" b="1" i="1" dirty="0" err="1">
                <a:latin typeface="+mn-lt"/>
              </a:rPr>
              <a:t>b</a:t>
            </a:r>
            <a:r>
              <a:rPr lang="en-US" sz="3200" dirty="0" err="1">
                <a:latin typeface="+mn-lt"/>
                <a:sym typeface="Symbol"/>
              </a:rPr>
              <a:t></a:t>
            </a:r>
            <a:r>
              <a:rPr lang="en-US" sz="3200" b="1" i="1" dirty="0" err="1">
                <a:latin typeface="+mn-lt"/>
              </a:rPr>
              <a:t>B</a:t>
            </a:r>
            <a:r>
              <a:rPr lang="ru-RU" sz="3200" dirty="0">
                <a:latin typeface="+mn-lt"/>
              </a:rPr>
              <a:t>}.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4116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Пример 9. </a:t>
            </a:r>
            <a:r>
              <a:rPr lang="ru-RU" sz="3200" b="1" i="1" dirty="0">
                <a:latin typeface="+mn-lt"/>
              </a:rPr>
              <a:t>А</a:t>
            </a:r>
            <a:r>
              <a:rPr lang="en-US" sz="3200" b="1" i="1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= {</a:t>
            </a:r>
            <a:r>
              <a:rPr lang="en-US" sz="3200" b="1" i="1" dirty="0">
                <a:latin typeface="+mn-lt"/>
              </a:rPr>
              <a:t>a,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b,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}; </a:t>
            </a:r>
            <a:r>
              <a:rPr lang="en-US" sz="3200" b="1" i="1" dirty="0">
                <a:latin typeface="+mn-lt"/>
              </a:rPr>
              <a:t>B </a:t>
            </a:r>
            <a:r>
              <a:rPr lang="en-US" sz="3200" dirty="0">
                <a:latin typeface="+mn-lt"/>
              </a:rPr>
              <a:t>={</a:t>
            </a:r>
            <a:r>
              <a:rPr lang="en-US" sz="3200" b="1" i="1" dirty="0">
                <a:latin typeface="+mn-lt"/>
              </a:rPr>
              <a:t>b,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}.</a:t>
            </a:r>
            <a:r>
              <a:rPr lang="ru-RU" sz="3200" dirty="0">
                <a:latin typeface="+mn-lt"/>
              </a:rPr>
              <a:t/>
            </a:r>
            <a:br>
              <a:rPr lang="ru-RU" sz="3200" dirty="0">
                <a:latin typeface="+mn-lt"/>
              </a:rPr>
            </a:br>
            <a:r>
              <a:rPr lang="en-US" sz="3200" b="1" i="1" dirty="0">
                <a:latin typeface="+mn-lt"/>
              </a:rPr>
              <a:t>A</a:t>
            </a:r>
            <a:r>
              <a:rPr lang="en-US" sz="3200" dirty="0">
                <a:latin typeface="+mn-lt"/>
                <a:sym typeface="Symbol"/>
              </a:rPr>
              <a:t></a:t>
            </a:r>
            <a:r>
              <a:rPr lang="en-US" sz="3200" b="1" i="1" dirty="0">
                <a:latin typeface="+mn-lt"/>
              </a:rPr>
              <a:t>B </a:t>
            </a:r>
            <a:r>
              <a:rPr lang="en-US" sz="3200" dirty="0">
                <a:latin typeface="+mn-lt"/>
              </a:rPr>
              <a:t>= {(</a:t>
            </a:r>
            <a:r>
              <a:rPr lang="en-US" sz="3200" b="1" i="1" dirty="0">
                <a:latin typeface="+mn-lt"/>
              </a:rPr>
              <a:t>a,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b</a:t>
            </a:r>
            <a:r>
              <a:rPr lang="en-US" sz="3200" dirty="0">
                <a:latin typeface="+mn-lt"/>
              </a:rPr>
              <a:t>), (</a:t>
            </a:r>
            <a:r>
              <a:rPr lang="en-US" sz="3200" b="1" i="1" dirty="0">
                <a:latin typeface="+mn-lt"/>
              </a:rPr>
              <a:t>a,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), (</a:t>
            </a:r>
            <a:r>
              <a:rPr lang="en-US" sz="3200" b="1" i="1" dirty="0">
                <a:latin typeface="+mn-lt"/>
              </a:rPr>
              <a:t>b,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b</a:t>
            </a:r>
            <a:r>
              <a:rPr lang="en-US" sz="3200" dirty="0">
                <a:latin typeface="+mn-lt"/>
              </a:rPr>
              <a:t>), (</a:t>
            </a:r>
            <a:r>
              <a:rPr lang="en-US" sz="3200" b="1" i="1" dirty="0">
                <a:latin typeface="+mn-lt"/>
              </a:rPr>
              <a:t>b,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), (</a:t>
            </a:r>
            <a:r>
              <a:rPr lang="en-US" sz="3200" b="1" i="1" dirty="0">
                <a:latin typeface="+mn-lt"/>
              </a:rPr>
              <a:t>c,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b</a:t>
            </a:r>
            <a:r>
              <a:rPr lang="en-US" sz="3200" dirty="0">
                <a:latin typeface="+mn-lt"/>
              </a:rPr>
              <a:t>), (</a:t>
            </a:r>
            <a:r>
              <a:rPr lang="en-US" sz="3200" b="1" i="1" dirty="0">
                <a:latin typeface="+mn-lt"/>
              </a:rPr>
              <a:t>c,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)};</a:t>
            </a:r>
            <a:r>
              <a:rPr lang="ru-RU" sz="3200" dirty="0">
                <a:latin typeface="+mn-lt"/>
              </a:rPr>
              <a:t/>
            </a:r>
            <a:br>
              <a:rPr lang="ru-RU" sz="3200" dirty="0">
                <a:latin typeface="+mn-lt"/>
              </a:rPr>
            </a:br>
            <a:r>
              <a:rPr lang="en-US" sz="3200" b="1" i="1" dirty="0">
                <a:latin typeface="+mn-lt"/>
              </a:rPr>
              <a:t>B</a:t>
            </a:r>
            <a:r>
              <a:rPr lang="en-US" sz="3200" dirty="0">
                <a:latin typeface="+mn-lt"/>
                <a:sym typeface="Symbol"/>
              </a:rPr>
              <a:t></a:t>
            </a:r>
            <a:r>
              <a:rPr lang="en-US" sz="3200" b="1" i="1" dirty="0">
                <a:latin typeface="+mn-lt"/>
              </a:rPr>
              <a:t>A </a:t>
            </a:r>
            <a:r>
              <a:rPr lang="en-US" sz="3200" dirty="0">
                <a:latin typeface="+mn-lt"/>
              </a:rPr>
              <a:t>= {(</a:t>
            </a:r>
            <a:r>
              <a:rPr lang="en-US" sz="3200" b="1" i="1" dirty="0">
                <a:latin typeface="+mn-lt"/>
              </a:rPr>
              <a:t>b,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a</a:t>
            </a:r>
            <a:r>
              <a:rPr lang="en-US" sz="3200" dirty="0">
                <a:latin typeface="+mn-lt"/>
              </a:rPr>
              <a:t>}, (</a:t>
            </a:r>
            <a:r>
              <a:rPr lang="en-US" sz="3200" b="1" i="1" dirty="0">
                <a:latin typeface="+mn-lt"/>
              </a:rPr>
              <a:t>b,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b</a:t>
            </a:r>
            <a:r>
              <a:rPr lang="en-US" sz="3200" dirty="0">
                <a:latin typeface="+mn-lt"/>
              </a:rPr>
              <a:t>), (</a:t>
            </a:r>
            <a:r>
              <a:rPr lang="en-US" sz="3200" b="1" i="1" dirty="0">
                <a:latin typeface="+mn-lt"/>
              </a:rPr>
              <a:t>b,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), (</a:t>
            </a:r>
            <a:r>
              <a:rPr lang="en-US" sz="3200" b="1" i="1" dirty="0">
                <a:latin typeface="+mn-lt"/>
              </a:rPr>
              <a:t>c,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a</a:t>
            </a:r>
            <a:r>
              <a:rPr lang="en-US" sz="3200" dirty="0">
                <a:latin typeface="+mn-lt"/>
              </a:rPr>
              <a:t>), (</a:t>
            </a:r>
            <a:r>
              <a:rPr lang="en-US" sz="3200" b="1" i="1" dirty="0">
                <a:latin typeface="+mn-lt"/>
              </a:rPr>
              <a:t>c,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b</a:t>
            </a:r>
            <a:r>
              <a:rPr lang="en-US" sz="3200" dirty="0">
                <a:latin typeface="+mn-lt"/>
              </a:rPr>
              <a:t>), (</a:t>
            </a:r>
            <a:r>
              <a:rPr lang="en-US" sz="3200" b="1" i="1" dirty="0">
                <a:latin typeface="+mn-lt"/>
              </a:rPr>
              <a:t>c,</a:t>
            </a:r>
            <a:r>
              <a:rPr lang="ru-RU" sz="3200" b="1" i="1" dirty="0">
                <a:latin typeface="+mn-lt"/>
              </a:rPr>
              <a:t> </a:t>
            </a:r>
            <a:r>
              <a:rPr lang="en-US" sz="3200" b="1" i="1" dirty="0">
                <a:latin typeface="+mn-lt"/>
              </a:rPr>
              <a:t>c</a:t>
            </a:r>
            <a:r>
              <a:rPr lang="en-US" sz="3200" dirty="0">
                <a:latin typeface="+mn-lt"/>
              </a:rPr>
              <a:t>)}.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800" dirty="0">
                <a:solidFill>
                  <a:schemeClr val="accent6">
                    <a:lumMod val="50000"/>
                  </a:schemeClr>
                </a:solidFill>
              </a:rPr>
              <a:t>Разделы курса</a:t>
            </a:r>
            <a:br>
              <a:rPr lang="ru-RU" sz="48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«Основы дискретной математики»: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5084762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400" dirty="0"/>
              <a:t>Теория множеств    -  тест;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400" dirty="0"/>
              <a:t>Булева алгебра        -  тест;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400" dirty="0"/>
              <a:t>Синтез комбинационных схем – тест, КР;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6400" dirty="0"/>
              <a:t>Арифметические основы ЭВМ - тест, ДЗ;</a:t>
            </a:r>
          </a:p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8000" dirty="0">
                <a:solidFill>
                  <a:srgbClr val="C00000"/>
                </a:solidFill>
              </a:rPr>
              <a:t>ЗАЧЕТ</a:t>
            </a:r>
          </a:p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sz="64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/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5578CC-DA7E-47A4-AF2E-AABA02163990}" type="slidenum">
              <a:rPr lang="ru-RU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</p:spPr>
        <p:txBody>
          <a:bodyPr/>
          <a:lstStyle/>
          <a:p>
            <a:pPr algn="l">
              <a:defRPr/>
            </a:pPr>
            <a:r>
              <a:rPr lang="ru-RU" sz="3200" i="1" u="sng" dirty="0">
                <a:solidFill>
                  <a:srgbClr val="FF0000"/>
                </a:solidFill>
              </a:rPr>
              <a:t>Замечание</a:t>
            </a:r>
            <a:r>
              <a:rPr lang="ru-RU" sz="3200" i="1" u="sng" dirty="0"/>
              <a:t>.</a:t>
            </a:r>
            <a:r>
              <a:rPr lang="ru-RU" sz="3200" dirty="0"/>
              <a:t> Из рассмотренного примера видно, что </a:t>
            </a:r>
            <a:r>
              <a:rPr lang="ru-RU" sz="3200" b="1" i="1" dirty="0"/>
              <a:t>А</a:t>
            </a:r>
            <a:r>
              <a:rPr lang="ru-RU" sz="3200" dirty="0">
                <a:sym typeface="Symbol"/>
              </a:rPr>
              <a:t></a:t>
            </a:r>
            <a:r>
              <a:rPr lang="ru-RU" sz="3200" b="1" i="1" dirty="0"/>
              <a:t>В </a:t>
            </a:r>
            <a:r>
              <a:rPr lang="ru-RU" sz="3200" dirty="0">
                <a:sym typeface="Symbol"/>
              </a:rPr>
              <a:t> </a:t>
            </a:r>
            <a:r>
              <a:rPr lang="ru-RU" sz="3200" b="1" i="1" dirty="0"/>
              <a:t>В</a:t>
            </a:r>
            <a:r>
              <a:rPr lang="ru-RU" sz="3200" dirty="0">
                <a:sym typeface="Symbol"/>
              </a:rPr>
              <a:t></a:t>
            </a:r>
            <a:r>
              <a:rPr lang="ru-RU" sz="3200" b="1" i="1" dirty="0"/>
              <a:t>А</a:t>
            </a:r>
            <a:r>
              <a:rPr lang="ru-RU" sz="3200" dirty="0"/>
              <a:t>, т.е. коммутативный закон для прямого произведения множеств не действует.</a:t>
            </a:r>
            <a:endParaRPr lang="ru-RU" sz="32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C63DD-0A95-4326-8ACB-29E048E5599B}" type="slidenum">
              <a:rPr lang="ru-RU" smtClean="0"/>
              <a:pPr>
                <a:defRPr/>
              </a:pPr>
              <a:t>60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1556792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Пример 10</a:t>
            </a:r>
            <a:r>
              <a:rPr lang="ru-RU" sz="3200" b="1" dirty="0">
                <a:latin typeface="+mn-lt"/>
              </a:rPr>
              <a:t>. </a:t>
            </a:r>
            <a:r>
              <a:rPr lang="ru-RU" sz="3200" b="1" i="1" dirty="0">
                <a:latin typeface="+mn-lt"/>
              </a:rPr>
              <a:t>Х</a:t>
            </a:r>
            <a:r>
              <a:rPr lang="ru-RU" sz="3200" dirty="0">
                <a:latin typeface="+mn-lt"/>
              </a:rPr>
              <a:t> – множество точек отрезка [0;1];</a:t>
            </a:r>
            <a:br>
              <a:rPr lang="ru-RU" sz="3200" dirty="0">
                <a:latin typeface="+mn-lt"/>
              </a:rPr>
            </a:br>
            <a:r>
              <a:rPr lang="en-US" sz="3200" b="1" i="1" dirty="0">
                <a:latin typeface="+mn-lt"/>
              </a:rPr>
              <a:t>Y</a:t>
            </a:r>
            <a:r>
              <a:rPr lang="ru-RU" sz="3200" dirty="0">
                <a:latin typeface="+mn-lt"/>
              </a:rPr>
              <a:t> – множество точек отрезка [1;2].</a:t>
            </a:r>
            <a:br>
              <a:rPr lang="ru-RU" sz="3200" dirty="0">
                <a:latin typeface="+mn-lt"/>
              </a:rPr>
            </a:br>
            <a:r>
              <a:rPr lang="ru-RU" sz="3200" dirty="0">
                <a:latin typeface="+mn-lt"/>
              </a:rPr>
              <a:t>Тогда </a:t>
            </a:r>
            <a:r>
              <a:rPr lang="ru-RU" sz="3200" b="1" i="1" dirty="0">
                <a:latin typeface="+mn-lt"/>
              </a:rPr>
              <a:t>Х</a:t>
            </a:r>
            <a:r>
              <a:rPr lang="en-US" sz="3200" dirty="0">
                <a:latin typeface="+mn-lt"/>
                <a:sym typeface="Symbol"/>
              </a:rPr>
              <a:t></a:t>
            </a:r>
            <a:r>
              <a:rPr lang="en-US" sz="3200" b="1" i="1" dirty="0">
                <a:latin typeface="+mn-lt"/>
              </a:rPr>
              <a:t>Y</a:t>
            </a:r>
            <a:r>
              <a:rPr lang="ru-RU" sz="3200" dirty="0">
                <a:latin typeface="+mn-lt"/>
              </a:rPr>
              <a:t> – множество точек квадрата с вершинами в точках (0,1), (0,2), (1,1), (1,2).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717032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Декартова степень множества</a:t>
            </a:r>
            <a:r>
              <a:rPr lang="ru-RU" sz="3200" b="1" dirty="0">
                <a:latin typeface="+mn-lt"/>
              </a:rPr>
              <a:t/>
            </a:r>
            <a:br>
              <a:rPr lang="ru-RU" sz="3200" b="1" dirty="0">
                <a:latin typeface="+mn-lt"/>
              </a:rPr>
            </a:br>
            <a:r>
              <a:rPr lang="ru-RU" sz="3200" dirty="0">
                <a:latin typeface="+mn-lt"/>
              </a:rPr>
              <a:t>Прямое (декартово) произведение одинаковых множеств называется декартовой степенью множества: если  </a:t>
            </a:r>
            <a:r>
              <a:rPr lang="ru-RU" sz="3200" b="1" i="1" dirty="0">
                <a:latin typeface="+mn-lt"/>
              </a:rPr>
              <a:t>В </a:t>
            </a:r>
            <a:r>
              <a:rPr lang="ru-RU" sz="3200" dirty="0">
                <a:latin typeface="+mn-lt"/>
              </a:rPr>
              <a:t>=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</a:rPr>
              <a:t>, то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ru-RU" sz="3200" b="1" i="1" dirty="0">
                <a:latin typeface="+mn-lt"/>
              </a:rPr>
              <a:t>В </a:t>
            </a:r>
            <a:r>
              <a:rPr lang="ru-RU" sz="3200" dirty="0">
                <a:latin typeface="+mn-lt"/>
              </a:rPr>
              <a:t>=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ru-RU" sz="3200" b="1" i="1" dirty="0">
                <a:latin typeface="+mn-lt"/>
              </a:rPr>
              <a:t>А </a:t>
            </a:r>
            <a:r>
              <a:rPr lang="ru-RU" sz="3200" dirty="0">
                <a:latin typeface="+mn-lt"/>
              </a:rPr>
              <a:t>=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baseline="30000" dirty="0">
                <a:latin typeface="+mn-lt"/>
              </a:rPr>
              <a:t>2</a:t>
            </a:r>
            <a:r>
              <a:rPr lang="ru-RU" sz="3200" dirty="0">
                <a:latin typeface="+mn-lt"/>
              </a:rPr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356992"/>
          </a:xfrm>
        </p:spPr>
        <p:txBody>
          <a:bodyPr/>
          <a:lstStyle/>
          <a:p>
            <a:pPr algn="l">
              <a:spcAft>
                <a:spcPts val="1200"/>
              </a:spcAft>
              <a:defRPr/>
            </a:pPr>
            <a:r>
              <a:rPr lang="ru-RU" sz="3200" dirty="0"/>
              <a:t>Точка на плоскости может быть задана </a:t>
            </a:r>
            <a:r>
              <a:rPr lang="ru-RU" sz="3200" dirty="0" err="1"/>
              <a:t>упорядо</a:t>
            </a:r>
            <a:r>
              <a:rPr lang="en-US" sz="3200" dirty="0"/>
              <a:t>-</a:t>
            </a:r>
            <a:r>
              <a:rPr lang="ru-RU" sz="3200" dirty="0" err="1"/>
              <a:t>ченной</a:t>
            </a:r>
            <a:r>
              <a:rPr lang="ru-RU" sz="3200" dirty="0"/>
              <a:t> парой координат, т.е. двумя точками на координатных осях. Так как координаты представ</a:t>
            </a:r>
            <a:r>
              <a:rPr lang="en-US" sz="3200" dirty="0"/>
              <a:t>-</a:t>
            </a:r>
            <a:r>
              <a:rPr lang="ru-RU" sz="3200" dirty="0" err="1"/>
              <a:t>ляются</a:t>
            </a:r>
            <a:r>
              <a:rPr lang="ru-RU" sz="3200" dirty="0"/>
              <a:t> множеством действительных чисел </a:t>
            </a:r>
            <a:r>
              <a:rPr lang="en-US" sz="3200" b="1" i="1" dirty="0">
                <a:solidFill>
                  <a:srgbClr val="FF0000"/>
                </a:solidFill>
              </a:rPr>
              <a:t>R</a:t>
            </a:r>
            <a:r>
              <a:rPr lang="ru-RU" sz="3200" dirty="0"/>
              <a:t>, то прямое произведение </a:t>
            </a:r>
            <a:r>
              <a:rPr lang="en-US" sz="3200" b="1" i="1" dirty="0">
                <a:solidFill>
                  <a:srgbClr val="FF0000"/>
                </a:solidFill>
              </a:rPr>
              <a:t>R</a:t>
            </a:r>
            <a:r>
              <a:rPr lang="ru-RU" sz="3200" dirty="0">
                <a:solidFill>
                  <a:srgbClr val="FF0000"/>
                </a:solidFill>
                <a:sym typeface="Symbol"/>
              </a:rPr>
              <a:t></a:t>
            </a:r>
            <a:r>
              <a:rPr lang="en-US" sz="3200" b="1" i="1" dirty="0">
                <a:solidFill>
                  <a:srgbClr val="FF0000"/>
                </a:solidFill>
              </a:rPr>
              <a:t>R </a:t>
            </a:r>
            <a:r>
              <a:rPr lang="ru-RU" sz="3200" b="1" i="1" dirty="0">
                <a:solidFill>
                  <a:srgbClr val="FF0000"/>
                </a:solidFill>
              </a:rPr>
              <a:t>=</a:t>
            </a:r>
            <a:r>
              <a:rPr lang="en-US" sz="3200" b="1" i="1" dirty="0">
                <a:solidFill>
                  <a:srgbClr val="FF0000"/>
                </a:solidFill>
              </a:rPr>
              <a:t> R</a:t>
            </a:r>
            <a:r>
              <a:rPr lang="ru-RU" sz="3200" b="1" i="1" baseline="30000" dirty="0">
                <a:solidFill>
                  <a:srgbClr val="FF0000"/>
                </a:solidFill>
              </a:rPr>
              <a:t>2</a:t>
            </a:r>
            <a:r>
              <a:rPr lang="ru-RU" sz="3200" b="1" i="1" baseline="30000" dirty="0"/>
              <a:t> </a:t>
            </a:r>
            <a:r>
              <a:rPr lang="ru-RU" sz="3200" dirty="0"/>
              <a:t>представляет собой множество координат точек плоскости.</a:t>
            </a:r>
            <a:endParaRPr lang="ru-RU" sz="32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2BC02-8546-4B7F-9AAE-A2FD8E08CDA1}" type="slidenum">
              <a:rPr lang="ru-RU" smtClean="0"/>
              <a:pPr>
                <a:defRPr/>
              </a:pPr>
              <a:t>61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3501008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Прямым (декартовым) произведением множеств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А</a:t>
            </a:r>
            <a:r>
              <a:rPr lang="ru-RU" sz="3200" b="1" i="1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, А</a:t>
            </a:r>
            <a:r>
              <a:rPr lang="ru-RU" sz="3200" b="1" i="1" baseline="-25000" dirty="0">
                <a:solidFill>
                  <a:srgbClr val="FF0000"/>
                </a:solidFill>
                <a:latin typeface="+mn-lt"/>
              </a:rPr>
              <a:t>2</a:t>
            </a:r>
            <a:r>
              <a:rPr lang="ru-RU" sz="3200" b="1" i="1" dirty="0">
                <a:solidFill>
                  <a:srgbClr val="FF0000"/>
                </a:solidFill>
                <a:latin typeface="+mn-lt"/>
              </a:rPr>
              <a:t>, …, А</a:t>
            </a:r>
            <a:r>
              <a:rPr lang="en-US" sz="3200" b="1" i="1" baseline="-25000" dirty="0">
                <a:solidFill>
                  <a:srgbClr val="FF0000"/>
                </a:solidFill>
                <a:latin typeface="+mn-lt"/>
              </a:rPr>
              <a:t>n</a:t>
            </a:r>
            <a:r>
              <a:rPr lang="ru-RU" sz="3200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3200" dirty="0">
                <a:latin typeface="+mn-lt"/>
              </a:rPr>
              <a:t>называется совокупность всех упорядоченных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n</a:t>
            </a:r>
            <a:r>
              <a:rPr lang="ru-RU" sz="3200" dirty="0">
                <a:latin typeface="+mn-lt"/>
              </a:rPr>
              <a:t>-</a:t>
            </a:r>
            <a:r>
              <a:rPr lang="ru-RU" sz="3200" dirty="0" err="1">
                <a:latin typeface="+mn-lt"/>
              </a:rPr>
              <a:t>ок</a:t>
            </a:r>
            <a:r>
              <a:rPr lang="ru-RU" sz="3200" dirty="0">
                <a:latin typeface="+mn-lt"/>
              </a:rPr>
              <a:t> (векторов длиной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n</a:t>
            </a:r>
            <a:r>
              <a:rPr lang="ru-RU" sz="3200" dirty="0">
                <a:latin typeface="+mn-lt"/>
              </a:rPr>
              <a:t>) (</a:t>
            </a:r>
            <a:r>
              <a:rPr lang="en-US" sz="3200" b="1" i="1" dirty="0">
                <a:latin typeface="+mn-lt"/>
              </a:rPr>
              <a:t>a</a:t>
            </a:r>
            <a:r>
              <a:rPr lang="ru-RU" sz="3200" b="1" i="1" baseline="-25000" dirty="0">
                <a:latin typeface="+mn-lt"/>
              </a:rPr>
              <a:t>1</a:t>
            </a:r>
            <a:r>
              <a:rPr lang="ru-RU" sz="3200" b="1" i="1" dirty="0">
                <a:latin typeface="+mn-lt"/>
              </a:rPr>
              <a:t>, </a:t>
            </a:r>
            <a:r>
              <a:rPr lang="en-US" sz="3200" b="1" i="1" dirty="0">
                <a:latin typeface="+mn-lt"/>
              </a:rPr>
              <a:t>a</a:t>
            </a:r>
            <a:r>
              <a:rPr lang="ru-RU" sz="3200" b="1" i="1" baseline="-25000" dirty="0">
                <a:latin typeface="+mn-lt"/>
              </a:rPr>
              <a:t>2</a:t>
            </a:r>
            <a:r>
              <a:rPr lang="ru-RU" sz="3200" b="1" i="1" dirty="0">
                <a:latin typeface="+mn-lt"/>
              </a:rPr>
              <a:t>, …, </a:t>
            </a:r>
            <a:r>
              <a:rPr lang="en-US" sz="3200" b="1" i="1" dirty="0">
                <a:latin typeface="+mn-lt"/>
              </a:rPr>
              <a:t>a</a:t>
            </a:r>
            <a:r>
              <a:rPr lang="en-US" sz="3200" b="1" i="1" baseline="-250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) таких, что </a:t>
            </a:r>
            <a:r>
              <a:rPr lang="en-US" sz="3200" b="1" i="1" dirty="0" err="1">
                <a:latin typeface="+mn-lt"/>
              </a:rPr>
              <a:t>a</a:t>
            </a:r>
            <a:r>
              <a:rPr lang="en-US" sz="3200" b="1" i="1" baseline="-25000" dirty="0" err="1">
                <a:latin typeface="+mn-lt"/>
              </a:rPr>
              <a:t>i</a:t>
            </a:r>
            <a:r>
              <a:rPr lang="en-US" sz="3200" b="1" dirty="0" err="1">
                <a:latin typeface="+mn-lt"/>
                <a:sym typeface="Symbol"/>
              </a:rPr>
              <a:t></a:t>
            </a:r>
            <a:r>
              <a:rPr lang="en-US" sz="3200" b="1" i="1" dirty="0" err="1">
                <a:latin typeface="+mn-lt"/>
              </a:rPr>
              <a:t>A</a:t>
            </a:r>
            <a:r>
              <a:rPr lang="en-US" sz="3200" b="1" i="1" baseline="-25000" dirty="0" err="1">
                <a:latin typeface="+mn-lt"/>
              </a:rPr>
              <a:t>i</a:t>
            </a:r>
            <a:r>
              <a:rPr lang="ru-RU" sz="3200" dirty="0">
                <a:latin typeface="+mn-lt"/>
              </a:rPr>
              <a:t> (</a:t>
            </a:r>
            <a:r>
              <a:rPr lang="en-US" sz="3200" b="1" i="1" dirty="0" err="1">
                <a:latin typeface="+mn-lt"/>
              </a:rPr>
              <a:t>i</a:t>
            </a:r>
            <a:r>
              <a:rPr lang="ru-RU" sz="3200" dirty="0">
                <a:latin typeface="+mn-lt"/>
              </a:rPr>
              <a:t>=</a:t>
            </a:r>
            <a:r>
              <a:rPr lang="ru-RU" sz="3200" b="1" dirty="0">
                <a:latin typeface="+mn-lt"/>
              </a:rPr>
              <a:t>1,2</a:t>
            </a:r>
            <a:r>
              <a:rPr lang="ru-RU" sz="3200" dirty="0">
                <a:latin typeface="+mn-lt"/>
              </a:rPr>
              <a:t>,…,</a:t>
            </a:r>
            <a:r>
              <a:rPr lang="en-US" sz="3200" b="1" i="1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). В случае, если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b="1" i="1" baseline="-25000" dirty="0">
                <a:latin typeface="+mn-lt"/>
              </a:rPr>
              <a:t>1</a:t>
            </a:r>
            <a:r>
              <a:rPr lang="ru-RU" sz="3200" b="1" i="1" dirty="0">
                <a:latin typeface="+mn-lt"/>
              </a:rPr>
              <a:t>=А</a:t>
            </a:r>
            <a:r>
              <a:rPr lang="ru-RU" sz="3200" b="1" i="1" baseline="-25000" dirty="0">
                <a:latin typeface="+mn-lt"/>
              </a:rPr>
              <a:t>2</a:t>
            </a:r>
            <a:r>
              <a:rPr lang="ru-RU" sz="3200" b="1" i="1" dirty="0">
                <a:latin typeface="+mn-lt"/>
              </a:rPr>
              <a:t>=…=А</a:t>
            </a:r>
            <a:r>
              <a:rPr lang="en-US" sz="3200" b="1" i="1" baseline="-25000" dirty="0">
                <a:latin typeface="+mn-lt"/>
              </a:rPr>
              <a:t>n</a:t>
            </a:r>
            <a:r>
              <a:rPr lang="ru-RU" sz="3200" b="1" i="1" dirty="0">
                <a:latin typeface="+mn-lt"/>
              </a:rPr>
              <a:t>=А,</a:t>
            </a:r>
            <a:r>
              <a:rPr lang="ru-RU" sz="3200" dirty="0">
                <a:latin typeface="+mn-lt"/>
              </a:rPr>
              <a:t> то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b="1" i="1" baseline="-25000" dirty="0">
                <a:latin typeface="+mn-lt"/>
              </a:rPr>
              <a:t>1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b="1" i="1" baseline="-25000" dirty="0">
                <a:latin typeface="+mn-lt"/>
              </a:rPr>
              <a:t>2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ru-RU" sz="3200" dirty="0">
                <a:latin typeface="+mn-lt"/>
              </a:rPr>
              <a:t>…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ru-RU" sz="3200" b="1" i="1" dirty="0">
                <a:latin typeface="+mn-lt"/>
              </a:rPr>
              <a:t>А</a:t>
            </a:r>
            <a:r>
              <a:rPr lang="en-US" sz="3200" b="1" i="1" baseline="-25000" dirty="0">
                <a:latin typeface="+mn-lt"/>
              </a:rPr>
              <a:t>n</a:t>
            </a:r>
            <a:r>
              <a:rPr lang="en-US" sz="3200" b="1" i="1" dirty="0">
                <a:latin typeface="+mn-lt"/>
              </a:rPr>
              <a:t> </a:t>
            </a:r>
            <a:r>
              <a:rPr lang="ru-RU" sz="3200" dirty="0">
                <a:latin typeface="+mn-lt"/>
              </a:rPr>
              <a:t>= </a:t>
            </a:r>
            <a:r>
              <a:rPr lang="ru-RU" sz="3200" b="1" i="1" dirty="0">
                <a:latin typeface="+mn-lt"/>
              </a:rPr>
              <a:t>А</a:t>
            </a:r>
            <a:r>
              <a:rPr lang="en-US" sz="3200" b="1" i="1" baseline="30000" dirty="0">
                <a:latin typeface="+mn-lt"/>
              </a:rPr>
              <a:t>n </a:t>
            </a:r>
            <a:r>
              <a:rPr lang="ru-RU" sz="3200" b="1" i="1" dirty="0">
                <a:latin typeface="+mn-lt"/>
              </a:rPr>
              <a:t>-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n</a:t>
            </a:r>
            <a:r>
              <a:rPr lang="ru-RU" sz="3200" b="1" i="1" dirty="0">
                <a:latin typeface="+mn-lt"/>
              </a:rPr>
              <a:t>-</a:t>
            </a:r>
            <a:r>
              <a:rPr lang="ru-RU" sz="3200" dirty="0" err="1">
                <a:latin typeface="+mn-lt"/>
              </a:rPr>
              <a:t>ая</a:t>
            </a:r>
            <a:r>
              <a:rPr lang="ru-RU" sz="3200" dirty="0">
                <a:latin typeface="+mn-lt"/>
              </a:rPr>
              <a:t> декартова степень множества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b="1" dirty="0">
                <a:latin typeface="+mn-lt"/>
              </a:rPr>
              <a:t>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924944"/>
          </a:xfrm>
        </p:spPr>
        <p:txBody>
          <a:bodyPr/>
          <a:lstStyle/>
          <a:p>
            <a:pPr algn="l">
              <a:defRPr/>
            </a:pPr>
            <a:r>
              <a:rPr lang="ru-RU" sz="3200" b="1" dirty="0">
                <a:solidFill>
                  <a:srgbClr val="FF0000"/>
                </a:solidFill>
              </a:rPr>
              <a:t>Пример 11</a:t>
            </a:r>
            <a:r>
              <a:rPr lang="en-US" sz="3200" b="1" dirty="0">
                <a:solidFill>
                  <a:srgbClr val="FF0000"/>
                </a:solidFill>
              </a:rPr>
              <a:t>.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b="1" i="1" dirty="0"/>
              <a:t>Х</a:t>
            </a:r>
            <a:r>
              <a:rPr lang="ru-RU" sz="3200" dirty="0"/>
              <a:t> – множество точек отрезка [0;1];</a:t>
            </a:r>
            <a:br>
              <a:rPr lang="ru-RU" sz="3200" dirty="0"/>
            </a:br>
            <a:r>
              <a:rPr lang="en-US" sz="3200" b="1" i="1" dirty="0"/>
              <a:t>Y</a:t>
            </a:r>
            <a:r>
              <a:rPr lang="ru-RU" sz="3200" dirty="0"/>
              <a:t> – множество точек отрезка [1;2];</a:t>
            </a:r>
            <a:br>
              <a:rPr lang="ru-RU" sz="3200" dirty="0"/>
            </a:br>
            <a:r>
              <a:rPr lang="en-US" sz="3200" b="1" i="1" dirty="0"/>
              <a:t>Z </a:t>
            </a:r>
            <a:r>
              <a:rPr lang="ru-RU" sz="3200" dirty="0"/>
              <a:t>– множество точек отрезка [0;0,5].</a:t>
            </a:r>
            <a:br>
              <a:rPr lang="ru-RU" sz="3200" dirty="0"/>
            </a:br>
            <a:r>
              <a:rPr lang="en-US" sz="3200" b="1" i="1" dirty="0"/>
              <a:t>X</a:t>
            </a:r>
            <a:r>
              <a:rPr lang="en-US" sz="3200" dirty="0">
                <a:sym typeface="Symbol"/>
              </a:rPr>
              <a:t></a:t>
            </a:r>
            <a:r>
              <a:rPr lang="en-US" sz="3200" b="1" i="1" dirty="0"/>
              <a:t>Y</a:t>
            </a:r>
            <a:r>
              <a:rPr lang="en-US" sz="3200" dirty="0">
                <a:sym typeface="Symbol"/>
              </a:rPr>
              <a:t></a:t>
            </a:r>
            <a:r>
              <a:rPr lang="en-US" sz="3200" b="1" i="1" dirty="0"/>
              <a:t>Z</a:t>
            </a:r>
            <a:r>
              <a:rPr lang="ru-RU" sz="3200" dirty="0"/>
              <a:t> – множество точек пространства, ограниченного параллелепипедом.</a:t>
            </a:r>
            <a:endParaRPr lang="ru-RU" sz="32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B27A9-8742-406E-89C8-51B8AE074ABB}" type="slidenum">
              <a:rPr lang="ru-RU" smtClean="0"/>
              <a:pPr>
                <a:defRPr/>
              </a:pPr>
              <a:t>62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2924944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u="sng" dirty="0">
                <a:solidFill>
                  <a:srgbClr val="FF0000"/>
                </a:solidFill>
                <a:latin typeface="+mn-lt"/>
              </a:rPr>
              <a:t>Замечание</a:t>
            </a:r>
            <a:r>
              <a:rPr lang="ru-RU" sz="3200" i="1" u="sng" dirty="0">
                <a:latin typeface="+mn-lt"/>
              </a:rPr>
              <a:t>.</a:t>
            </a:r>
            <a:r>
              <a:rPr lang="ru-RU" sz="3200" dirty="0">
                <a:latin typeface="+mn-lt"/>
              </a:rPr>
              <a:t> Декартово произведение </a:t>
            </a:r>
            <a:r>
              <a:rPr lang="en-US" sz="3200" b="1" i="1" dirty="0">
                <a:latin typeface="+mn-lt"/>
              </a:rPr>
              <a:t>R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en-US" sz="3200" b="1" i="1" dirty="0">
                <a:latin typeface="+mn-lt"/>
              </a:rPr>
              <a:t>R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en-US" sz="3200" b="1" i="1" dirty="0">
                <a:latin typeface="+mn-lt"/>
              </a:rPr>
              <a:t>R</a:t>
            </a:r>
            <a:r>
              <a:rPr lang="ru-RU" sz="3200" b="1" i="1" dirty="0">
                <a:latin typeface="+mn-lt"/>
              </a:rPr>
              <a:t>= </a:t>
            </a:r>
            <a:r>
              <a:rPr lang="en-US" sz="3200" b="1" i="1" dirty="0">
                <a:latin typeface="+mn-lt"/>
              </a:rPr>
              <a:t>R</a:t>
            </a:r>
            <a:r>
              <a:rPr lang="ru-RU" sz="3200" baseline="30000" dirty="0">
                <a:latin typeface="+mn-lt"/>
              </a:rPr>
              <a:t>3 </a:t>
            </a:r>
            <a:r>
              <a:rPr lang="ru-RU" sz="3200" dirty="0">
                <a:latin typeface="+mn-lt"/>
              </a:rPr>
              <a:t>представляет собой множество координат точек пространства.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1988840"/>
            <a:ext cx="9144000" cy="1584176"/>
          </a:xfrm>
        </p:spPr>
        <p:txBody>
          <a:bodyPr/>
          <a:lstStyle/>
          <a:p>
            <a:pPr lvl="2" algn="l">
              <a:defRPr/>
            </a:pPr>
            <a:r>
              <a:rPr lang="ru-RU" sz="3200" dirty="0"/>
              <a:t>Тогда мощность их прямого произведения равна произведению мощностей множеств – сомножителей, т.е.</a:t>
            </a:r>
            <a:r>
              <a:rPr lang="en-US" sz="3200" dirty="0"/>
              <a:t> </a:t>
            </a:r>
            <a:r>
              <a:rPr lang="ru-RU" sz="3200" dirty="0">
                <a:sym typeface="Symbol"/>
              </a:rPr>
              <a:t></a:t>
            </a:r>
            <a:r>
              <a:rPr lang="ru-RU" sz="3200" b="1" i="1" dirty="0"/>
              <a:t>А</a:t>
            </a:r>
            <a:r>
              <a:rPr lang="ru-RU" sz="3200" b="1" i="1" baseline="-25000" dirty="0"/>
              <a:t>1</a:t>
            </a:r>
            <a:r>
              <a:rPr lang="ru-RU" sz="3200" b="1" dirty="0">
                <a:sym typeface="Symbol"/>
              </a:rPr>
              <a:t></a:t>
            </a:r>
            <a:r>
              <a:rPr lang="ru-RU" sz="3200" b="1" i="1" dirty="0"/>
              <a:t>А</a:t>
            </a:r>
            <a:r>
              <a:rPr lang="ru-RU" sz="3200" b="1" i="1" baseline="-25000" dirty="0"/>
              <a:t>2</a:t>
            </a:r>
            <a:r>
              <a:rPr lang="ru-RU" sz="3200" b="1" dirty="0">
                <a:sym typeface="Symbol"/>
              </a:rPr>
              <a:t></a:t>
            </a:r>
            <a:r>
              <a:rPr lang="ru-RU" sz="3200" b="1" i="1" dirty="0"/>
              <a:t>…</a:t>
            </a:r>
            <a:r>
              <a:rPr lang="ru-RU" sz="3200" b="1" dirty="0">
                <a:sym typeface="Symbol"/>
              </a:rPr>
              <a:t></a:t>
            </a:r>
            <a:r>
              <a:rPr lang="ru-RU" sz="3200" b="1" i="1" dirty="0"/>
              <a:t>А</a:t>
            </a:r>
            <a:r>
              <a:rPr lang="en-US" sz="3200" b="1" i="1" baseline="-25000" dirty="0"/>
              <a:t>n</a:t>
            </a:r>
            <a:r>
              <a:rPr lang="ru-RU" sz="3200" dirty="0">
                <a:sym typeface="Symbol"/>
              </a:rPr>
              <a:t></a:t>
            </a:r>
            <a:r>
              <a:rPr lang="ru-RU" sz="3200" dirty="0"/>
              <a:t>=</a:t>
            </a:r>
            <a:r>
              <a:rPr lang="en-US" sz="3200" b="1" i="1" dirty="0"/>
              <a:t>m</a:t>
            </a:r>
            <a:r>
              <a:rPr lang="ru-RU" sz="3200" b="1" i="1" baseline="-25000" dirty="0"/>
              <a:t>1</a:t>
            </a:r>
            <a:r>
              <a:rPr lang="ru-RU" sz="3200" b="1" i="1" dirty="0">
                <a:sym typeface="Symbol"/>
              </a:rPr>
              <a:t></a:t>
            </a:r>
            <a:r>
              <a:rPr lang="en-US" sz="3200" b="1" i="1" dirty="0"/>
              <a:t>m</a:t>
            </a:r>
            <a:r>
              <a:rPr lang="ru-RU" sz="3200" b="1" i="1" baseline="-25000" dirty="0"/>
              <a:t>2</a:t>
            </a:r>
            <a:r>
              <a:rPr lang="ru-RU" sz="3200" b="1" i="1" dirty="0">
                <a:sym typeface="Symbol"/>
              </a:rPr>
              <a:t>  </a:t>
            </a:r>
            <a:r>
              <a:rPr lang="ru-RU" sz="3200" b="1" i="1" dirty="0"/>
              <a:t>…</a:t>
            </a:r>
            <a:r>
              <a:rPr lang="ru-RU" sz="3200" b="1" i="1" dirty="0">
                <a:sym typeface="Symbol"/>
              </a:rPr>
              <a:t>  </a:t>
            </a:r>
            <a:r>
              <a:rPr lang="en-US" sz="3200" b="1" i="1" dirty="0" err="1"/>
              <a:t>m</a:t>
            </a:r>
            <a:r>
              <a:rPr lang="en-US" sz="3200" b="1" i="1" baseline="-25000" dirty="0" err="1"/>
              <a:t>n</a:t>
            </a:r>
            <a:r>
              <a:rPr lang="en-US" sz="3200" b="1" i="1" baseline="-25000" dirty="0"/>
              <a:t>.</a:t>
            </a:r>
            <a:endParaRPr lang="ru-RU" sz="32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A961F-E7DA-4ECA-A50A-48DD368366E5}" type="slidenum">
              <a:rPr lang="ru-RU" smtClean="0"/>
              <a:pPr>
                <a:defRPr/>
              </a:pPr>
              <a:t>63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0" y="-2738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Мощность прямого произведения множеств</a:t>
            </a:r>
            <a:endParaRPr lang="ru-RU" sz="32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7667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Теорема</a:t>
            </a:r>
            <a:r>
              <a:rPr lang="ru-RU" sz="3200" dirty="0">
                <a:latin typeface="+mn-lt"/>
              </a:rPr>
              <a:t>. Пусть 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b="1" i="1" baseline="-25000" dirty="0">
                <a:latin typeface="+mn-lt"/>
              </a:rPr>
              <a:t>1</a:t>
            </a:r>
            <a:r>
              <a:rPr lang="ru-RU" sz="3200" b="1" i="1" dirty="0">
                <a:latin typeface="+mn-lt"/>
              </a:rPr>
              <a:t>, А</a:t>
            </a:r>
            <a:r>
              <a:rPr lang="ru-RU" sz="3200" b="1" i="1" baseline="-25000" dirty="0">
                <a:latin typeface="+mn-lt"/>
              </a:rPr>
              <a:t>2</a:t>
            </a:r>
            <a:r>
              <a:rPr lang="ru-RU" sz="3200" b="1" i="1" dirty="0">
                <a:latin typeface="+mn-lt"/>
              </a:rPr>
              <a:t>, …, А</a:t>
            </a:r>
            <a:r>
              <a:rPr lang="en-US" sz="3200" b="1" i="1" baseline="-25000" dirty="0">
                <a:latin typeface="+mn-lt"/>
              </a:rPr>
              <a:t>n</a:t>
            </a:r>
            <a:r>
              <a:rPr lang="ru-RU" sz="3200" dirty="0">
                <a:latin typeface="+mn-lt"/>
              </a:rPr>
              <a:t> – конечные множества мощностью </a:t>
            </a:r>
            <a:r>
              <a:rPr lang="en-US" sz="3200" b="1" i="1" dirty="0">
                <a:latin typeface="+mn-lt"/>
              </a:rPr>
              <a:t>m</a:t>
            </a:r>
            <a:r>
              <a:rPr lang="ru-RU" sz="3200" b="1" i="1" baseline="-25000" dirty="0">
                <a:latin typeface="+mn-lt"/>
              </a:rPr>
              <a:t>1</a:t>
            </a:r>
            <a:r>
              <a:rPr lang="ru-RU" sz="3200" b="1" i="1" dirty="0">
                <a:latin typeface="+mn-lt"/>
              </a:rPr>
              <a:t>, </a:t>
            </a:r>
            <a:r>
              <a:rPr lang="en-US" sz="3200" b="1" i="1" dirty="0">
                <a:latin typeface="+mn-lt"/>
              </a:rPr>
              <a:t>m</a:t>
            </a:r>
            <a:r>
              <a:rPr lang="ru-RU" sz="3200" b="1" i="1" baseline="-25000" dirty="0">
                <a:latin typeface="+mn-lt"/>
              </a:rPr>
              <a:t>2</a:t>
            </a:r>
            <a:r>
              <a:rPr lang="ru-RU" sz="3200" b="1" i="1" dirty="0">
                <a:latin typeface="+mn-lt"/>
              </a:rPr>
              <a:t>, …, </a:t>
            </a:r>
            <a:r>
              <a:rPr lang="en-US" sz="3200" b="1" i="1" dirty="0" err="1">
                <a:latin typeface="+mn-lt"/>
              </a:rPr>
              <a:t>m</a:t>
            </a:r>
            <a:r>
              <a:rPr lang="en-US" sz="3200" b="1" i="1" baseline="-25000" dirty="0" err="1">
                <a:latin typeface="+mn-lt"/>
              </a:rPr>
              <a:t>n</a:t>
            </a:r>
            <a:r>
              <a:rPr lang="ru-RU" sz="3200" baseline="-25000" dirty="0">
                <a:latin typeface="+mn-lt"/>
              </a:rPr>
              <a:t>.</a:t>
            </a:r>
            <a:r>
              <a:rPr lang="ru-RU" sz="3200" dirty="0">
                <a:latin typeface="+mn-lt"/>
              </a:rPr>
              <a:t> соответственно, т.е. </a:t>
            </a:r>
            <a:r>
              <a:rPr lang="ru-RU" sz="3200" dirty="0">
                <a:latin typeface="+mn-lt"/>
                <a:sym typeface="Symbol"/>
              </a:rPr>
              <a:t></a:t>
            </a:r>
            <a:r>
              <a:rPr lang="ru-RU" sz="3200" b="1" i="1" dirty="0">
                <a:latin typeface="+mn-lt"/>
              </a:rPr>
              <a:t>А</a:t>
            </a:r>
            <a:r>
              <a:rPr lang="ru-RU" sz="3200" b="1" i="1" baseline="-25000" dirty="0">
                <a:latin typeface="+mn-lt"/>
              </a:rPr>
              <a:t>1</a:t>
            </a:r>
            <a:r>
              <a:rPr lang="ru-RU" sz="3200" dirty="0">
                <a:latin typeface="+mn-lt"/>
                <a:sym typeface="Symbol"/>
              </a:rPr>
              <a:t></a:t>
            </a:r>
            <a:r>
              <a:rPr lang="ru-RU" sz="3200" dirty="0">
                <a:latin typeface="+mn-lt"/>
              </a:rPr>
              <a:t>= </a:t>
            </a:r>
            <a:r>
              <a:rPr lang="en-US" sz="3200" b="1" i="1" dirty="0">
                <a:latin typeface="+mn-lt"/>
              </a:rPr>
              <a:t>m</a:t>
            </a:r>
            <a:r>
              <a:rPr lang="ru-RU" sz="3200" b="1" i="1" baseline="-25000" dirty="0">
                <a:latin typeface="+mn-lt"/>
              </a:rPr>
              <a:t>1</a:t>
            </a:r>
            <a:r>
              <a:rPr lang="ru-RU" sz="3200" dirty="0">
                <a:latin typeface="+mn-lt"/>
              </a:rPr>
              <a:t>,</a:t>
            </a:r>
            <a:r>
              <a:rPr lang="ru-RU" sz="3200" dirty="0">
                <a:latin typeface="+mn-lt"/>
                <a:sym typeface="Symbol"/>
              </a:rPr>
              <a:t></a:t>
            </a:r>
            <a:r>
              <a:rPr lang="en-US" sz="3200" b="1" i="1" dirty="0">
                <a:latin typeface="+mn-lt"/>
              </a:rPr>
              <a:t>A</a:t>
            </a:r>
            <a:r>
              <a:rPr lang="ru-RU" sz="3200" b="1" i="1" baseline="-25000" dirty="0">
                <a:latin typeface="+mn-lt"/>
              </a:rPr>
              <a:t>2</a:t>
            </a:r>
            <a:r>
              <a:rPr lang="ru-RU" sz="3200" dirty="0">
                <a:latin typeface="+mn-lt"/>
                <a:sym typeface="Symbol"/>
              </a:rPr>
              <a:t></a:t>
            </a:r>
            <a:r>
              <a:rPr lang="ru-RU" sz="3200" dirty="0">
                <a:latin typeface="+mn-lt"/>
              </a:rPr>
              <a:t>= </a:t>
            </a:r>
            <a:r>
              <a:rPr lang="en-US" sz="3200" b="1" i="1" dirty="0">
                <a:latin typeface="+mn-lt"/>
              </a:rPr>
              <a:t>m</a:t>
            </a:r>
            <a:r>
              <a:rPr lang="ru-RU" sz="3200" b="1" i="1" baseline="-25000" dirty="0">
                <a:latin typeface="+mn-lt"/>
              </a:rPr>
              <a:t>2</a:t>
            </a:r>
            <a:r>
              <a:rPr lang="ru-RU" sz="3200" dirty="0">
                <a:latin typeface="+mn-lt"/>
              </a:rPr>
              <a:t>, …,</a:t>
            </a:r>
            <a:r>
              <a:rPr lang="ru-RU" sz="3200" dirty="0">
                <a:latin typeface="+mn-lt"/>
                <a:sym typeface="Symbol"/>
              </a:rPr>
              <a:t></a:t>
            </a:r>
            <a:r>
              <a:rPr lang="en-US" sz="3200" b="1" i="1" dirty="0">
                <a:latin typeface="+mn-lt"/>
              </a:rPr>
              <a:t>A</a:t>
            </a:r>
            <a:r>
              <a:rPr lang="en-US" sz="3200" b="1" i="1" baseline="-25000" dirty="0">
                <a:latin typeface="+mn-lt"/>
              </a:rPr>
              <a:t>n</a:t>
            </a:r>
            <a:r>
              <a:rPr lang="ru-RU" sz="3200" dirty="0">
                <a:latin typeface="+mn-lt"/>
                <a:sym typeface="Symbol"/>
              </a:rPr>
              <a:t></a:t>
            </a:r>
            <a:r>
              <a:rPr lang="ru-RU" sz="3200" dirty="0">
                <a:latin typeface="+mn-lt"/>
              </a:rPr>
              <a:t>= </a:t>
            </a:r>
            <a:r>
              <a:rPr lang="en-US" sz="3200" b="1" i="1" dirty="0" err="1">
                <a:latin typeface="+mn-lt"/>
              </a:rPr>
              <a:t>m</a:t>
            </a:r>
            <a:r>
              <a:rPr lang="en-US" sz="3200" b="1" i="1" baseline="-25000" dirty="0" err="1">
                <a:latin typeface="+mn-lt"/>
              </a:rPr>
              <a:t>n</a:t>
            </a:r>
            <a:r>
              <a:rPr lang="ru-RU" sz="3200" dirty="0">
                <a:latin typeface="+mn-lt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645024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+mn-lt"/>
              </a:rPr>
              <a:t>Основные тождества для операции </a:t>
            </a:r>
            <a:br>
              <a:rPr lang="ru-RU" sz="3200" b="1" dirty="0">
                <a:solidFill>
                  <a:srgbClr val="FF0000"/>
                </a:solidFill>
                <a:latin typeface="+mn-lt"/>
              </a:rPr>
            </a:br>
            <a:r>
              <a:rPr lang="ru-RU" sz="3200" b="1" dirty="0">
                <a:solidFill>
                  <a:srgbClr val="FF0000"/>
                </a:solidFill>
                <a:latin typeface="+mn-lt"/>
              </a:rPr>
              <a:t>прямого произведения множеств</a:t>
            </a:r>
            <a:endParaRPr lang="ru-RU" sz="32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725144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n-lt"/>
              </a:rPr>
              <a:t>(</a:t>
            </a: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ru-RU" sz="3200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) 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ru-RU" sz="3200" dirty="0">
                <a:latin typeface="+mn-lt"/>
              </a:rPr>
              <a:t> (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en-US" sz="3200" i="1" dirty="0">
                <a:latin typeface="+mn-lt"/>
              </a:rPr>
              <a:t>D</a:t>
            </a:r>
            <a:r>
              <a:rPr lang="ru-RU" sz="3200" dirty="0">
                <a:latin typeface="+mn-lt"/>
              </a:rPr>
              <a:t>) = (</a:t>
            </a: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dirty="0">
                <a:latin typeface="+mn-lt"/>
              </a:rPr>
              <a:t>) </a:t>
            </a:r>
            <a:r>
              <a:rPr lang="ru-RU" sz="3200" dirty="0">
                <a:latin typeface="+mn-lt"/>
                <a:sym typeface="Symbol"/>
              </a:rPr>
              <a:t></a:t>
            </a:r>
            <a:r>
              <a:rPr lang="ru-RU" sz="3200" dirty="0">
                <a:latin typeface="+mn-lt"/>
              </a:rPr>
              <a:t> (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en-US" sz="3200" i="1" dirty="0">
                <a:latin typeface="+mn-lt"/>
              </a:rPr>
              <a:t>D</a:t>
            </a:r>
            <a:r>
              <a:rPr lang="ru-RU" sz="3200" dirty="0">
                <a:latin typeface="+mn-lt"/>
              </a:rPr>
              <a:t>);</a:t>
            </a:r>
            <a:br>
              <a:rPr lang="ru-RU" sz="3200" dirty="0">
                <a:latin typeface="+mn-lt"/>
              </a:rPr>
            </a:br>
            <a:r>
              <a:rPr lang="ru-RU" sz="3200" dirty="0">
                <a:latin typeface="+mn-lt"/>
              </a:rPr>
              <a:t>(</a:t>
            </a: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ru-RU" sz="3200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) 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ru-RU" sz="3200" dirty="0">
                <a:latin typeface="+mn-lt"/>
              </a:rPr>
              <a:t> 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dirty="0">
                <a:latin typeface="+mn-lt"/>
              </a:rPr>
              <a:t> = (</a:t>
            </a: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dirty="0">
                <a:latin typeface="+mn-lt"/>
              </a:rPr>
              <a:t>) </a:t>
            </a:r>
            <a:r>
              <a:rPr lang="ru-RU" sz="3200" dirty="0">
                <a:latin typeface="+mn-lt"/>
                <a:sym typeface="Symbol"/>
              </a:rPr>
              <a:t></a:t>
            </a:r>
            <a:r>
              <a:rPr lang="ru-RU" sz="3200" dirty="0">
                <a:latin typeface="+mn-lt"/>
              </a:rPr>
              <a:t>(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dirty="0">
                <a:latin typeface="+mn-lt"/>
              </a:rPr>
              <a:t>);</a:t>
            </a:r>
            <a:br>
              <a:rPr lang="ru-RU" sz="3200" dirty="0">
                <a:latin typeface="+mn-lt"/>
              </a:rPr>
            </a:br>
            <a:r>
              <a:rPr lang="ru-RU" sz="3200" dirty="0">
                <a:latin typeface="+mn-lt"/>
              </a:rPr>
              <a:t>(</a:t>
            </a: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</a:rPr>
              <a:t>\</a:t>
            </a:r>
            <a:r>
              <a:rPr lang="ru-RU" sz="3200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) 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ru-RU" sz="3200" dirty="0">
                <a:latin typeface="+mn-lt"/>
              </a:rPr>
              <a:t> 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dirty="0">
                <a:latin typeface="+mn-lt"/>
              </a:rPr>
              <a:t> = (</a:t>
            </a: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dirty="0">
                <a:latin typeface="+mn-lt"/>
              </a:rPr>
              <a:t>) \(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dirty="0">
                <a:latin typeface="+mn-lt"/>
              </a:rPr>
              <a:t>);</a:t>
            </a:r>
            <a:br>
              <a:rPr lang="ru-RU" sz="3200" dirty="0">
                <a:latin typeface="+mn-lt"/>
              </a:rPr>
            </a:b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ru-RU" sz="3200" dirty="0">
                <a:latin typeface="+mn-lt"/>
              </a:rPr>
              <a:t>(</a:t>
            </a:r>
            <a:r>
              <a:rPr lang="ru-RU" sz="3200" i="1" dirty="0">
                <a:latin typeface="+mn-lt"/>
              </a:rPr>
              <a:t>В</a:t>
            </a:r>
            <a:r>
              <a:rPr lang="ru-RU" sz="3200" dirty="0">
                <a:latin typeface="+mn-lt"/>
              </a:rPr>
              <a:t>\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dirty="0">
                <a:latin typeface="+mn-lt"/>
              </a:rPr>
              <a:t>) = (</a:t>
            </a:r>
            <a:r>
              <a:rPr lang="ru-RU" sz="3200" i="1" dirty="0">
                <a:latin typeface="+mn-lt"/>
              </a:rPr>
              <a:t>А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en-US" sz="3200" i="1" dirty="0">
                <a:latin typeface="+mn-lt"/>
              </a:rPr>
              <a:t>B</a:t>
            </a:r>
            <a:r>
              <a:rPr lang="ru-RU" sz="3200" dirty="0">
                <a:latin typeface="+mn-lt"/>
              </a:rPr>
              <a:t>) \(</a:t>
            </a:r>
            <a:r>
              <a:rPr lang="en-US" sz="3200" i="1" dirty="0">
                <a:latin typeface="+mn-lt"/>
              </a:rPr>
              <a:t>A</a:t>
            </a:r>
            <a:r>
              <a:rPr lang="ru-RU" sz="3200" dirty="0">
                <a:latin typeface="+mn-lt"/>
                <a:sym typeface="Symbol"/>
              </a:rPr>
              <a:t></a:t>
            </a:r>
            <a:r>
              <a:rPr lang="en-US" sz="3200" i="1" dirty="0">
                <a:latin typeface="+mn-lt"/>
              </a:rPr>
              <a:t>C</a:t>
            </a:r>
            <a:r>
              <a:rPr lang="ru-RU" sz="3200" dirty="0">
                <a:latin typeface="+mn-lt"/>
              </a:rPr>
              <a:t>).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+mn-lt"/>
              </a:rPr>
              <a:t>A</a:t>
            </a:r>
            <a:endParaRPr lang="ru-RU" sz="32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F5138-4D87-4A7B-B882-54F0338691D9}" type="slidenum">
              <a:rPr lang="ru-RU" smtClean="0"/>
              <a:pPr>
                <a:defRPr/>
              </a:pPr>
              <a:t>64</a:t>
            </a:fld>
            <a:endParaRPr lang="ru-RU"/>
          </a:p>
        </p:txBody>
      </p:sp>
      <p:pic>
        <p:nvPicPr>
          <p:cNvPr id="67589" name="Picture 5" descr="http://www.wikiznanie.ru/ru-wz/images/2/2e/VennDiagram-4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980728"/>
            <a:ext cx="5490610" cy="439248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771800" y="2761764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+mn-lt"/>
              </a:rPr>
              <a:t>A</a:t>
            </a:r>
            <a:endParaRPr lang="ru-RU" sz="2800" i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1880" y="153762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+mn-lt"/>
              </a:rPr>
              <a:t>B</a:t>
            </a:r>
            <a:endParaRPr lang="ru-RU" sz="2800" i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1556792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+mn-lt"/>
              </a:rPr>
              <a:t>C</a:t>
            </a:r>
            <a:endParaRPr lang="ru-RU" sz="2800" i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6176" y="2636912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+mn-lt"/>
              </a:rPr>
              <a:t>D</a:t>
            </a:r>
            <a:endParaRPr lang="ru-RU" sz="2800" i="1" dirty="0"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>
          <a:xfrm>
            <a:off x="-36513" y="0"/>
            <a:ext cx="9155113" cy="836613"/>
          </a:xfrm>
        </p:spPr>
        <p:txBody>
          <a:bodyPr/>
          <a:lstStyle/>
          <a:p>
            <a:pPr eaLnBrk="1" hangingPunct="1"/>
            <a:r>
              <a:rPr lang="ru-RU" sz="4000" b="1">
                <a:solidFill>
                  <a:srgbClr val="FF0000"/>
                </a:solidFill>
              </a:rPr>
              <a:t>Основные понятия теории множеств</a:t>
            </a:r>
          </a:p>
        </p:txBody>
      </p:sp>
      <p:sp>
        <p:nvSpPr>
          <p:cNvPr id="21507" name="Прямоугольник 4"/>
          <p:cNvSpPr>
            <a:spLocks noChangeArrowheads="1"/>
          </p:cNvSpPr>
          <p:nvPr/>
        </p:nvSpPr>
        <p:spPr bwMode="auto">
          <a:xfrm>
            <a:off x="3995738" y="765175"/>
            <a:ext cx="5148262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 dirty="0">
                <a:latin typeface="Calibri" pitchFamily="34" charset="0"/>
              </a:rPr>
              <a:t>Отцом теории множеств считается Георг Кантор</a:t>
            </a:r>
            <a:r>
              <a:rPr lang="ru-RU" sz="3600" dirty="0">
                <a:latin typeface="Calibri" pitchFamily="34" charset="0"/>
              </a:rPr>
              <a:t>.</a:t>
            </a: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0" y="6165850"/>
            <a:ext cx="46434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ru-RU" sz="2800" b="1" dirty="0">
                <a:solidFill>
                  <a:srgbClr val="17375E"/>
                </a:solidFill>
                <a:cs typeface="Times New Roman" pitchFamily="18" charset="0"/>
              </a:rPr>
              <a:t>Георг Кантор (1845 -1918)</a:t>
            </a:r>
            <a:endParaRPr lang="ru-RU" sz="2800" b="1" dirty="0">
              <a:solidFill>
                <a:srgbClr val="17375E"/>
              </a:solidFill>
            </a:endParaRPr>
          </a:p>
        </p:txBody>
      </p:sp>
      <p:sp>
        <p:nvSpPr>
          <p:cNvPr id="21510" name="Прямоугольник 7"/>
          <p:cNvSpPr>
            <a:spLocks noChangeArrowheads="1"/>
          </p:cNvSpPr>
          <p:nvPr/>
        </p:nvSpPr>
        <p:spPr bwMode="auto">
          <a:xfrm>
            <a:off x="3995738" y="2565400"/>
            <a:ext cx="5148262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 dirty="0">
                <a:latin typeface="Calibri" pitchFamily="34" charset="0"/>
              </a:rPr>
              <a:t>Ему принадлежит заслуга привнесения в математику самого понятия "множества" (или "совокупности"). 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7120C-9E2F-4F0A-BB97-6C37F20CC8A6}" type="slidenum">
              <a:rPr lang="ru-RU"/>
              <a:pPr>
                <a:defRPr/>
              </a:pPr>
              <a:t>7</a:t>
            </a:fld>
            <a:endParaRPr lang="ru-RU"/>
          </a:p>
        </p:txBody>
      </p:sp>
      <p:pic>
        <p:nvPicPr>
          <p:cNvPr id="21513" name="Picture 9" descr="Georg Cantor, German mathematician - Stock Image C011/8196 - Science Photo Libr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96752"/>
            <a:ext cx="3684045" cy="482609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21509" grpId="0"/>
      <p:bldP spid="215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98463"/>
            <a:ext cx="8229600" cy="6126162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800" dirty="0"/>
              <a:t>Г. Кантору принадлежит следующая формулировка понятия множества: </a:t>
            </a:r>
            <a:r>
              <a:rPr lang="ru-RU" sz="4800" b="1" dirty="0">
                <a:solidFill>
                  <a:srgbClr val="C00000"/>
                </a:solidFill>
              </a:rPr>
              <a:t>«</a:t>
            </a:r>
            <a:r>
              <a:rPr lang="ru-RU" sz="4800" b="1" i="1" dirty="0">
                <a:solidFill>
                  <a:srgbClr val="C00000"/>
                </a:solidFill>
              </a:rPr>
              <a:t>Множество — это объединение определённых, различных объектов, называемых элементами множества, в единое целое</a:t>
            </a:r>
            <a:r>
              <a:rPr lang="ru-RU" sz="4800" b="1" dirty="0">
                <a:solidFill>
                  <a:srgbClr val="C00000"/>
                </a:solidFill>
              </a:rPr>
              <a:t>»</a:t>
            </a:r>
            <a:r>
              <a:rPr lang="ru-RU" sz="4800" b="1" i="1" dirty="0">
                <a:solidFill>
                  <a:srgbClr val="C00000"/>
                </a:solidFill>
              </a:rPr>
              <a:t>.</a:t>
            </a:r>
            <a:r>
              <a:rPr lang="ru-RU" sz="4800" b="1" dirty="0">
                <a:solidFill>
                  <a:srgbClr val="C00000"/>
                </a:solidFill>
              </a:rPr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D6F886-5A4B-48F8-8878-DB05EFB75677}" type="slidenum">
              <a:rPr lang="ru-RU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3313113"/>
          </a:xfrm>
        </p:spPr>
        <p:txBody>
          <a:bodyPr rtlCol="0">
            <a:normAutofit/>
          </a:bodyPr>
          <a:lstStyle/>
          <a:p>
            <a:pPr marL="0" indent="0"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400" dirty="0">
                <a:solidFill>
                  <a:srgbClr val="C00000"/>
                </a:solidFill>
              </a:rPr>
              <a:t>В основе теории множеств лежат первичные понятия: </a:t>
            </a:r>
          </a:p>
          <a:p>
            <a:pPr marL="0" indent="0"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400" b="1" i="1" dirty="0">
                <a:solidFill>
                  <a:srgbClr val="C00000"/>
                </a:solidFill>
              </a:rPr>
              <a:t>множество</a:t>
            </a:r>
            <a:r>
              <a:rPr lang="ru-RU" sz="4400" i="1" dirty="0">
                <a:solidFill>
                  <a:srgbClr val="C00000"/>
                </a:solidFill>
              </a:rPr>
              <a:t> </a:t>
            </a:r>
            <a:r>
              <a:rPr lang="ru-RU" sz="4400" dirty="0">
                <a:solidFill>
                  <a:srgbClr val="C00000"/>
                </a:solidFill>
              </a:rPr>
              <a:t>и </a:t>
            </a:r>
            <a:r>
              <a:rPr lang="ru-RU" sz="4400" b="1" i="1" dirty="0">
                <a:solidFill>
                  <a:srgbClr val="C00000"/>
                </a:solidFill>
              </a:rPr>
              <a:t>отношение</a:t>
            </a:r>
            <a:r>
              <a:rPr lang="ru-RU" sz="4400" dirty="0">
                <a:solidFill>
                  <a:srgbClr val="C00000"/>
                </a:solidFill>
              </a:rPr>
              <a:t> </a:t>
            </a:r>
          </a:p>
          <a:p>
            <a:pPr marL="0" indent="0"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4400" b="1" dirty="0">
                <a:solidFill>
                  <a:srgbClr val="C00000"/>
                </a:solidFill>
              </a:rPr>
              <a:t>«быть элементом  множества».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539750" y="3213100"/>
            <a:ext cx="8229600" cy="36449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300" b="1" i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Под  множеством будем понимать любую совокупность определенных и различимых между собой объектов, рассматриваемую как единое целое.</a:t>
            </a:r>
            <a:endParaRPr lang="ru-RU" sz="43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ru-RU" sz="3200" dirty="0">
              <a:latin typeface="+mn-lt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0CADF-4829-4761-B91F-D2A1024B66E5}" type="slidenum">
              <a:rPr lang="ru-RU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3670</TotalTime>
  <Words>3397</Words>
  <Application>Microsoft Office PowerPoint</Application>
  <PresentationFormat>Экран (4:3)</PresentationFormat>
  <Paragraphs>351</Paragraphs>
  <Slides>64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66" baseType="lpstr">
      <vt:lpstr>Тема Office</vt:lpstr>
      <vt:lpstr>Формула</vt:lpstr>
      <vt:lpstr>Основы дискретной математики</vt:lpstr>
      <vt:lpstr>Учебные пособия  по курсу «Основы дискретной математики»:</vt:lpstr>
      <vt:lpstr>Слайд 3</vt:lpstr>
      <vt:lpstr>Слайд 4</vt:lpstr>
      <vt:lpstr>Слайд 5</vt:lpstr>
      <vt:lpstr>Разделы курса «Основы дискретной математики»:</vt:lpstr>
      <vt:lpstr>Основные понятия теории множеств</vt:lpstr>
      <vt:lpstr>Слайд 8</vt:lpstr>
      <vt:lpstr>Слайд 9</vt:lpstr>
      <vt:lpstr>Объекты, образующие некоторое множество, называются его элементами. Принадлежность некоторого элемента x множеству A обозначается как  xA — «x есть элемент множества A»  или «x принадлежит множеству A» . </vt:lpstr>
      <vt:lpstr>Среди производных понятий теории множеств наиболее важны следующие:</vt:lpstr>
      <vt:lpstr>Пустое множество является подмножеством любого множества. </vt:lpstr>
      <vt:lpstr>Мощность множества можно рассматривать как числовую характеристику (метрику) любого множества. Мощностью некоторого конечного множества А является число его элементов. Мощность множества А принято обозначать |А|, например, мощность множества А={a, b, c} равна |А|=3. Мощность пустого множества равна нулю: ||=0.</vt:lpstr>
      <vt:lpstr>Конечные и бесконечные множества. Множества, имеющие конечное число эле-ментов и, соответственно, конечное значе-ние мощности, называются конечными, а множества с бесконечным числом элементов и, соответственно, с бесконечной мощностью – бесконечными.</vt:lpstr>
      <vt:lpstr>Слайд 15</vt:lpstr>
      <vt:lpstr>В свою очередь, простейшим примером несчетного множества является множество действительных чисел. Другими примерами счетных множеств являются множества целых и рациональных чисел, а примером несчетного множества – множество комплексных чисел.</vt:lpstr>
      <vt:lpstr>Булеан множества. Любое конечное множество содержит и конечное число подмножеств. Связь между произвольным множеством и всеми его подмножествами определяется булеаном. </vt:lpstr>
      <vt:lpstr>Слайд 18</vt:lpstr>
      <vt:lpstr>Пример. Записать булеан (множество – степень) для множества А={a, b, c}. B(A)={, {a}, {b}, {c}, {a, b}, {a, c}, {b, c}, {a, b, c}}.</vt:lpstr>
      <vt:lpstr>Способы задания множеств</vt:lpstr>
      <vt:lpstr>3. Задание множества описанием свойств элементов. Например, M - это множество чисел, являющихся степенями двойки. К описанию свойств естественно предъявить требования точности и недвусмысленности. </vt:lpstr>
      <vt:lpstr>Например: S - множество успевающих студентов. Разрешающей процедурой включения во множес-тво S является отсутствие неудовлетворительных оценок в последней сессии.</vt:lpstr>
      <vt:lpstr>Фигуры должны пересекаться в наиболее общем случае, требуемом в задаче, и должны быть соответствующим образом обозначены. </vt:lpstr>
      <vt:lpstr>Отношения между множествами</vt:lpstr>
      <vt:lpstr>Подобное отношение можно называть нестрогим включением. Довольно часто требуется исключить равенство множеств из отношения включения, в связи с чем, вводится отношение строгого включения. </vt:lpstr>
      <vt:lpstr>Слайд 26</vt:lpstr>
      <vt:lpstr>Свойство симметричности является бинарным (двухместным), т.е. применимо к двум объектам. Отношение является симметричным, если оно выполняется в обе стороны по отношению к паре объектов (в данном случае множеств). Примерами свойства симметричности являются различные геометрические объекты, для которых понятие «симметрии» является наиболее наглядным. Например, отношение: «быть симметричными относительно оси х» в отношении точек плоскости является симметричным. Действительно, если первая точка симметрична второй, то вторая точка обязательно симметрична первой.</vt:lpstr>
      <vt:lpstr>В свою очередь, отношение между двумя объек-тами не обладает свойством симметричности, т.е. является антисимметричным, если его выполне-ние в обе стороны имеет место только в случае равенства объектов.</vt:lpstr>
      <vt:lpstr>Свойство транзитивности является тернарным, т.е. применяется к трем объектам. Отношение R между объектами a, b, с является транзитивным, если из  aRb  и  bRс  следует  aRс, т.е. из выполне-ния отношения R между парами объектов (a, b) и (b, с) следует его выполнение и для пары (a, с). </vt:lpstr>
      <vt:lpstr>Отношение нестрогого включения обладает свойствами: рефлексивности: А  А; антисимметричности: (A  В  и  B  A)  (A=B); транзитивности: (A  В  и  B  C)  (A  C).</vt:lpstr>
      <vt:lpstr>Для комбинации отношений строгого и нестрогого включений: (A  В  и  B  C)  (A  C); (A  В  и  B  C)  (A  C). Множество A равно множеству B, если A и B включены друг в друга или, иначе, между ними существует отношение взаимного включения: A=B  (AB)  и  (BA). Вторая часть равенства указывает на наиболее ти-пичный метод доказательства равенства множеств A и B, который заключается в доказательстве сначала утверждения АВ, а затем ВА. </vt:lpstr>
      <vt:lpstr>Равные множества содержат одинаковые элемен-ты, причем порядок элементов в множествах не существенен:               A={1, 2, 3} и В={3, 2, 1}  A=B. </vt:lpstr>
      <vt:lpstr>Множества A и B находятся в общем положении, если существуют элемент, принадлежащий исклю-чительно множеству A, элемент, принадлежащий исключительно множеству B, а также элемент, принадлежащий обоим множествам (рис. 3 б): A и B находятся в общем положении   a, b, c:  [(aA) и (a B)]  и    [(b B) и (b A)]  и    [(c A)  и  (c B)].</vt:lpstr>
      <vt:lpstr>Рассмотрим отношения между числовыми мно-жествами, для которых будем использовать следующие обозначения:  S – множество простых чисел; N – множество натуральных чисел (т. е. N = {1, 2, 3, … }); Z – множество целых чисел; Z+ – множество целых неотрицательных чисел (иногда обозначается N0 (т. е. N0 = {0, 1, 2, 3, … })); Z– – множество целых неположительных чисел; R – множество действительных чисел;  R+ – множество неотрицательных действительных чисел; </vt:lpstr>
      <vt:lpstr>R– – множество неположительных действительных чисел; V – множество рациональных чисел; W – множество иррациональных чисел; К – множество комплексных чисел.</vt:lpstr>
      <vt:lpstr>                                 Алгебра множеств  Множество всех подмножеств универсального множества U вместе с операциями над множест-вами образуют так называемую алгебру подмно-жеств множества U или алгебру множеств.</vt:lpstr>
      <vt:lpstr>                     Операции над множествами Над множествами определены следующие операции: объединение, пересечение, разность (относительное дополнение), симметрическая разность и дополнение (абсолютное).</vt:lpstr>
      <vt:lpstr>Операцию объединения можно распространить на произвольное, в том числе и бесконечное количество множеств, например, М=АВСD. В общем случае используется обозначение         , которое читается так: “объединение всех множеств А, принадлежащих совокупности S ”.  </vt:lpstr>
      <vt:lpstr> 2.               , если S – бесконечная совокупность                 пронумерованных множеств; 3.           , если набор индексов множеств задан  ...............множеством I.</vt:lpstr>
      <vt:lpstr>Рис. 5. Пересечение множеств</vt:lpstr>
      <vt:lpstr>Разностью множеств А и В называется множество всех тех и только тех элементов А, которые не содержатся в В (рис. 6): A \ B = {x | x A и xB}.</vt:lpstr>
      <vt:lpstr>Симметрической разностью множеств А и В называется множество, состоящее из элементов, которые принадлежат либо только множеству А, либо только множеству В (рис. 7). Симметрическую разность обозначают как  AΔB, A – B или A  B: AΔB = {x | (x A и xB)  или  ( x В  и  xА)}.</vt:lpstr>
      <vt:lpstr>Пример 4. (для множеств из примера 1.) AΔB ={a}{d}={a,d}.</vt:lpstr>
      <vt:lpstr>Операции над множествами используются для получения новых множеств из уже существующих. Порядок выполнения операций над множествами определяется их приоритетами в следующем порядке:      ,  , , \ , Δ.</vt:lpstr>
      <vt:lpstr>Слайд 45</vt:lpstr>
      <vt:lpstr>Слайд 46</vt:lpstr>
      <vt:lpstr>15. Дополнительные тождества для операции симметрической разности: AΔ(BΔC) = (AΔB) ΔC;   A(BΔC) = (AB) Δ(AC).</vt:lpstr>
      <vt:lpstr>  Способы доказательства тождеств Убедиться в справедливости тождеств можно с помощью диаграмм Эйлера-Венна. Для этого необходимо изобразить на диаграммах левую и правую части тождеств и сравнить их. Такой способ доказательства принято называть геометрическим. </vt:lpstr>
      <vt:lpstr>Пример 5. Проверим первый дистрибутивный закон:    А(ВС)=(АВ)(АС) (рис.9).</vt:lpstr>
      <vt:lpstr>Доказательство справедливости проверяемых тождеств можно проводить одним из двух методов: - методом взаимного включения;  - алгебраическим методом.</vt:lpstr>
      <vt:lpstr>В соответствии с принятым методом доказательство разделяется на две части:</vt:lpstr>
      <vt:lpstr>б) Если элемент хВС, то, по определению операции пересечения множеств, (хВ) и (хС), отсюда, по определению операции объединения, (хАВ) и (хАС), следовательно х(АВ)(АС), т.е. хDr. Так как для любого хDl следует, что хDr, то, по определению отношения включения, DlDr.</vt:lpstr>
      <vt:lpstr>2. Пусть элемент хDr, т.е. (хАВ) и (хАС), откуда по определению операции объединения, (хА или хВ) и (хА или хС), следовательно, хА или (хВ и хС), откуда, хА или (хBС), т.е. х А(ВС) или хDl, откуда DrDl.</vt:lpstr>
      <vt:lpstr>1. Пусть элемент xDl , т.е. x           . Тогда   xU и (xАВ), значит x  А и х  В (тонкий момент в доказательстве: х не принадлежит ни А, ни В), следовательно                                         Значит Dl  Dr .</vt:lpstr>
      <vt:lpstr>Проверим справедливость этого тождества на диаграммах Эйлера-Венна (рис. 10). </vt:lpstr>
      <vt:lpstr>Слайд 56</vt:lpstr>
      <vt:lpstr>Элементы, образующие вектор, называются координатами или компонентами вектора. Число координат вектора называется его длиной или размерностью. Синонимом понятия «вектор» является «кортеж».</vt:lpstr>
      <vt:lpstr>Векторы длины два называются упорядоченными парами (или просто парами), длины три – тройками, …, длины n – n-ками и т.д.</vt:lpstr>
      <vt:lpstr>В связи с этим множества, содержащие одинако-вые элементы, но в различном порядке, равны  {a, b} = {b, a}, а вектора – нет (a, b)  (b, a).</vt:lpstr>
      <vt:lpstr>Замечание. Из рассмотренного примера видно, что АВ  ВА, т.е. коммутативный закон для прямого произведения множеств не действует.</vt:lpstr>
      <vt:lpstr>Точка на плоскости может быть задана упорядо-ченной парой координат, т.е. двумя точками на координатных осях. Так как координаты представ-ляются множеством действительных чисел R, то прямое произведение RR = R2 представляет собой множество координат точек плоскости.</vt:lpstr>
      <vt:lpstr>Пример 11.  Х – множество точек отрезка [0;1]; Y – множество точек отрезка [1;2]; Z – множество точек отрезка [0;0,5]. XYZ – множество точек пространства, ограниченного параллелепипедом.</vt:lpstr>
      <vt:lpstr>Тогда мощность их прямого произведения равна произведению мощностей множеств – сомножителей, т.е. А1А2…Аn=m1m2  …  mn.</vt:lpstr>
      <vt:lpstr>A</vt:lpstr>
    </vt:vector>
  </TitlesOfParts>
  <Company>Your Organization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Дискретная математика</dc:title>
  <dc:creator>Your User Name</dc:creator>
  <cp:lastModifiedBy>Polyakov</cp:lastModifiedBy>
  <cp:revision>176</cp:revision>
  <dcterms:created xsi:type="dcterms:W3CDTF">2014-01-27T01:53:30Z</dcterms:created>
  <dcterms:modified xsi:type="dcterms:W3CDTF">2023-08-29T12:35:13Z</dcterms:modified>
</cp:coreProperties>
</file>