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1" r:id="rId2"/>
    <p:sldId id="257" r:id="rId3"/>
    <p:sldId id="284" r:id="rId4"/>
    <p:sldId id="285" r:id="rId5"/>
    <p:sldId id="294" r:id="rId6"/>
    <p:sldId id="259" r:id="rId7"/>
    <p:sldId id="298" r:id="rId8"/>
    <p:sldId id="299" r:id="rId9"/>
    <p:sldId id="313" r:id="rId10"/>
    <p:sldId id="315" r:id="rId11"/>
    <p:sldId id="323" r:id="rId12"/>
    <p:sldId id="324" r:id="rId13"/>
    <p:sldId id="325" r:id="rId14"/>
    <p:sldId id="326" r:id="rId15"/>
    <p:sldId id="327" r:id="rId16"/>
    <p:sldId id="328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2" autoAdjust="0"/>
    <p:restoredTop sz="94660"/>
  </p:normalViewPr>
  <p:slideViewPr>
    <p:cSldViewPr snapToGrid="0">
      <p:cViewPr varScale="1">
        <p:scale>
          <a:sx n="74" d="100"/>
          <a:sy n="74" d="100"/>
        </p:scale>
        <p:origin x="26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BC7D04-412B-4F44-94F9-FA4DE1852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0E1E515-4426-41CF-B1BE-B1D303027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9335D8-F431-466A-BFD7-55131EEFC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165E-9D3D-41F0-A685-05F13EEEB2CB}" type="datetimeFigureOut">
              <a:rPr lang="de-DE" smtClean="0"/>
              <a:t>17.09.2024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3745A0-AA0F-44B4-98A0-BBA027AA3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7B262C-4303-4D51-AE3A-D89C7B89D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44A0-0CC4-4D92-90DB-138DDEB68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4233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219F3B-096A-4748-87DB-BFA51DF78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63761E2-4C97-43EC-B59D-5D4BECF09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DC9107-2A5A-433A-A671-AFD97A2C6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165E-9D3D-41F0-A685-05F13EEEB2CB}" type="datetimeFigureOut">
              <a:rPr lang="de-DE" smtClean="0"/>
              <a:t>17.09.2024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F9113F-89BC-45A5-BB1F-839D94891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D423C7-6AE4-40D5-8487-A9B102D1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44A0-0CC4-4D92-90DB-138DDEB68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72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753C0CA-B8C8-48E4-916D-8D7DE4851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B58AEB5-EE8F-4D3D-BBAD-2439A3CEE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FFA5FC-4C86-4EF7-8638-A75933F9F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165E-9D3D-41F0-A685-05F13EEEB2CB}" type="datetimeFigureOut">
              <a:rPr lang="de-DE" smtClean="0"/>
              <a:t>17.09.2024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B748BA-88C3-4877-A6A8-78C60D2C4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F0FDF2-112E-4305-97CC-E5C870088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44A0-0CC4-4D92-90DB-138DDEB68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296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7E3B42-93C5-4371-8B6A-F600723B6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ABC6BB-AC81-41A8-AAAC-D05E0BC03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566D47-8DE6-46F2-9CF4-249393802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165E-9D3D-41F0-A685-05F13EEEB2CB}" type="datetimeFigureOut">
              <a:rPr lang="de-DE" smtClean="0"/>
              <a:t>17.09.2024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65C343-9496-43D7-BDD3-52895AE2B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028374-D4DE-4C1B-9B9E-29EB868EC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44A0-0CC4-4D92-90DB-138DDEB68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1437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2BD866-6611-41EB-A8F1-256819393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F70310-5E72-4757-BC12-021CC6F3D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B16579-74D8-4A2A-8137-0A7CA91BF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165E-9D3D-41F0-A685-05F13EEEB2CB}" type="datetimeFigureOut">
              <a:rPr lang="de-DE" smtClean="0"/>
              <a:t>17.09.2024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4962A2-A379-4A40-ADA7-95C9BD51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366CF9-4B5C-4030-9F42-4E6FF6FF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44A0-0CC4-4D92-90DB-138DDEB68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4087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6EB87E-1C2D-4FE0-98B3-8AFCD9CED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1C0732-1E78-46C3-8384-FF63554975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C7B60FB-BC26-4C33-914D-398B1F842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EAB1D4-FC6F-4F73-9229-840F15627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165E-9D3D-41F0-A685-05F13EEEB2CB}" type="datetimeFigureOut">
              <a:rPr lang="de-DE" smtClean="0"/>
              <a:t>17.09.2024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F89137-D673-4596-A9A2-4A11AFAAF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253237-8352-4D05-B419-B117FB1B0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44A0-0CC4-4D92-90DB-138DDEB68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2764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997832-88CE-4B7D-A696-EE3BFF426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E2E2E7-F358-48AB-9916-F83575343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0D38F88-FCAB-4338-8698-D25885656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F9442C-41BC-49E3-A649-455AD0046D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5975C9F-56AF-4811-BACB-A16C7DCAB2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6E1F0D3-561E-4F6C-9186-34C0E20CB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165E-9D3D-41F0-A685-05F13EEEB2CB}" type="datetimeFigureOut">
              <a:rPr lang="de-DE" smtClean="0"/>
              <a:t>17.09.2024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59215DC-A0EE-40B6-B629-3A908FFB6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6F131BB-6FDB-412B-B577-07529B2E4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44A0-0CC4-4D92-90DB-138DDEB68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4084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277F8-913E-4F5B-A55D-807E4211B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1565FBC-08FA-4E0B-AFA4-DE2EF687C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165E-9D3D-41F0-A685-05F13EEEB2CB}" type="datetimeFigureOut">
              <a:rPr lang="de-DE" smtClean="0"/>
              <a:t>17.09.2024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74FB6E7-3ED5-4265-88D7-586C8578C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954E6B4-4D92-412E-B1BD-B3A7925D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44A0-0CC4-4D92-90DB-138DDEB68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0239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9EBBEEB-8521-4483-B16E-7B854CF93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165E-9D3D-41F0-A685-05F13EEEB2CB}" type="datetimeFigureOut">
              <a:rPr lang="de-DE" smtClean="0"/>
              <a:t>17.09.2024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0EAD50D-DDC6-404E-82EB-8C7AAD06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9843428-6BB0-4C9E-9EE5-9A399050C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44A0-0CC4-4D92-90DB-138DDEB68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0197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026A81-11C3-42B4-811A-843969A27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A1109B-1EA8-4BD7-A21E-654ECF4F2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07344D8-92AA-4B59-A2E0-FED4AE027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E53794-ABA1-4E09-AEA3-DBA87B0E5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165E-9D3D-41F0-A685-05F13EEEB2CB}" type="datetimeFigureOut">
              <a:rPr lang="de-DE" smtClean="0"/>
              <a:t>17.09.2024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611E40-5DA6-4830-A3C6-8C6D29EE3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1B30C8-81C9-4E6B-A612-BEB3D38AF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44A0-0CC4-4D92-90DB-138DDEB68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9648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DE1533-0DEE-4402-A6B0-B6774F803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7F0196C-DACA-4EE8-AC59-43D802DCD4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C3B192-B191-4E50-AB11-87D416220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E8DF57-4989-443F-A8C1-BC14ABDF7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165E-9D3D-41F0-A685-05F13EEEB2CB}" type="datetimeFigureOut">
              <a:rPr lang="de-DE" smtClean="0"/>
              <a:t>17.09.2024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EA3404-7A4F-4EAE-B5B4-075882219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D1AF9B-FB63-43B2-A2D1-AC793F503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44A0-0CC4-4D92-90DB-138DDEB68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78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8D8E33D-7133-49BA-8CF0-39BA642E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0AD09A-39B5-4D57-863F-6C7DFC380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3BA317-E62E-4D6D-8EF7-D5E68D569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B165E-9D3D-41F0-A685-05F13EEEB2CB}" type="datetimeFigureOut">
              <a:rPr lang="de-DE" smtClean="0"/>
              <a:t>17.09.2024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FE3B77-AAF7-474C-AC39-A068E43724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34A5B1-964B-4CEE-9496-A0F3190865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144A0-0CC4-4D92-90DB-138DDEB68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909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FFE69E-5CE4-4167-ADBE-6C1BDDA22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3217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510067F-82AC-4D40-BBE3-07A11DA84233}"/>
              </a:ext>
            </a:extLst>
          </p:cNvPr>
          <p:cNvSpPr/>
          <p:nvPr/>
        </p:nvSpPr>
        <p:spPr>
          <a:xfrm>
            <a:off x="224117" y="219198"/>
            <a:ext cx="480956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Calibri  "/>
                <a:ea typeface="Calibri" panose="020F0502020204030204" pitchFamily="34" charset="0"/>
                <a:cs typeface="Times New Roman" panose="02020603050405020304" pitchFamily="18" charset="0"/>
              </a:rPr>
              <a:t>PPA</a:t>
            </a:r>
            <a:r>
              <a:rPr lang="en-US" sz="3200" i="1" dirty="0">
                <a:solidFill>
                  <a:srgbClr val="C00000"/>
                </a:solidFill>
                <a:latin typeface="Calibri  "/>
                <a:ea typeface="Calibri" panose="020F0502020204030204" pitchFamily="34" charset="0"/>
                <a:cs typeface="Times New Roman" panose="02020603050405020304" pitchFamily="18" charset="0"/>
              </a:rPr>
              <a:t> – point pattern analysis</a:t>
            </a:r>
          </a:p>
          <a:p>
            <a:r>
              <a:rPr lang="en-US" sz="3200" dirty="0">
                <a:solidFill>
                  <a:srgbClr val="C00000"/>
                </a:solidFill>
                <a:latin typeface="Calibri  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  <a:endParaRPr lang="en-US" sz="3200" dirty="0">
              <a:solidFill>
                <a:schemeClr val="bg1"/>
              </a:solidFill>
              <a:latin typeface="Calibri  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60DE66-914F-4506-A468-2F67DAD70181}"/>
              </a:ext>
            </a:extLst>
          </p:cNvPr>
          <p:cNvSpPr/>
          <p:nvPr/>
        </p:nvSpPr>
        <p:spPr>
          <a:xfrm>
            <a:off x="224117" y="1490474"/>
            <a:ext cx="4809565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i="1" dirty="0">
                <a:solidFill>
                  <a:schemeClr val="bg1"/>
                </a:solidFill>
                <a:latin typeface="Calibri  "/>
                <a:ea typeface="Calibri" panose="020F0502020204030204" pitchFamily="34" charset="0"/>
                <a:cs typeface="Times New Roman" panose="02020603050405020304" pitchFamily="18" charset="0"/>
              </a:rPr>
              <a:t>Michael Kempf - University of Basel, Dep. Env. Sciences</a:t>
            </a:r>
          </a:p>
          <a:p>
            <a:r>
              <a:rPr lang="en-GB" sz="1400" i="1" dirty="0">
                <a:solidFill>
                  <a:schemeClr val="bg1"/>
                </a:solidFill>
                <a:latin typeface="Calibri  "/>
                <a:ea typeface="Calibri" panose="020F0502020204030204" pitchFamily="34" charset="0"/>
                <a:cs typeface="Times New Roman" panose="02020603050405020304" pitchFamily="18" charset="0"/>
              </a:rPr>
              <a:t>Contact: michael.kempf@unibas.ch</a:t>
            </a:r>
          </a:p>
          <a:p>
            <a:endParaRPr lang="en-US" sz="1400" i="1" dirty="0">
              <a:solidFill>
                <a:schemeClr val="bg1"/>
              </a:solidFill>
            </a:endParaRPr>
          </a:p>
          <a:p>
            <a:endParaRPr lang="en-US" sz="1400" i="1" dirty="0">
              <a:solidFill>
                <a:schemeClr val="bg1"/>
              </a:solidFill>
            </a:endParaRPr>
          </a:p>
          <a:p>
            <a:endParaRPr lang="en-US" sz="1400" i="1" dirty="0">
              <a:solidFill>
                <a:schemeClr val="bg1"/>
              </a:solidFill>
            </a:endParaRPr>
          </a:p>
          <a:p>
            <a:endParaRPr lang="en-US" sz="1400" i="1" dirty="0">
              <a:solidFill>
                <a:schemeClr val="bg1"/>
              </a:solidFill>
            </a:endParaRPr>
          </a:p>
          <a:p>
            <a:endParaRPr lang="en-US" sz="1400" i="1" dirty="0">
              <a:solidFill>
                <a:schemeClr val="bg1"/>
              </a:solidFill>
            </a:endParaRPr>
          </a:p>
          <a:p>
            <a:endParaRPr lang="en-US" sz="1400" i="1" dirty="0">
              <a:solidFill>
                <a:schemeClr val="bg1"/>
              </a:solidFill>
            </a:endParaRPr>
          </a:p>
          <a:p>
            <a:endParaRPr lang="en-US" sz="1400" i="1" dirty="0">
              <a:solidFill>
                <a:schemeClr val="bg1"/>
              </a:solidFill>
            </a:endParaRPr>
          </a:p>
          <a:p>
            <a:endParaRPr lang="en-US" sz="1400" i="1" dirty="0">
              <a:solidFill>
                <a:schemeClr val="bg1"/>
              </a:solidFill>
            </a:endParaRPr>
          </a:p>
          <a:p>
            <a:endParaRPr lang="en-US" sz="1400" i="1" dirty="0">
              <a:solidFill>
                <a:schemeClr val="bg1"/>
              </a:solidFill>
            </a:endParaRPr>
          </a:p>
          <a:p>
            <a:endParaRPr lang="en-GB" sz="1400" i="1" dirty="0">
              <a:solidFill>
                <a:schemeClr val="bg1"/>
              </a:solidFill>
              <a:latin typeface="Calibri  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400" i="1" dirty="0">
              <a:solidFill>
                <a:schemeClr val="bg1"/>
              </a:solidFill>
              <a:latin typeface="Calibri  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400" i="1" dirty="0">
              <a:solidFill>
                <a:schemeClr val="bg1"/>
              </a:solidFill>
              <a:latin typeface="Calibri  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400" i="1" dirty="0">
              <a:solidFill>
                <a:schemeClr val="bg1"/>
              </a:solidFill>
              <a:latin typeface="Calibri  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400" i="1" dirty="0">
              <a:solidFill>
                <a:schemeClr val="bg1"/>
              </a:solidFill>
              <a:latin typeface="Calibri  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400" i="1" dirty="0">
              <a:solidFill>
                <a:schemeClr val="bg1"/>
              </a:solidFill>
              <a:latin typeface="Calibri  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400" i="1" dirty="0">
              <a:solidFill>
                <a:schemeClr val="bg1"/>
              </a:solidFill>
              <a:latin typeface="Calibri  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400" i="1" dirty="0">
              <a:solidFill>
                <a:schemeClr val="bg1"/>
              </a:solidFill>
              <a:latin typeface="Calibri  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DDFC8C-A61F-4AE1-A2DE-8DB3AAC293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493" y="890761"/>
            <a:ext cx="1135598" cy="34720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DF8BFC1-2137-4FCF-83CE-53DE49BC85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760" y="120719"/>
            <a:ext cx="1224388" cy="275436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38FAD87E-9197-4B57-ADD9-0207AF0D525A}"/>
              </a:ext>
            </a:extLst>
          </p:cNvPr>
          <p:cNvSpPr/>
          <p:nvPr/>
        </p:nvSpPr>
        <p:spPr>
          <a:xfrm>
            <a:off x="5829301" y="6250612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Atrium </a:t>
            </a:r>
            <a:r>
              <a:rPr lang="en-US" sz="1000" i="1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summerschool</a:t>
            </a:r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Brno, CZ</a:t>
            </a:r>
          </a:p>
          <a:p>
            <a:pPr algn="r"/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September 2024</a:t>
            </a:r>
            <a:endParaRPr lang="en-CH" sz="1000" i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2C91AD-BB56-44A9-829C-9FC846F706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098" y="494606"/>
            <a:ext cx="1224388" cy="4414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A6CA89-4EB5-408D-BCDA-946196617D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495" y="1314557"/>
            <a:ext cx="999806" cy="31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674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C9CEC7F6-C905-4ADA-8C61-15714B02F2E6}"/>
              </a:ext>
            </a:extLst>
          </p:cNvPr>
          <p:cNvSpPr txBox="1">
            <a:spLocks/>
          </p:cNvSpPr>
          <p:nvPr/>
        </p:nvSpPr>
        <p:spPr>
          <a:xfrm>
            <a:off x="1517795" y="353677"/>
            <a:ext cx="8521200" cy="30410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GB" sz="6600" b="1" dirty="0">
                <a:solidFill>
                  <a:srgbClr val="0000DC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Let’s do a simple KDE!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GB" sz="6600" b="1" dirty="0">
              <a:solidFill>
                <a:srgbClr val="0000DC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br>
              <a:rPr lang="de-DE" sz="6600" dirty="0">
                <a:solidFill>
                  <a:srgbClr val="0000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de-DE" sz="6600" dirty="0">
                <a:solidFill>
                  <a:srgbClr val="0000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cs-CZ" sz="6600" dirty="0">
              <a:solidFill>
                <a:srgbClr val="0000DC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F2ECC89-082D-4820-949D-7554E16ED23C}"/>
              </a:ext>
            </a:extLst>
          </p:cNvPr>
          <p:cNvSpPr/>
          <p:nvPr/>
        </p:nvSpPr>
        <p:spPr>
          <a:xfrm>
            <a:off x="416767" y="1403262"/>
            <a:ext cx="11218763" cy="1369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## simple KDE with bandwidth (sigma) = 1000 m</a:t>
            </a:r>
          </a:p>
          <a:p>
            <a:r>
              <a:rPr lang="en-US" dirty="0"/>
              <a:t>## the same units as your CRS, in this case  (m)</a:t>
            </a:r>
          </a:p>
          <a:p>
            <a:endParaRPr lang="en-US" dirty="0"/>
          </a:p>
          <a:p>
            <a:r>
              <a:rPr lang="en-US" i="1" dirty="0"/>
              <a:t>plot(</a:t>
            </a:r>
            <a:r>
              <a:rPr lang="en-US" i="1" dirty="0" err="1"/>
              <a:t>density.ppp</a:t>
            </a:r>
            <a:r>
              <a:rPr lang="en-US" i="1" dirty="0"/>
              <a:t>(</a:t>
            </a:r>
            <a:r>
              <a:rPr lang="en-US" i="1" dirty="0" err="1"/>
              <a:t>sites_ppp</a:t>
            </a:r>
            <a:r>
              <a:rPr lang="en-US" i="1" dirty="0"/>
              <a:t>, sigma = 1000))</a:t>
            </a:r>
          </a:p>
          <a:p>
            <a:endParaRPr lang="en-US" sz="11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BD5CE7F-2F55-4CF1-8885-BDFD523AE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397" y="1729259"/>
            <a:ext cx="3687093" cy="4204825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1024E570-676B-4462-8F6C-12DA3350ADC4}"/>
              </a:ext>
            </a:extLst>
          </p:cNvPr>
          <p:cNvSpPr/>
          <p:nvPr/>
        </p:nvSpPr>
        <p:spPr>
          <a:xfrm>
            <a:off x="416767" y="3394702"/>
            <a:ext cx="112187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 adjust the sigma!</a:t>
            </a:r>
          </a:p>
          <a:p>
            <a:r>
              <a:rPr lang="en-US" dirty="0"/>
              <a:t>plot(</a:t>
            </a:r>
            <a:r>
              <a:rPr lang="en-US" dirty="0" err="1"/>
              <a:t>density.ppp</a:t>
            </a:r>
            <a:r>
              <a:rPr lang="en-US" dirty="0"/>
              <a:t>(</a:t>
            </a:r>
            <a:r>
              <a:rPr lang="en-US" dirty="0" err="1"/>
              <a:t>sites_ppp</a:t>
            </a:r>
            <a:r>
              <a:rPr lang="en-US" dirty="0"/>
              <a:t>, sigma = 5000))</a:t>
            </a:r>
            <a:endParaRPr lang="en-US" sz="11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28DA900-638F-4E5A-841D-EA13FA450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053" y="1729259"/>
            <a:ext cx="3971882" cy="4287577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81D0DE67-2B21-4BAF-9CBA-A976367B84C9}"/>
              </a:ext>
            </a:extLst>
          </p:cNvPr>
          <p:cNvSpPr/>
          <p:nvPr/>
        </p:nvSpPr>
        <p:spPr>
          <a:xfrm>
            <a:off x="416766" y="4855785"/>
            <a:ext cx="112187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There is considerable difference between both ….</a:t>
            </a:r>
            <a:endParaRPr lang="en-US" sz="1100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8025623-74DE-4CE8-BAA5-9EE3381F9B22}"/>
              </a:ext>
            </a:extLst>
          </p:cNvPr>
          <p:cNvSpPr/>
          <p:nvPr/>
        </p:nvSpPr>
        <p:spPr>
          <a:xfrm>
            <a:off x="6125710" y="1729259"/>
            <a:ext cx="4872257" cy="49014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6BD6A41-4BF9-4DF3-904C-C2D8B16B22DE}"/>
              </a:ext>
            </a:extLst>
          </p:cNvPr>
          <p:cNvSpPr/>
          <p:nvPr/>
        </p:nvSpPr>
        <p:spPr>
          <a:xfrm>
            <a:off x="369275" y="1336807"/>
            <a:ext cx="3855791" cy="33530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5C531EA-1864-46CF-AFC3-5C2B1E576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4414" y="1506523"/>
            <a:ext cx="9229725" cy="3314700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4C1597F7-DE26-4D8C-8F64-4E2F700CE7FB}"/>
              </a:ext>
            </a:extLst>
          </p:cNvPr>
          <p:cNvSpPr/>
          <p:nvPr/>
        </p:nvSpPr>
        <p:spPr>
          <a:xfrm>
            <a:off x="416765" y="5281859"/>
            <a:ext cx="11218763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can see: larger sigma affects the intensity visualization and obfuscates smaller clusters …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2094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4" grpId="0"/>
      <p:bldP spid="16" grpId="0" animBg="1"/>
      <p:bldP spid="17" grpId="0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C9CEC7F6-C905-4ADA-8C61-15714B02F2E6}"/>
              </a:ext>
            </a:extLst>
          </p:cNvPr>
          <p:cNvSpPr txBox="1">
            <a:spLocks/>
          </p:cNvSpPr>
          <p:nvPr/>
        </p:nvSpPr>
        <p:spPr>
          <a:xfrm>
            <a:off x="1527639" y="266195"/>
            <a:ext cx="8521200" cy="30410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GB" sz="6600" b="1" dirty="0">
                <a:solidFill>
                  <a:srgbClr val="0000DC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What have we seen so far?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GB" sz="6600" b="1" dirty="0">
              <a:solidFill>
                <a:srgbClr val="0000DC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br>
              <a:rPr lang="de-DE" sz="6600" dirty="0">
                <a:solidFill>
                  <a:srgbClr val="0000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de-DE" sz="6600" dirty="0">
                <a:solidFill>
                  <a:srgbClr val="0000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cs-CZ" sz="6600" dirty="0">
              <a:solidFill>
                <a:srgbClr val="0000DC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F2ECC89-082D-4820-949D-7554E16ED23C}"/>
              </a:ext>
            </a:extLst>
          </p:cNvPr>
          <p:cNvSpPr/>
          <p:nvPr/>
        </p:nvSpPr>
        <p:spPr>
          <a:xfrm>
            <a:off x="416767" y="1403262"/>
            <a:ext cx="113110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observe a point pattern, which shows considerable clustering processes </a:t>
            </a:r>
          </a:p>
          <a:p>
            <a:r>
              <a:rPr lang="en-US" dirty="0"/>
              <a:t>in particular areas of the point distribution</a:t>
            </a:r>
            <a:endParaRPr lang="en-US" sz="1100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CBEF3D5-C576-41B9-B880-0290EE8173E4}"/>
              </a:ext>
            </a:extLst>
          </p:cNvPr>
          <p:cNvSpPr/>
          <p:nvPr/>
        </p:nvSpPr>
        <p:spPr>
          <a:xfrm>
            <a:off x="416767" y="2328699"/>
            <a:ext cx="10500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can visualize these clusters using a Kernel Density Estimation (KDE)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8577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C9CEC7F6-C905-4ADA-8C61-15714B02F2E6}"/>
              </a:ext>
            </a:extLst>
          </p:cNvPr>
          <p:cNvSpPr txBox="1">
            <a:spLocks/>
          </p:cNvSpPr>
          <p:nvPr/>
        </p:nvSpPr>
        <p:spPr>
          <a:xfrm>
            <a:off x="1527639" y="266195"/>
            <a:ext cx="8521200" cy="30410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GB" sz="6600" b="1" dirty="0">
                <a:solidFill>
                  <a:srgbClr val="0000DC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What else can we do now?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GB" sz="6600" b="1" dirty="0">
              <a:solidFill>
                <a:srgbClr val="0000DC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br>
              <a:rPr lang="de-DE" sz="6600" dirty="0">
                <a:solidFill>
                  <a:srgbClr val="0000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de-DE" sz="6600" dirty="0">
                <a:solidFill>
                  <a:srgbClr val="0000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cs-CZ" sz="6600" dirty="0">
              <a:solidFill>
                <a:srgbClr val="0000DC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F2ECC89-082D-4820-949D-7554E16ED23C}"/>
              </a:ext>
            </a:extLst>
          </p:cNvPr>
          <p:cNvSpPr/>
          <p:nvPr/>
        </p:nvSpPr>
        <p:spPr>
          <a:xfrm>
            <a:off x="416767" y="1403262"/>
            <a:ext cx="113110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want to see if there is a variable that controls these clustering </a:t>
            </a:r>
            <a:r>
              <a:rPr lang="en-US" dirty="0" err="1"/>
              <a:t>behaviour</a:t>
            </a:r>
            <a:endParaRPr lang="en-US" sz="1100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CBEF3D5-C576-41B9-B880-0290EE8173E4}"/>
              </a:ext>
            </a:extLst>
          </p:cNvPr>
          <p:cNvSpPr/>
          <p:nvPr/>
        </p:nvSpPr>
        <p:spPr>
          <a:xfrm>
            <a:off x="416767" y="2328699"/>
            <a:ext cx="10500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That is referred to as </a:t>
            </a:r>
            <a:r>
              <a:rPr lang="en-US" dirty="0">
                <a:solidFill>
                  <a:srgbClr val="C00000"/>
                </a:solidFill>
              </a:rPr>
              <a:t>FIRST ORDER PROPERTIES </a:t>
            </a:r>
            <a:r>
              <a:rPr lang="en-US" dirty="0"/>
              <a:t>of a point pattern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4581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C9CEC7F6-C905-4ADA-8C61-15714B02F2E6}"/>
              </a:ext>
            </a:extLst>
          </p:cNvPr>
          <p:cNvSpPr txBox="1">
            <a:spLocks/>
          </p:cNvSpPr>
          <p:nvPr/>
        </p:nvSpPr>
        <p:spPr>
          <a:xfrm>
            <a:off x="1527639" y="266195"/>
            <a:ext cx="8521200" cy="30410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GB" sz="6600" b="1" dirty="0">
                <a:solidFill>
                  <a:srgbClr val="0000DC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First order properties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GB" sz="6600" b="1" dirty="0">
              <a:solidFill>
                <a:srgbClr val="0000DC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br>
              <a:rPr lang="de-DE" sz="6600" dirty="0">
                <a:solidFill>
                  <a:srgbClr val="0000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de-DE" sz="6600" dirty="0">
                <a:solidFill>
                  <a:srgbClr val="0000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cs-CZ" sz="6600" dirty="0">
              <a:solidFill>
                <a:srgbClr val="0000DC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F2ECC89-082D-4820-949D-7554E16ED23C}"/>
              </a:ext>
            </a:extLst>
          </p:cNvPr>
          <p:cNvSpPr/>
          <p:nvPr/>
        </p:nvSpPr>
        <p:spPr>
          <a:xfrm>
            <a:off x="416767" y="1403262"/>
            <a:ext cx="11311041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can load sites and plot them on top of a covariate </a:t>
            </a:r>
          </a:p>
          <a:p>
            <a:r>
              <a:rPr lang="en-US" sz="1100" dirty="0"/>
              <a:t>-&gt; Here, we use a Digital Elevation Model (DEM)</a:t>
            </a:r>
          </a:p>
        </p:txBody>
      </p:sp>
      <p:pic>
        <p:nvPicPr>
          <p:cNvPr id="5" name="Grafik 6">
            <a:extLst>
              <a:ext uri="{FF2B5EF4-FFF2-40B4-BE49-F238E27FC236}">
                <a16:creationId xmlns:a16="http://schemas.microsoft.com/office/drawing/2014/main" id="{B7EE05DA-2E5B-428F-B498-53DA9A7F1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718" y="1403262"/>
            <a:ext cx="415382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47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C9CEC7F6-C905-4ADA-8C61-15714B02F2E6}"/>
              </a:ext>
            </a:extLst>
          </p:cNvPr>
          <p:cNvSpPr txBox="1">
            <a:spLocks/>
          </p:cNvSpPr>
          <p:nvPr/>
        </p:nvSpPr>
        <p:spPr>
          <a:xfrm>
            <a:off x="1527639" y="266195"/>
            <a:ext cx="8521200" cy="30410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GB" sz="6600" b="1" dirty="0">
                <a:solidFill>
                  <a:srgbClr val="0000DC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First order properties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GB" sz="6600" b="1" dirty="0">
              <a:solidFill>
                <a:srgbClr val="0000DC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br>
              <a:rPr lang="de-DE" sz="6600" dirty="0">
                <a:solidFill>
                  <a:srgbClr val="0000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de-DE" sz="6600" dirty="0">
                <a:solidFill>
                  <a:srgbClr val="0000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cs-CZ" sz="6600" dirty="0">
              <a:solidFill>
                <a:srgbClr val="0000DC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F2ECC89-082D-4820-949D-7554E16ED23C}"/>
              </a:ext>
            </a:extLst>
          </p:cNvPr>
          <p:cNvSpPr/>
          <p:nvPr/>
        </p:nvSpPr>
        <p:spPr>
          <a:xfrm>
            <a:off x="416768" y="1403262"/>
            <a:ext cx="11164254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Looking at the data range of the DEM</a:t>
            </a:r>
          </a:p>
          <a:p>
            <a:r>
              <a:rPr lang="en-US" dirty="0"/>
              <a:t>to observe the values in space</a:t>
            </a:r>
          </a:p>
          <a:p>
            <a:endParaRPr lang="en-US" sz="1100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CBEF3D5-C576-41B9-B880-0290EE8173E4}"/>
              </a:ext>
            </a:extLst>
          </p:cNvPr>
          <p:cNvSpPr/>
          <p:nvPr/>
        </p:nvSpPr>
        <p:spPr>
          <a:xfrm>
            <a:off x="416767" y="2328699"/>
            <a:ext cx="10500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And extract the values that are </a:t>
            </a:r>
            <a:r>
              <a:rPr lang="en-US" dirty="0">
                <a:solidFill>
                  <a:srgbClr val="C00000"/>
                </a:solidFill>
              </a:rPr>
              <a:t>underlying each site </a:t>
            </a:r>
            <a:r>
              <a:rPr lang="en-US" dirty="0"/>
              <a:t>… </a:t>
            </a:r>
            <a:endParaRPr lang="en-US" i="1" dirty="0"/>
          </a:p>
        </p:txBody>
      </p:sp>
      <p:sp>
        <p:nvSpPr>
          <p:cNvPr id="6" name="Rechteck 10">
            <a:extLst>
              <a:ext uri="{FF2B5EF4-FFF2-40B4-BE49-F238E27FC236}">
                <a16:creationId xmlns:a16="http://schemas.microsoft.com/office/drawing/2014/main" id="{84BF47F9-72CF-425B-A379-A428D89C3376}"/>
              </a:ext>
            </a:extLst>
          </p:cNvPr>
          <p:cNvSpPr/>
          <p:nvPr/>
        </p:nvSpPr>
        <p:spPr>
          <a:xfrm>
            <a:off x="7244402" y="586220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 err="1"/>
              <a:t>names</a:t>
            </a:r>
            <a:r>
              <a:rPr lang="de-DE" dirty="0"/>
              <a:t>       : </a:t>
            </a:r>
            <a:r>
              <a:rPr lang="de-DE" dirty="0" err="1"/>
              <a:t>range_min</a:t>
            </a:r>
            <a:r>
              <a:rPr lang="de-DE" dirty="0"/>
              <a:t>, </a:t>
            </a:r>
            <a:r>
              <a:rPr lang="de-DE" dirty="0" err="1"/>
              <a:t>range_max</a:t>
            </a:r>
            <a:r>
              <a:rPr lang="de-DE" dirty="0"/>
              <a:t> </a:t>
            </a:r>
          </a:p>
          <a:p>
            <a:r>
              <a:rPr lang="de-DE" dirty="0"/>
              <a:t>min </a:t>
            </a:r>
            <a:r>
              <a:rPr lang="de-DE" dirty="0" err="1"/>
              <a:t>values</a:t>
            </a:r>
            <a:r>
              <a:rPr lang="de-DE" dirty="0"/>
              <a:t>  :  113.6515,  113.6515 </a:t>
            </a:r>
          </a:p>
          <a:p>
            <a:r>
              <a:rPr lang="de-DE" dirty="0" err="1"/>
              <a:t>max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 : 2910.7085, 2910.7085 </a:t>
            </a:r>
          </a:p>
        </p:txBody>
      </p:sp>
      <p:pic>
        <p:nvPicPr>
          <p:cNvPr id="7" name="Grafik 14">
            <a:extLst>
              <a:ext uri="{FF2B5EF4-FFF2-40B4-BE49-F238E27FC236}">
                <a16:creationId xmlns:a16="http://schemas.microsoft.com/office/drawing/2014/main" id="{3C6DBD98-9350-4AE8-A280-2F172B433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132" y="1067533"/>
            <a:ext cx="4254111" cy="4830029"/>
          </a:xfrm>
          <a:prstGeom prst="rect">
            <a:avLst/>
          </a:prstGeom>
        </p:spPr>
      </p:pic>
      <p:sp>
        <p:nvSpPr>
          <p:cNvPr id="8" name="Rechteck 15">
            <a:extLst>
              <a:ext uri="{FF2B5EF4-FFF2-40B4-BE49-F238E27FC236}">
                <a16:creationId xmlns:a16="http://schemas.microsoft.com/office/drawing/2014/main" id="{B5738F21-B2E9-44E4-AC03-3C292FE15FF0}"/>
              </a:ext>
            </a:extLst>
          </p:cNvPr>
          <p:cNvSpPr/>
          <p:nvPr/>
        </p:nvSpPr>
        <p:spPr>
          <a:xfrm>
            <a:off x="8134737" y="140146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/>
              <a:t>&gt; global(dem, c("</a:t>
            </a:r>
            <a:r>
              <a:rPr lang="de-DE" dirty="0" err="1"/>
              <a:t>mean</a:t>
            </a:r>
            <a:r>
              <a:rPr lang="de-DE" dirty="0"/>
              <a:t>"), na.rm=TRUE)</a:t>
            </a:r>
          </a:p>
          <a:p>
            <a:r>
              <a:rPr lang="de-DE" dirty="0"/>
              <a:t>        </a:t>
            </a:r>
            <a:r>
              <a:rPr lang="de-DE" dirty="0" err="1"/>
              <a:t>mean</a:t>
            </a:r>
            <a:endParaRPr lang="de-DE" dirty="0"/>
          </a:p>
          <a:p>
            <a:r>
              <a:rPr lang="de-DE" dirty="0"/>
              <a:t>dem 552.7271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0656C7-237E-47B6-B972-0D078E989E78}"/>
              </a:ext>
            </a:extLst>
          </p:cNvPr>
          <p:cNvSpPr/>
          <p:nvPr/>
        </p:nvSpPr>
        <p:spPr>
          <a:xfrm>
            <a:off x="6624228" y="1067533"/>
            <a:ext cx="5453300" cy="57904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DE11D3-B824-4132-BB18-325164BF0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4737" y="1046458"/>
            <a:ext cx="2741770" cy="581154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715FE1B-DFBB-47B2-9DC2-A470CE7E7DD0}"/>
              </a:ext>
            </a:extLst>
          </p:cNvPr>
          <p:cNvSpPr/>
          <p:nvPr/>
        </p:nvSpPr>
        <p:spPr>
          <a:xfrm>
            <a:off x="6375975" y="960438"/>
            <a:ext cx="5453300" cy="57904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374165-DF73-47DF-A3AA-768926BEE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81635"/>
            <a:ext cx="5820785" cy="2604035"/>
          </a:xfrm>
          <a:prstGeom prst="rect">
            <a:avLst/>
          </a:prstGeom>
        </p:spPr>
      </p:pic>
      <p:sp>
        <p:nvSpPr>
          <p:cNvPr id="19" name="Rechteck 9">
            <a:extLst>
              <a:ext uri="{FF2B5EF4-FFF2-40B4-BE49-F238E27FC236}">
                <a16:creationId xmlns:a16="http://schemas.microsoft.com/office/drawing/2014/main" id="{D985C287-2646-4F24-AFD3-366634E5FC78}"/>
              </a:ext>
            </a:extLst>
          </p:cNvPr>
          <p:cNvSpPr/>
          <p:nvPr/>
        </p:nvSpPr>
        <p:spPr>
          <a:xfrm>
            <a:off x="9420836" y="2275761"/>
            <a:ext cx="3818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r</a:t>
            </a:r>
            <a:r>
              <a:rPr lang="de-DE" dirty="0"/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713CA6-B043-4BA4-BFCA-FCAD0BB501B2}"/>
              </a:ext>
            </a:extLst>
          </p:cNvPr>
          <p:cNvSpPr/>
          <p:nvPr/>
        </p:nvSpPr>
        <p:spPr>
          <a:xfrm>
            <a:off x="416767" y="4502436"/>
            <a:ext cx="108456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first order property </a:t>
            </a:r>
            <a:r>
              <a:rPr lang="en-US" dirty="0"/>
              <a:t>of a pattern concerns itself with the variation of the observations’ density across a study area. For example, the distribution of oaks will vary across a landscape based on underlying soil characteristics (resulting in areas having dense clusters of oaks and other areas not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83140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6" grpId="0"/>
      <p:bldP spid="8" grpId="0"/>
      <p:bldP spid="3" grpId="0" animBg="1"/>
      <p:bldP spid="14" grpId="0" animBg="1"/>
      <p:bldP spid="19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C9CEC7F6-C905-4ADA-8C61-15714B02F2E6}"/>
              </a:ext>
            </a:extLst>
          </p:cNvPr>
          <p:cNvSpPr txBox="1">
            <a:spLocks/>
          </p:cNvSpPr>
          <p:nvPr/>
        </p:nvSpPr>
        <p:spPr>
          <a:xfrm>
            <a:off x="1527639" y="266195"/>
            <a:ext cx="8521200" cy="30410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GB" sz="6600" b="1" dirty="0">
                <a:solidFill>
                  <a:srgbClr val="0000DC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First order properties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GB" sz="6600" b="1" dirty="0">
              <a:solidFill>
                <a:srgbClr val="0000DC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br>
              <a:rPr lang="de-DE" sz="6600" dirty="0">
                <a:solidFill>
                  <a:srgbClr val="0000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de-DE" sz="6600" dirty="0">
                <a:solidFill>
                  <a:srgbClr val="0000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cs-CZ" sz="6600" dirty="0">
              <a:solidFill>
                <a:srgbClr val="0000DC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F2ECC89-082D-4820-949D-7554E16ED23C}"/>
              </a:ext>
            </a:extLst>
          </p:cNvPr>
          <p:cNvSpPr/>
          <p:nvPr/>
        </p:nvSpPr>
        <p:spPr>
          <a:xfrm>
            <a:off x="416768" y="1403262"/>
            <a:ext cx="11164254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 estimate this, we use a function called </a:t>
            </a:r>
            <a:r>
              <a:rPr lang="en-US" i="1" dirty="0" err="1">
                <a:solidFill>
                  <a:srgbClr val="C00000"/>
                </a:solidFill>
              </a:rPr>
              <a:t>rhohat</a:t>
            </a:r>
            <a:endParaRPr lang="en-US" i="1" dirty="0">
              <a:solidFill>
                <a:srgbClr val="C00000"/>
              </a:solidFill>
            </a:endParaRPr>
          </a:p>
          <a:p>
            <a:r>
              <a:rPr lang="en-US" dirty="0"/>
              <a:t>from the </a:t>
            </a:r>
            <a:r>
              <a:rPr lang="en-US" dirty="0" err="1">
                <a:solidFill>
                  <a:srgbClr val="C00000"/>
                </a:solidFill>
              </a:rPr>
              <a:t>spatstat</a:t>
            </a:r>
            <a:r>
              <a:rPr lang="en-US" dirty="0"/>
              <a:t> package in R</a:t>
            </a:r>
          </a:p>
          <a:p>
            <a:endParaRPr lang="en-US" sz="1100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CBEF3D5-C576-41B9-B880-0290EE8173E4}"/>
              </a:ext>
            </a:extLst>
          </p:cNvPr>
          <p:cNvSpPr/>
          <p:nvPr/>
        </p:nvSpPr>
        <p:spPr>
          <a:xfrm>
            <a:off x="409605" y="2218870"/>
            <a:ext cx="105000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Which measures the site intensity as a function of the</a:t>
            </a:r>
          </a:p>
          <a:p>
            <a:r>
              <a:rPr lang="en-US" dirty="0"/>
              <a:t>underlying covariate</a:t>
            </a:r>
          </a:p>
        </p:txBody>
      </p:sp>
      <p:sp>
        <p:nvSpPr>
          <p:cNvPr id="19" name="Rechteck 9">
            <a:extLst>
              <a:ext uri="{FF2B5EF4-FFF2-40B4-BE49-F238E27FC236}">
                <a16:creationId xmlns:a16="http://schemas.microsoft.com/office/drawing/2014/main" id="{D985C287-2646-4F24-AFD3-366634E5FC78}"/>
              </a:ext>
            </a:extLst>
          </p:cNvPr>
          <p:cNvSpPr/>
          <p:nvPr/>
        </p:nvSpPr>
        <p:spPr>
          <a:xfrm>
            <a:off x="9420836" y="2275761"/>
            <a:ext cx="3818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r</a:t>
            </a:r>
            <a:r>
              <a:rPr lang="de-DE" dirty="0"/>
              <a:t> </a:t>
            </a:r>
          </a:p>
        </p:txBody>
      </p:sp>
      <p:sp>
        <p:nvSpPr>
          <p:cNvPr id="21" name="Rechteck 12">
            <a:extLst>
              <a:ext uri="{FF2B5EF4-FFF2-40B4-BE49-F238E27FC236}">
                <a16:creationId xmlns:a16="http://schemas.microsoft.com/office/drawing/2014/main" id="{E483B192-C800-411E-8AB9-B5093C8E3B83}"/>
              </a:ext>
            </a:extLst>
          </p:cNvPr>
          <p:cNvSpPr/>
          <p:nvPr/>
        </p:nvSpPr>
        <p:spPr>
          <a:xfrm>
            <a:off x="416768" y="3146414"/>
            <a:ext cx="105000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there is a high intensity of sites, the </a:t>
            </a:r>
            <a:r>
              <a:rPr lang="en-US" dirty="0" err="1">
                <a:solidFill>
                  <a:srgbClr val="C00000"/>
                </a:solidFill>
              </a:rPr>
              <a:t>tickmarks</a:t>
            </a:r>
            <a:r>
              <a:rPr lang="en-US" dirty="0"/>
              <a:t> form a block, </a:t>
            </a:r>
          </a:p>
          <a:p>
            <a:r>
              <a:rPr lang="en-US" dirty="0"/>
              <a:t>indicating clustering in the range of the respective covariate. </a:t>
            </a:r>
          </a:p>
          <a:p>
            <a:endParaRPr lang="en-US" dirty="0"/>
          </a:p>
          <a:p>
            <a:r>
              <a:rPr lang="en-US" dirty="0"/>
              <a:t>Peaks in the curve indicate high density compared to the </a:t>
            </a:r>
          </a:p>
          <a:p>
            <a:r>
              <a:rPr lang="en-US" dirty="0"/>
              <a:t>nearest surrounding.</a:t>
            </a:r>
          </a:p>
          <a:p>
            <a:endParaRPr lang="en-US" dirty="0"/>
          </a:p>
          <a:p>
            <a:r>
              <a:rPr lang="en-US" dirty="0"/>
              <a:t>The confidence interval determines the significance of the intensity. </a:t>
            </a:r>
          </a:p>
          <a:p>
            <a:endParaRPr lang="en-US" dirty="0"/>
          </a:p>
          <a:p>
            <a:r>
              <a:rPr lang="en-US" dirty="0"/>
              <a:t>A large envelope points towards lower confidence.</a:t>
            </a:r>
          </a:p>
          <a:p>
            <a:endParaRPr lang="en-US" dirty="0"/>
          </a:p>
          <a:p>
            <a:r>
              <a:rPr lang="en-US" dirty="0"/>
              <a:t>High site intensity and small confidence intervals show high significance </a:t>
            </a:r>
          </a:p>
          <a:p>
            <a:r>
              <a:rPr lang="en-US" dirty="0"/>
              <a:t>and a strong preference of a particular value range of the covariate.</a:t>
            </a:r>
          </a:p>
        </p:txBody>
      </p:sp>
      <p:pic>
        <p:nvPicPr>
          <p:cNvPr id="22" name="Grafik 5">
            <a:extLst>
              <a:ext uri="{FF2B5EF4-FFF2-40B4-BE49-F238E27FC236}">
                <a16:creationId xmlns:a16="http://schemas.microsoft.com/office/drawing/2014/main" id="{C570BFD9-8DFF-462D-BA7D-74D71E7DE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844" y="1065099"/>
            <a:ext cx="5119346" cy="365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75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C9CEC7F6-C905-4ADA-8C61-15714B02F2E6}"/>
              </a:ext>
            </a:extLst>
          </p:cNvPr>
          <p:cNvSpPr txBox="1">
            <a:spLocks/>
          </p:cNvSpPr>
          <p:nvPr/>
        </p:nvSpPr>
        <p:spPr>
          <a:xfrm>
            <a:off x="1755223" y="2964691"/>
            <a:ext cx="8521200" cy="30410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GB" sz="6600" b="1" dirty="0">
                <a:solidFill>
                  <a:srgbClr val="0000DC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Now lets get it started!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GB" sz="6600" b="1" dirty="0">
              <a:solidFill>
                <a:srgbClr val="0000DC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br>
              <a:rPr lang="de-DE" sz="6600" dirty="0">
                <a:solidFill>
                  <a:srgbClr val="0000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de-DE" sz="6600" dirty="0">
                <a:solidFill>
                  <a:srgbClr val="0000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cs-CZ" sz="6600" dirty="0">
              <a:solidFill>
                <a:srgbClr val="0000DC"/>
              </a:solidFill>
            </a:endParaRPr>
          </a:p>
        </p:txBody>
      </p:sp>
      <p:sp>
        <p:nvSpPr>
          <p:cNvPr id="19" name="Rechteck 9">
            <a:extLst>
              <a:ext uri="{FF2B5EF4-FFF2-40B4-BE49-F238E27FC236}">
                <a16:creationId xmlns:a16="http://schemas.microsoft.com/office/drawing/2014/main" id="{D985C287-2646-4F24-AFD3-366634E5FC78}"/>
              </a:ext>
            </a:extLst>
          </p:cNvPr>
          <p:cNvSpPr/>
          <p:nvPr/>
        </p:nvSpPr>
        <p:spPr>
          <a:xfrm>
            <a:off x="9420836" y="2275761"/>
            <a:ext cx="3818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r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9427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C312DC30-0BC8-4881-A722-32F778A6B2D4}"/>
              </a:ext>
            </a:extLst>
          </p:cNvPr>
          <p:cNvSpPr txBox="1">
            <a:spLocks/>
          </p:cNvSpPr>
          <p:nvPr/>
        </p:nvSpPr>
        <p:spPr>
          <a:xfrm>
            <a:off x="838200" y="7867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i="1" dirty="0">
                <a:solidFill>
                  <a:srgbClr val="C00000"/>
                </a:solidFill>
              </a:rPr>
              <a:t>PPA</a:t>
            </a:r>
            <a:r>
              <a:rPr lang="de-DE" dirty="0"/>
              <a:t>?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5D391D4D-4D39-4138-8AC1-EA3FFB237208}"/>
              </a:ext>
            </a:extLst>
          </p:cNvPr>
          <p:cNvSpPr txBox="1">
            <a:spLocks/>
          </p:cNvSpPr>
          <p:nvPr/>
        </p:nvSpPr>
        <p:spPr>
          <a:xfrm>
            <a:off x="838200" y="150622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PPA examines relationships within point distributions and between point distributions and meaningful secondary response variables</a:t>
            </a:r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E8EFB142-CF82-42CD-BFFA-A76D7CA7F34E}"/>
              </a:ext>
            </a:extLst>
          </p:cNvPr>
          <p:cNvSpPr txBox="1">
            <a:spLocks/>
          </p:cNvSpPr>
          <p:nvPr/>
        </p:nvSpPr>
        <p:spPr>
          <a:xfrm>
            <a:off x="838200" y="266821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PPA seeks at recognizing patterns and making them comprehensible</a:t>
            </a:r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EB1BF7-EB61-4520-8609-BF4ACDA37443}"/>
              </a:ext>
            </a:extLst>
          </p:cNvPr>
          <p:cNvSpPr/>
          <p:nvPr/>
        </p:nvSpPr>
        <p:spPr>
          <a:xfrm>
            <a:off x="6915071" y="1115394"/>
            <a:ext cx="4954016" cy="3917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5B2D7A-E93C-476F-BDF6-A78E463EE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06" y="401458"/>
            <a:ext cx="6619444" cy="5857566"/>
          </a:xfrm>
          <a:prstGeom prst="rect">
            <a:avLst/>
          </a:prstGeom>
        </p:spPr>
      </p:pic>
      <p:sp>
        <p:nvSpPr>
          <p:cNvPr id="11" name="Rechteck 5">
            <a:extLst>
              <a:ext uri="{FF2B5EF4-FFF2-40B4-BE49-F238E27FC236}">
                <a16:creationId xmlns:a16="http://schemas.microsoft.com/office/drawing/2014/main" id="{DB11C09D-7FA4-4FFB-8A39-5EDD66654897}"/>
              </a:ext>
            </a:extLst>
          </p:cNvPr>
          <p:cNvSpPr/>
          <p:nvPr/>
        </p:nvSpPr>
        <p:spPr>
          <a:xfrm>
            <a:off x="512806" y="6350428"/>
            <a:ext cx="6096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900" dirty="0"/>
              <a:t>Dry, Preiss &amp; </a:t>
            </a:r>
            <a:r>
              <a:rPr lang="de-DE" sz="900" dirty="0" err="1"/>
              <a:t>Wagemans</a:t>
            </a:r>
            <a:r>
              <a:rPr lang="de-DE" sz="900" dirty="0"/>
              <a:t> (2012), DOI: 10.7771/1932-6246.1117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02104F1D-DE26-40BB-8CFD-9E8CE0212389}"/>
              </a:ext>
            </a:extLst>
          </p:cNvPr>
          <p:cNvSpPr txBox="1">
            <a:spLocks/>
          </p:cNvSpPr>
          <p:nvPr/>
        </p:nvSpPr>
        <p:spPr>
          <a:xfrm>
            <a:off x="7574280" y="98220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&lt;- </a:t>
            </a:r>
            <a:r>
              <a:rPr lang="de-DE" dirty="0" err="1"/>
              <a:t>Clustered</a:t>
            </a:r>
            <a:r>
              <a:rPr lang="de-DE" dirty="0"/>
              <a:t> </a:t>
            </a:r>
            <a:r>
              <a:rPr lang="de-DE" dirty="0" err="1"/>
              <a:t>pattern</a:t>
            </a:r>
            <a:endParaRPr lang="de-DE" dirty="0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4BF185AC-6865-46A2-BB42-618CF1150A00}"/>
              </a:ext>
            </a:extLst>
          </p:cNvPr>
          <p:cNvSpPr txBox="1">
            <a:spLocks/>
          </p:cNvSpPr>
          <p:nvPr/>
        </p:nvSpPr>
        <p:spPr>
          <a:xfrm>
            <a:off x="7574280" y="285742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&lt;- Random </a:t>
            </a:r>
            <a:r>
              <a:rPr lang="de-DE" dirty="0" err="1"/>
              <a:t>pattern</a:t>
            </a:r>
            <a:endParaRPr lang="de-DE" dirty="0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1F7BBCE5-CD78-43A0-A99A-AC45C50D9DC7}"/>
              </a:ext>
            </a:extLst>
          </p:cNvPr>
          <p:cNvSpPr txBox="1">
            <a:spLocks/>
          </p:cNvSpPr>
          <p:nvPr/>
        </p:nvSpPr>
        <p:spPr>
          <a:xfrm>
            <a:off x="7574280" y="459944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&lt;- Regular </a:t>
            </a:r>
            <a:r>
              <a:rPr lang="de-DE" dirty="0" err="1"/>
              <a:t>pattern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415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10" grpId="0" animBg="1"/>
      <p:bldP spid="11" grpId="0"/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E6604357-398E-48DF-AB41-B2D9FE103698}"/>
              </a:ext>
            </a:extLst>
          </p:cNvPr>
          <p:cNvSpPr txBox="1">
            <a:spLocks/>
          </p:cNvSpPr>
          <p:nvPr/>
        </p:nvSpPr>
        <p:spPr>
          <a:xfrm>
            <a:off x="351089" y="72948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PPA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building</a:t>
            </a:r>
            <a:r>
              <a:rPr lang="de-DE" dirty="0"/>
              <a:t> on </a:t>
            </a:r>
            <a:r>
              <a:rPr lang="de-DE" i="1" dirty="0" err="1">
                <a:solidFill>
                  <a:srgbClr val="C00000"/>
                </a:solidFill>
              </a:rPr>
              <a:t>models</a:t>
            </a:r>
            <a:endParaRPr lang="de-DE" i="1" dirty="0">
              <a:solidFill>
                <a:srgbClr val="C00000"/>
              </a:solidFill>
            </a:endParaRP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2F978893-D269-4359-94F2-449E8F7CCB31}"/>
              </a:ext>
            </a:extLst>
          </p:cNvPr>
          <p:cNvSpPr txBox="1">
            <a:spLocks/>
          </p:cNvSpPr>
          <p:nvPr/>
        </p:nvSpPr>
        <p:spPr>
          <a:xfrm>
            <a:off x="351089" y="140951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Models consist of characteristics that are relevant to describe other characteristics</a:t>
            </a:r>
            <a:endParaRPr lang="de-DE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D97FA14C-6558-4FDF-B641-3A64E259B541}"/>
              </a:ext>
            </a:extLst>
          </p:cNvPr>
          <p:cNvSpPr txBox="1">
            <a:spLocks/>
          </p:cNvSpPr>
          <p:nvPr/>
        </p:nvSpPr>
        <p:spPr>
          <a:xfrm>
            <a:off x="351089" y="244826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construct a model, individual characteristics are selected that are either empirically (</a:t>
            </a:r>
            <a:r>
              <a:rPr lang="en-US" i="1" dirty="0"/>
              <a:t>inductive</a:t>
            </a:r>
            <a:r>
              <a:rPr lang="en-US" dirty="0"/>
              <a:t>) or theoretically based (</a:t>
            </a:r>
            <a:r>
              <a:rPr lang="en-US" i="1" dirty="0"/>
              <a:t>deductive</a:t>
            </a:r>
            <a:r>
              <a:rPr lang="en-US" dirty="0"/>
              <a:t>)</a:t>
            </a:r>
            <a:endParaRPr lang="de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6B5CD3-A4FA-441F-8153-0B3064EF7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726" y="3594397"/>
            <a:ext cx="4350150" cy="270930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130B42B-9C9B-40FB-B02D-AC9D07E619D4}"/>
              </a:ext>
            </a:extLst>
          </p:cNvPr>
          <p:cNvSpPr/>
          <p:nvPr/>
        </p:nvSpPr>
        <p:spPr>
          <a:xfrm>
            <a:off x="4760378" y="6536641"/>
            <a:ext cx="133562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/>
              <a:t>Antoine Saint </a:t>
            </a:r>
            <a:r>
              <a:rPr lang="en-US" sz="600" dirty="0" err="1"/>
              <a:t>Exupéry</a:t>
            </a:r>
            <a:r>
              <a:rPr lang="en-US" sz="600" dirty="0"/>
              <a:t> after Magritte</a:t>
            </a:r>
            <a:endParaRPr lang="en-CH" sz="600" dirty="0"/>
          </a:p>
        </p:txBody>
      </p:sp>
    </p:spTree>
    <p:extLst>
      <p:ext uri="{BB962C8B-B14F-4D97-AF65-F5344CB8AC3E}">
        <p14:creationId xmlns:p14="http://schemas.microsoft.com/office/powerpoint/2010/main" val="398278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4">
            <a:extLst>
              <a:ext uri="{FF2B5EF4-FFF2-40B4-BE49-F238E27FC236}">
                <a16:creationId xmlns:a16="http://schemas.microsoft.com/office/drawing/2014/main" id="{315D5A19-8004-4114-B501-6FCDB815E86E}"/>
              </a:ext>
            </a:extLst>
          </p:cNvPr>
          <p:cNvSpPr txBox="1"/>
          <p:nvPr/>
        </p:nvSpPr>
        <p:spPr>
          <a:xfrm>
            <a:off x="3179676" y="331187"/>
            <a:ext cx="58326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de-DE" dirty="0">
              <a:sym typeface="Wingdings" panose="05000000000000000000" pitchFamily="2" charset="2"/>
            </a:endParaRPr>
          </a:p>
          <a:p>
            <a:pPr algn="ctr"/>
            <a:r>
              <a:rPr lang="de-DE" b="1" dirty="0">
                <a:sym typeface="Wingdings" panose="05000000000000000000" pitchFamily="2" charset="2"/>
              </a:rPr>
              <a:t>In PPA</a:t>
            </a:r>
            <a:endParaRPr lang="de-DE" b="1" dirty="0"/>
          </a:p>
          <a:p>
            <a:pPr algn="ctr"/>
            <a:endParaRPr lang="de-DE" dirty="0"/>
          </a:p>
          <a:p>
            <a:pPr algn="ctr"/>
            <a:r>
              <a:rPr lang="de-DE" b="1" dirty="0" err="1"/>
              <a:t>Inductive</a:t>
            </a:r>
            <a:r>
              <a:rPr lang="de-DE" b="1" dirty="0"/>
              <a:t> Model </a:t>
            </a:r>
            <a:r>
              <a:rPr lang="de-DE" b="1" dirty="0">
                <a:sym typeface="Wingdings" panose="05000000000000000000" pitchFamily="2" charset="2"/>
              </a:rPr>
              <a:t>-- </a:t>
            </a:r>
            <a:r>
              <a:rPr lang="de-DE" b="1" dirty="0" err="1">
                <a:sym typeface="Wingdings" panose="05000000000000000000" pitchFamily="2" charset="2"/>
              </a:rPr>
              <a:t>Deductive</a:t>
            </a:r>
            <a:r>
              <a:rPr lang="de-DE" b="1" dirty="0">
                <a:sym typeface="Wingdings" panose="05000000000000000000" pitchFamily="2" charset="2"/>
              </a:rPr>
              <a:t> Model </a:t>
            </a:r>
            <a:r>
              <a:rPr lang="de-DE" dirty="0">
                <a:sym typeface="Wingdings" panose="05000000000000000000" pitchFamily="2" charset="2"/>
              </a:rPr>
              <a:t>-- </a:t>
            </a:r>
            <a:r>
              <a:rPr lang="de-DE" b="1" dirty="0" err="1">
                <a:solidFill>
                  <a:srgbClr val="C00000"/>
                </a:solidFill>
                <a:sym typeface="Wingdings" panose="05000000000000000000" pitchFamily="2" charset="2"/>
              </a:rPr>
              <a:t>Comparison</a:t>
            </a:r>
            <a:r>
              <a:rPr lang="de-DE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de-DE" b="1" dirty="0" err="1">
                <a:solidFill>
                  <a:srgbClr val="C00000"/>
                </a:solidFill>
                <a:sym typeface="Wingdings" panose="05000000000000000000" pitchFamily="2" charset="2"/>
              </a:rPr>
              <a:t>data</a:t>
            </a:r>
            <a:endParaRPr lang="de-DE" b="1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37B1B42-E0C9-49F7-8456-95554B9B2FB9}"/>
              </a:ext>
            </a:extLst>
          </p:cNvPr>
          <p:cNvSpPr txBox="1"/>
          <p:nvPr/>
        </p:nvSpPr>
        <p:spPr>
          <a:xfrm>
            <a:off x="1920432" y="1997839"/>
            <a:ext cx="8280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de-DE" dirty="0"/>
          </a:p>
          <a:p>
            <a:endParaRPr lang="de-DE" i="1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76541E5-F9CE-4B69-92F8-B6B1F9689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3552" y="3789040"/>
            <a:ext cx="1276350" cy="41910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A2C7817-260B-4262-806D-DE696EA250ED}"/>
              </a:ext>
            </a:extLst>
          </p:cNvPr>
          <p:cNvSpPr txBox="1"/>
          <p:nvPr/>
        </p:nvSpPr>
        <p:spPr>
          <a:xfrm>
            <a:off x="1933363" y="4527997"/>
            <a:ext cx="182718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+mj-lt"/>
                <a:ea typeface="Calibri" panose="020F0502020204030204" pitchFamily="34" charset="0"/>
              </a:rPr>
              <a:t>A null hypothesis is assumed, which must be tested and, if necessary refuted if necessary </a:t>
            </a:r>
            <a:endParaRPr lang="de-DE" i="1" dirty="0">
              <a:latin typeface="+mj-lt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D808EA4-DF5F-480A-9315-A0A1EFA77A59}"/>
              </a:ext>
            </a:extLst>
          </p:cNvPr>
          <p:cNvSpPr txBox="1"/>
          <p:nvPr/>
        </p:nvSpPr>
        <p:spPr>
          <a:xfrm>
            <a:off x="1955540" y="2855453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Distribution </a:t>
            </a:r>
            <a:r>
              <a:rPr lang="de-DE" dirty="0" err="1"/>
              <a:t>tests</a:t>
            </a:r>
            <a:endParaRPr lang="de-DE" dirty="0"/>
          </a:p>
          <a:p>
            <a:r>
              <a:rPr lang="de-DE" i="1" dirty="0"/>
              <a:t>     Chi-</a:t>
            </a:r>
            <a:r>
              <a:rPr lang="de-DE" i="1" dirty="0" err="1"/>
              <a:t>squared</a:t>
            </a:r>
            <a:endParaRPr lang="de-DE" i="1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3ED81F1-778C-4C91-8C8C-4B81B8294092}"/>
              </a:ext>
            </a:extLst>
          </p:cNvPr>
          <p:cNvSpPr txBox="1"/>
          <p:nvPr/>
        </p:nvSpPr>
        <p:spPr>
          <a:xfrm>
            <a:off x="4518369" y="2829679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        CSR</a:t>
            </a:r>
          </a:p>
          <a:p>
            <a:r>
              <a:rPr lang="de-DE" i="1" dirty="0"/>
              <a:t>   K-</a:t>
            </a:r>
            <a:r>
              <a:rPr lang="de-DE" i="1" dirty="0" err="1"/>
              <a:t>Function</a:t>
            </a:r>
            <a:r>
              <a:rPr lang="de-DE" i="1" dirty="0"/>
              <a:t> 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6D57F017-2961-4102-8142-C8D3C6EE8D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183" y="3476010"/>
            <a:ext cx="967468" cy="1268061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69D0334A-F140-4DD2-9C14-C8C8217FB7E8}"/>
              </a:ext>
            </a:extLst>
          </p:cNvPr>
          <p:cNvSpPr txBox="1"/>
          <p:nvPr/>
        </p:nvSpPr>
        <p:spPr>
          <a:xfrm>
            <a:off x="4325945" y="4744071"/>
            <a:ext cx="17819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dirty="0">
                <a:latin typeface="+mj-lt"/>
              </a:rPr>
              <a:t>Tests a </a:t>
            </a:r>
            <a:r>
              <a:rPr lang="de-DE" dirty="0" err="1">
                <a:latin typeface="+mj-lt"/>
              </a:rPr>
              <a:t>distribution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for</a:t>
            </a:r>
            <a:endParaRPr lang="de-DE" dirty="0">
              <a:latin typeface="+mj-lt"/>
            </a:endParaRPr>
          </a:p>
          <a:p>
            <a:pPr algn="ctr"/>
            <a:r>
              <a:rPr lang="de-DE" i="1" dirty="0" err="1">
                <a:latin typeface="+mj-lt"/>
              </a:rPr>
              <a:t>Complete</a:t>
            </a:r>
            <a:r>
              <a:rPr lang="de-DE" i="1" dirty="0">
                <a:latin typeface="+mj-lt"/>
              </a:rPr>
              <a:t> </a:t>
            </a:r>
            <a:r>
              <a:rPr lang="de-DE" i="1" dirty="0" err="1">
                <a:latin typeface="+mj-lt"/>
              </a:rPr>
              <a:t>Spatial</a:t>
            </a:r>
            <a:r>
              <a:rPr lang="de-DE" i="1" dirty="0">
                <a:latin typeface="+mj-lt"/>
              </a:rPr>
              <a:t> </a:t>
            </a:r>
            <a:r>
              <a:rPr lang="de-DE" i="1" dirty="0" err="1">
                <a:latin typeface="+mj-lt"/>
              </a:rPr>
              <a:t>Randomness</a:t>
            </a:r>
            <a:endParaRPr lang="de-DE" i="1" dirty="0">
              <a:latin typeface="+mj-lt"/>
            </a:endParaRPr>
          </a:p>
          <a:p>
            <a:pPr algn="ctr"/>
            <a:endParaRPr lang="de-DE" dirty="0">
              <a:latin typeface="+mj-lt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A228F7A-1E74-4518-8966-7FE8BCCE939F}"/>
              </a:ext>
            </a:extLst>
          </p:cNvPr>
          <p:cNvSpPr txBox="1"/>
          <p:nvPr/>
        </p:nvSpPr>
        <p:spPr>
          <a:xfrm>
            <a:off x="6504341" y="2855453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Distribution </a:t>
            </a:r>
            <a:r>
              <a:rPr lang="de-DE" dirty="0" err="1"/>
              <a:t>test</a:t>
            </a:r>
            <a:endParaRPr lang="de-DE" dirty="0"/>
          </a:p>
          <a:p>
            <a:r>
              <a:rPr lang="de-DE" i="1" dirty="0"/>
              <a:t>        KS-Test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72F1604-2023-42AB-AF86-DF1F941C42F5}"/>
              </a:ext>
            </a:extLst>
          </p:cNvPr>
          <p:cNvSpPr txBox="1"/>
          <p:nvPr/>
        </p:nvSpPr>
        <p:spPr>
          <a:xfrm>
            <a:off x="6489187" y="4451472"/>
            <a:ext cx="20168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+mj-lt"/>
              </a:rPr>
              <a:t>Checks whether 2 samples are drawn from the same distribution</a:t>
            </a:r>
            <a:endParaRPr lang="de-DE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17042D27-98E8-45DD-B2E5-083F1BFAE80A}"/>
                  </a:ext>
                </a:extLst>
              </p:cNvPr>
              <p:cNvSpPr txBox="1"/>
              <p:nvPr/>
            </p:nvSpPr>
            <p:spPr>
              <a:xfrm>
                <a:off x="4986578" y="3735400"/>
                <a:ext cx="4777408" cy="2771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8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sz="8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8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de-DE" sz="800">
                          <a:latin typeface="Cambria Math" panose="02040503050406030204" pitchFamily="18" charset="0"/>
                        </a:rPr>
                        <m:t>=  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de-DE" sz="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de-DE" sz="800" i="1">
                                <a:latin typeface="Cambria Math" panose="02040503050406030204" pitchFamily="18" charset="0"/>
                              </a:rPr>
                              <m:t>𝑠𝑢𝑝</m:t>
                            </m:r>
                          </m:e>
                        </m:mr>
                        <m:mr>
                          <m:e>
                            <m:r>
                              <a:rPr lang="de-DE" sz="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mr>
                      </m:m>
                      <m:r>
                        <a:rPr lang="de-DE" sz="80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80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de-DE" sz="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de-DE" sz="80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de-DE" sz="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de-DE" sz="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e-DE" sz="800">
                              <a:latin typeface="Cambria Math" panose="02040503050406030204" pitchFamily="18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de-DE" sz="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de-DE" sz="800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de-DE" sz="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de-DE" sz="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e-DE" sz="80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de-DE" sz="80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17042D27-98E8-45DD-B2E5-083F1BFAE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578" y="3735400"/>
                <a:ext cx="4777408" cy="2771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F896C70E-92CB-421D-8D7C-B1057623C6BA}"/>
                  </a:ext>
                </a:extLst>
              </p:cNvPr>
              <p:cNvSpPr txBox="1"/>
              <p:nvPr/>
            </p:nvSpPr>
            <p:spPr>
              <a:xfrm>
                <a:off x="6962547" y="3738357"/>
                <a:ext cx="4777408" cy="2192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800">
                              <a:latin typeface="Cambria Math" panose="02040503050406030204" pitchFamily="18" charset="0"/>
                            </a:rPr>
                            <m:t>Â</m:t>
                          </m:r>
                        </m:e>
                        <m:sub>
                          <m:r>
                            <a:rPr lang="de-DE" sz="80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de-DE" sz="800">
                          <a:latin typeface="Cambria Math" panose="02040503050406030204" pitchFamily="18" charset="0"/>
                        </a:rPr>
                        <m:t>=  (</m:t>
                      </m:r>
                      <m:f>
                        <m:fPr>
                          <m:type m:val="lin"/>
                          <m:ctrlPr>
                            <a:rPr lang="de-DE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DE" sz="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de-DE" sz="80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de-DE" sz="8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de-DE" sz="800"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type m:val="lin"/>
                          <m:ctrlPr>
                            <a:rPr lang="de-DE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de-DE" sz="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sz="80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de-DE" sz="80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de-DE" sz="800">
                          <a:latin typeface="Cambria Math" panose="02040503050406030204" pitchFamily="18" charset="0"/>
                        </a:rPr>
                        <m:t>2)</m:t>
                      </m:r>
                      <m:f>
                        <m:fPr>
                          <m:type m:val="lin"/>
                          <m:ctrlPr>
                            <a:rPr lang="de-DE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80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de-DE" sz="80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de-DE" sz="8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8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sz="80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F896C70E-92CB-421D-8D7C-B1057623C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547" y="3738357"/>
                <a:ext cx="4777408" cy="219291"/>
              </a:xfrm>
              <a:prstGeom prst="rect">
                <a:avLst/>
              </a:prstGeom>
              <a:blipFill>
                <a:blip r:embed="rId6"/>
                <a:stretch>
                  <a:fillRect t="-72222" b="-1222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feld 21">
            <a:extLst>
              <a:ext uri="{FF2B5EF4-FFF2-40B4-BE49-F238E27FC236}">
                <a16:creationId xmlns:a16="http://schemas.microsoft.com/office/drawing/2014/main" id="{B70437D2-5711-4C9E-9A80-BD748EC38DB3}"/>
              </a:ext>
            </a:extLst>
          </p:cNvPr>
          <p:cNvSpPr txBox="1"/>
          <p:nvPr/>
        </p:nvSpPr>
        <p:spPr>
          <a:xfrm>
            <a:off x="8404555" y="2855453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    Distribution </a:t>
            </a:r>
            <a:r>
              <a:rPr lang="de-DE" dirty="0" err="1"/>
              <a:t>test</a:t>
            </a:r>
            <a:endParaRPr lang="de-DE" dirty="0"/>
          </a:p>
          <a:p>
            <a:r>
              <a:rPr lang="de-DE" i="1" dirty="0"/>
              <a:t>      VDA-</a:t>
            </a:r>
            <a:r>
              <a:rPr lang="de-DE" i="1" dirty="0" err="1"/>
              <a:t>Statistics</a:t>
            </a:r>
            <a:endParaRPr lang="de-DE" i="1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D51A455-4EC1-4110-9157-7FE97E3C763C}"/>
              </a:ext>
            </a:extLst>
          </p:cNvPr>
          <p:cNvSpPr txBox="1"/>
          <p:nvPr/>
        </p:nvSpPr>
        <p:spPr>
          <a:xfrm>
            <a:off x="8706544" y="4455774"/>
            <a:ext cx="170913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dirty="0">
                <a:latin typeface="+mj-lt"/>
              </a:rPr>
              <a:t>Tests </a:t>
            </a:r>
            <a:r>
              <a:rPr lang="de-DE" dirty="0" err="1">
                <a:latin typeface="+mj-lt"/>
              </a:rPr>
              <a:t>preferences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of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samples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compared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to</a:t>
            </a:r>
            <a:r>
              <a:rPr lang="de-DE" dirty="0">
                <a:latin typeface="+mj-lt"/>
              </a:rPr>
              <a:t> a </a:t>
            </a:r>
            <a:r>
              <a:rPr lang="de-DE" dirty="0" err="1">
                <a:latin typeface="+mj-lt"/>
              </a:rPr>
              <a:t>covariate</a:t>
            </a:r>
            <a:endParaRPr lang="de-DE" dirty="0">
              <a:latin typeface="+mj-lt"/>
            </a:endParaRP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D5240D33-7B09-46D6-A63E-3B18972948BB}"/>
              </a:ext>
            </a:extLst>
          </p:cNvPr>
          <p:cNvSpPr/>
          <p:nvPr/>
        </p:nvSpPr>
        <p:spPr>
          <a:xfrm>
            <a:off x="4135772" y="2759978"/>
            <a:ext cx="2190079" cy="3323543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405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5" grpId="0"/>
      <p:bldP spid="16" grpId="0"/>
      <p:bldP spid="17" grpId="0"/>
      <p:bldP spid="19" grpId="0"/>
      <p:bldP spid="21" grpId="0"/>
      <p:bldP spid="22" grpId="0"/>
      <p:bldP spid="23" grpId="0"/>
      <p:bldP spid="2" grpId="0" animBg="1"/>
      <p:bldP spid="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6BB5AE3-BA73-4342-9E71-BEC878779E6D}"/>
              </a:ext>
            </a:extLst>
          </p:cNvPr>
          <p:cNvSpPr/>
          <p:nvPr/>
        </p:nvSpPr>
        <p:spPr>
          <a:xfrm>
            <a:off x="766193" y="1868376"/>
            <a:ext cx="105505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Ripley’s K is a method to determine whether a point pattern deviates </a:t>
            </a:r>
          </a:p>
          <a:p>
            <a:r>
              <a:rPr lang="en-US" dirty="0"/>
              <a:t>from complete spatial randomness (CSR) at a </a:t>
            </a:r>
            <a:r>
              <a:rPr lang="en-US" i="1" dirty="0"/>
              <a:t>given distance</a:t>
            </a:r>
            <a:endParaRPr lang="de-DE" i="1" dirty="0"/>
          </a:p>
        </p:txBody>
      </p:sp>
      <p:sp>
        <p:nvSpPr>
          <p:cNvPr id="8" name="Nadpis 3">
            <a:extLst>
              <a:ext uri="{FF2B5EF4-FFF2-40B4-BE49-F238E27FC236}">
                <a16:creationId xmlns:a16="http://schemas.microsoft.com/office/drawing/2014/main" id="{5C220892-CD4B-4882-BCD6-7F31FB82A0A8}"/>
              </a:ext>
            </a:extLst>
          </p:cNvPr>
          <p:cNvSpPr txBox="1">
            <a:spLocks/>
          </p:cNvSpPr>
          <p:nvPr/>
        </p:nvSpPr>
        <p:spPr>
          <a:xfrm>
            <a:off x="-1506231" y="490854"/>
            <a:ext cx="8521200" cy="30410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GB" sz="6600" b="1" dirty="0">
                <a:solidFill>
                  <a:srgbClr val="C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Ripley’s K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GB" sz="6600" b="1" dirty="0">
              <a:solidFill>
                <a:srgbClr val="0000DC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br>
              <a:rPr lang="de-DE" sz="6600" dirty="0">
                <a:solidFill>
                  <a:srgbClr val="0000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de-DE" sz="6600" dirty="0">
                <a:solidFill>
                  <a:srgbClr val="0000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cs-CZ" sz="6600" dirty="0">
              <a:solidFill>
                <a:srgbClr val="0000DC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D548512-5335-4E28-AB7C-55A6879C4EA8}"/>
              </a:ext>
            </a:extLst>
          </p:cNvPr>
          <p:cNvSpPr/>
          <p:nvPr/>
        </p:nvSpPr>
        <p:spPr>
          <a:xfrm>
            <a:off x="766192" y="2746294"/>
            <a:ext cx="105505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CSR assumes equal probability of location for all points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D385CA6-FAAD-43AC-B678-69701CA89F9A}"/>
              </a:ext>
            </a:extLst>
          </p:cNvPr>
          <p:cNvSpPr/>
          <p:nvPr/>
        </p:nvSpPr>
        <p:spPr>
          <a:xfrm>
            <a:off x="766192" y="3347213"/>
            <a:ext cx="105505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CSR assumes that an event in one location does not affect events in other locations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C9B5568-DF87-4637-AC47-E6F1102C81FA}"/>
              </a:ext>
            </a:extLst>
          </p:cNvPr>
          <p:cNvSpPr/>
          <p:nvPr/>
        </p:nvSpPr>
        <p:spPr>
          <a:xfrm>
            <a:off x="766192" y="3928217"/>
            <a:ext cx="105505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Nearest neighbor does not take into account interaction and complexity of the point pattern!</a:t>
            </a:r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905DBEC-B072-425A-98DE-4F1A20839A0A}"/>
              </a:ext>
            </a:extLst>
          </p:cNvPr>
          <p:cNvSpPr/>
          <p:nvPr/>
        </p:nvSpPr>
        <p:spPr>
          <a:xfrm>
            <a:off x="766192" y="4540069"/>
            <a:ext cx="105505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Here, we focus on interaction using the K-Function</a:t>
            </a:r>
            <a:endParaRPr lang="de-DE" dirty="0"/>
          </a:p>
        </p:txBody>
      </p:sp>
      <p:pic>
        <p:nvPicPr>
          <p:cNvPr id="13" name="Grafik 13">
            <a:extLst>
              <a:ext uri="{FF2B5EF4-FFF2-40B4-BE49-F238E27FC236}">
                <a16:creationId xmlns:a16="http://schemas.microsoft.com/office/drawing/2014/main" id="{3CF417E4-EE2B-43DB-A739-7A50792625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73" y="211462"/>
            <a:ext cx="1037366" cy="1359677"/>
          </a:xfrm>
          <a:prstGeom prst="rect">
            <a:avLst/>
          </a:prstGeom>
        </p:spPr>
      </p:pic>
      <p:sp>
        <p:nvSpPr>
          <p:cNvPr id="15" name="Rechteck: abgerundete Ecken 1">
            <a:extLst>
              <a:ext uri="{FF2B5EF4-FFF2-40B4-BE49-F238E27FC236}">
                <a16:creationId xmlns:a16="http://schemas.microsoft.com/office/drawing/2014/main" id="{78C861E9-7922-43C1-8A97-FFF201443C3F}"/>
              </a:ext>
            </a:extLst>
          </p:cNvPr>
          <p:cNvSpPr/>
          <p:nvPr/>
        </p:nvSpPr>
        <p:spPr>
          <a:xfrm>
            <a:off x="344949" y="168170"/>
            <a:ext cx="1284016" cy="1376015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258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/>
      <p:bldP spid="12" grpId="0"/>
      <p:bldP spid="15" grpId="0" animBg="1"/>
      <p:bldP spid="1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3">
            <a:extLst>
              <a:ext uri="{FF2B5EF4-FFF2-40B4-BE49-F238E27FC236}">
                <a16:creationId xmlns:a16="http://schemas.microsoft.com/office/drawing/2014/main" id="{91278340-43B0-49AA-A1F2-1FBAF2B9D8BE}"/>
              </a:ext>
            </a:extLst>
          </p:cNvPr>
          <p:cNvSpPr txBox="1">
            <a:spLocks/>
          </p:cNvSpPr>
          <p:nvPr/>
        </p:nvSpPr>
        <p:spPr>
          <a:xfrm>
            <a:off x="-2051238" y="387975"/>
            <a:ext cx="8521200" cy="30410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GB" sz="6600" b="1" dirty="0">
                <a:solidFill>
                  <a:srgbClr val="0000DC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PPA explores CSR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GB" sz="6600" b="1" dirty="0">
              <a:solidFill>
                <a:srgbClr val="0000DC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br>
              <a:rPr lang="de-DE" sz="6600" dirty="0">
                <a:solidFill>
                  <a:srgbClr val="0000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de-DE" sz="6600" dirty="0">
                <a:solidFill>
                  <a:srgbClr val="0000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cs-CZ" sz="6600" dirty="0">
              <a:solidFill>
                <a:srgbClr val="0000DC"/>
              </a:solidFill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1B62940F-B36E-46C4-A05C-8D1A2D34A787}"/>
              </a:ext>
            </a:extLst>
          </p:cNvPr>
          <p:cNvSpPr txBox="1">
            <a:spLocks/>
          </p:cNvSpPr>
          <p:nvPr/>
        </p:nvSpPr>
        <p:spPr>
          <a:xfrm>
            <a:off x="351089" y="187959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means that we investigate differences in the density ratio of point distributions in the area</a:t>
            </a:r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CF134F12-349E-4F53-A480-3B9B42667A38}"/>
              </a:ext>
            </a:extLst>
          </p:cNvPr>
          <p:cNvSpPr txBox="1">
            <a:spLocks/>
          </p:cNvSpPr>
          <p:nvPr/>
        </p:nvSpPr>
        <p:spPr>
          <a:xfrm>
            <a:off x="351089" y="285411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other words: how does the intensity of our point distribution changes in space (and time)</a:t>
            </a:r>
            <a:endParaRPr lang="de-DE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4633427B-1728-4BB6-ADD1-1ACF68E07570}"/>
              </a:ext>
            </a:extLst>
          </p:cNvPr>
          <p:cNvSpPr txBox="1">
            <a:spLocks/>
          </p:cNvSpPr>
          <p:nvPr/>
        </p:nvSpPr>
        <p:spPr>
          <a:xfrm>
            <a:off x="351089" y="4099144"/>
            <a:ext cx="109992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refer to this as </a:t>
            </a:r>
            <a:r>
              <a:rPr lang="en-US" dirty="0">
                <a:solidFill>
                  <a:srgbClr val="C00000"/>
                </a:solidFill>
              </a:rPr>
              <a:t>SECOND ORDER INTENSITY </a:t>
            </a:r>
            <a:r>
              <a:rPr lang="en-US" dirty="0"/>
              <a:t>or </a:t>
            </a:r>
            <a:r>
              <a:rPr lang="en-US" dirty="0">
                <a:solidFill>
                  <a:srgbClr val="C00000"/>
                </a:solidFill>
              </a:rPr>
              <a:t>PROPERTY</a:t>
            </a:r>
          </a:p>
          <a:p>
            <a:r>
              <a:rPr lang="en-US" dirty="0"/>
              <a:t>Whereas </a:t>
            </a:r>
            <a:r>
              <a:rPr lang="en-US" dirty="0">
                <a:solidFill>
                  <a:srgbClr val="C00000"/>
                </a:solidFill>
              </a:rPr>
              <a:t>FIRST ORDER PROPERTY </a:t>
            </a:r>
            <a:r>
              <a:rPr lang="en-US" dirty="0"/>
              <a:t>includes covariates (e.g., topography)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69D7DE8-BE54-436C-A71A-1684C4065F51}"/>
              </a:ext>
            </a:extLst>
          </p:cNvPr>
          <p:cNvSpPr/>
          <p:nvPr/>
        </p:nvSpPr>
        <p:spPr>
          <a:xfrm>
            <a:off x="393830" y="1678585"/>
            <a:ext cx="11150217" cy="3769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CFBD324-2B23-4AF5-9D82-97D4A1E15A4A}"/>
              </a:ext>
            </a:extLst>
          </p:cNvPr>
          <p:cNvSpPr/>
          <p:nvPr/>
        </p:nvSpPr>
        <p:spPr>
          <a:xfrm>
            <a:off x="457973" y="1745020"/>
            <a:ext cx="109364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“A </a:t>
            </a:r>
            <a:r>
              <a:rPr lang="en-US" sz="2400" i="1" dirty="0">
                <a:solidFill>
                  <a:srgbClr val="C00000"/>
                </a:solidFill>
              </a:rPr>
              <a:t>first order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i="1" dirty="0">
                <a:solidFill>
                  <a:srgbClr val="C00000"/>
                </a:solidFill>
              </a:rPr>
              <a:t>property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of a pattern concerns itself with the variation of the observations’ density across a study area. For example, the distribution of oaks will vary across a landscape based on underlying soil characteristics (resulting in areas having dense clusters of oaks and other areas not).” </a:t>
            </a:r>
            <a:r>
              <a:rPr lang="en-US" sz="1600" dirty="0"/>
              <a:t>(https://mgimond.github.io/Spatial/chp11_0.html) 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95631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871F478B-3256-49B3-8538-706818B98D51}"/>
              </a:ext>
            </a:extLst>
          </p:cNvPr>
          <p:cNvSpPr txBox="1">
            <a:spLocks/>
          </p:cNvSpPr>
          <p:nvPr/>
        </p:nvSpPr>
        <p:spPr>
          <a:xfrm>
            <a:off x="1264023" y="-51271"/>
            <a:ext cx="9554890" cy="32014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GB" sz="4700" b="1" dirty="0">
                <a:solidFill>
                  <a:srgbClr val="0000DC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Observing </a:t>
            </a:r>
            <a:r>
              <a:rPr lang="en-GB" sz="4700" b="1" u="sng" dirty="0">
                <a:solidFill>
                  <a:srgbClr val="0000DC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second order</a:t>
            </a:r>
            <a:r>
              <a:rPr lang="en-GB" sz="4700" b="1" dirty="0">
                <a:solidFill>
                  <a:srgbClr val="0000DC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properties using Ripley’s K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br>
              <a:rPr lang="de-DE" sz="6600" dirty="0">
                <a:solidFill>
                  <a:srgbClr val="0000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de-DE" sz="6600" dirty="0">
                <a:solidFill>
                  <a:srgbClr val="0000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cs-CZ" sz="6600" dirty="0">
              <a:solidFill>
                <a:srgbClr val="0000DC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8DEDC22-1722-49F9-B40B-9A3B769E9D0A}"/>
              </a:ext>
            </a:extLst>
          </p:cNvPr>
          <p:cNvSpPr/>
          <p:nvPr/>
        </p:nvSpPr>
        <p:spPr>
          <a:xfrm>
            <a:off x="766193" y="1868376"/>
            <a:ext cx="105505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What does a </a:t>
            </a:r>
            <a:r>
              <a:rPr lang="en-US" u="sng" dirty="0"/>
              <a:t>random distribution</a:t>
            </a:r>
            <a:r>
              <a:rPr lang="en-US" dirty="0"/>
              <a:t> look like?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11C9C23-5AC2-46DB-8CC3-0D5548717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303" y="1754910"/>
            <a:ext cx="1666875" cy="3076575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8B1E0DB9-9971-4B2B-B53B-ECE739D2596C}"/>
              </a:ext>
            </a:extLst>
          </p:cNvPr>
          <p:cNvSpPr/>
          <p:nvPr/>
        </p:nvSpPr>
        <p:spPr>
          <a:xfrm>
            <a:off x="766191" y="3366728"/>
            <a:ext cx="105505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And we can look at the process within the window</a:t>
            </a:r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3C369F0-B3C4-4C34-A311-EB21D88BFAD9}"/>
              </a:ext>
            </a:extLst>
          </p:cNvPr>
          <p:cNvSpPr/>
          <p:nvPr/>
        </p:nvSpPr>
        <p:spPr>
          <a:xfrm>
            <a:off x="766191" y="4019644"/>
            <a:ext cx="105505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can see that the observed point process </a:t>
            </a:r>
          </a:p>
          <a:p>
            <a:r>
              <a:rPr lang="en-US" dirty="0"/>
              <a:t>stays (mostly) within the randomization edges</a:t>
            </a:r>
          </a:p>
          <a:p>
            <a:r>
              <a:rPr lang="en-US" dirty="0"/>
              <a:t>(so-called envelope of a random Poisson Process)</a:t>
            </a:r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A17A82DC-440F-42B4-BD33-1C628C812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468" y="1455894"/>
            <a:ext cx="597217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20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A8DEDC22-1722-49F9-B40B-9A3B769E9D0A}"/>
              </a:ext>
            </a:extLst>
          </p:cNvPr>
          <p:cNvSpPr/>
          <p:nvPr/>
        </p:nvSpPr>
        <p:spPr>
          <a:xfrm>
            <a:off x="766193" y="1868376"/>
            <a:ext cx="105505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What does a </a:t>
            </a:r>
            <a:r>
              <a:rPr lang="en-US" u="sng" dirty="0"/>
              <a:t>clustered distribution</a:t>
            </a:r>
            <a:r>
              <a:rPr lang="en-US" dirty="0"/>
              <a:t> look like?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B1E0DB9-9971-4B2B-B53B-ECE739D2596C}"/>
              </a:ext>
            </a:extLst>
          </p:cNvPr>
          <p:cNvSpPr/>
          <p:nvPr/>
        </p:nvSpPr>
        <p:spPr>
          <a:xfrm>
            <a:off x="766191" y="3366728"/>
            <a:ext cx="105505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And we can look at the process</a:t>
            </a:r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3C369F0-B3C4-4C34-A311-EB21D88BFAD9}"/>
              </a:ext>
            </a:extLst>
          </p:cNvPr>
          <p:cNvSpPr/>
          <p:nvPr/>
        </p:nvSpPr>
        <p:spPr>
          <a:xfrm>
            <a:off x="766191" y="4019644"/>
            <a:ext cx="105505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can see that the observed point process </a:t>
            </a:r>
          </a:p>
          <a:p>
            <a:r>
              <a:rPr lang="en-US" dirty="0"/>
              <a:t>lies outside the randomization edges</a:t>
            </a:r>
          </a:p>
          <a:p>
            <a:r>
              <a:rPr lang="en-US" dirty="0"/>
              <a:t>(so-called envelope of a random Poisson Process)</a:t>
            </a:r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EFD2C0A9-B73C-4239-8996-2E7DD1F0D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239" y="1465419"/>
            <a:ext cx="5810250" cy="417195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8CE337AF-EA26-4B0A-A3B7-2FFAAD64B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332" y="1307921"/>
            <a:ext cx="5800725" cy="4124325"/>
          </a:xfrm>
          <a:prstGeom prst="rect">
            <a:avLst/>
          </a:prstGeom>
        </p:spPr>
      </p:pic>
      <p:sp>
        <p:nvSpPr>
          <p:cNvPr id="11" name="Nadpis 3">
            <a:extLst>
              <a:ext uri="{FF2B5EF4-FFF2-40B4-BE49-F238E27FC236}">
                <a16:creationId xmlns:a16="http://schemas.microsoft.com/office/drawing/2014/main" id="{46CE38F5-CC2F-47C2-9AFE-C2C12830611A}"/>
              </a:ext>
            </a:extLst>
          </p:cNvPr>
          <p:cNvSpPr txBox="1">
            <a:spLocks/>
          </p:cNvSpPr>
          <p:nvPr/>
        </p:nvSpPr>
        <p:spPr>
          <a:xfrm>
            <a:off x="1264023" y="-51271"/>
            <a:ext cx="9554890" cy="32014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GB" sz="4700" b="1" dirty="0">
                <a:solidFill>
                  <a:srgbClr val="0000DC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Observing second order properties using Ripley’s K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br>
              <a:rPr lang="de-DE" sz="6600" dirty="0">
                <a:solidFill>
                  <a:srgbClr val="0000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de-DE" sz="6600" dirty="0">
                <a:solidFill>
                  <a:srgbClr val="0000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cs-CZ" sz="6600" dirty="0">
              <a:solidFill>
                <a:srgbClr val="0000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25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C9CEC7F6-C905-4ADA-8C61-15714B02F2E6}"/>
              </a:ext>
            </a:extLst>
          </p:cNvPr>
          <p:cNvSpPr txBox="1">
            <a:spLocks/>
          </p:cNvSpPr>
          <p:nvPr/>
        </p:nvSpPr>
        <p:spPr>
          <a:xfrm>
            <a:off x="1527639" y="291443"/>
            <a:ext cx="8521200" cy="30410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GB" sz="6600" b="1" dirty="0">
                <a:solidFill>
                  <a:srgbClr val="0000DC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How to estimate density using KDE?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GB" sz="6600" b="1" dirty="0">
              <a:solidFill>
                <a:srgbClr val="0000DC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br>
              <a:rPr lang="de-DE" sz="6600" dirty="0">
                <a:solidFill>
                  <a:srgbClr val="0000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de-DE" sz="6600" dirty="0">
                <a:solidFill>
                  <a:srgbClr val="0000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cs-CZ" sz="6600" dirty="0">
              <a:solidFill>
                <a:srgbClr val="0000DC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F2ECC89-082D-4820-949D-7554E16ED23C}"/>
              </a:ext>
            </a:extLst>
          </p:cNvPr>
          <p:cNvSpPr/>
          <p:nvPr/>
        </p:nvSpPr>
        <p:spPr>
          <a:xfrm>
            <a:off x="416767" y="1403262"/>
            <a:ext cx="112187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now have an understanding of whether our data is randomly distributed or not</a:t>
            </a:r>
            <a:endParaRPr lang="en-US" sz="1100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CBEF3D5-C576-41B9-B880-0290EE8173E4}"/>
              </a:ext>
            </a:extLst>
          </p:cNvPr>
          <p:cNvSpPr/>
          <p:nvPr/>
        </p:nvSpPr>
        <p:spPr>
          <a:xfrm>
            <a:off x="416768" y="2144947"/>
            <a:ext cx="105000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But we want more! </a:t>
            </a:r>
            <a:r>
              <a:rPr lang="en-US" b="1" dirty="0"/>
              <a:t>KDE</a:t>
            </a:r>
            <a:r>
              <a:rPr lang="en-US" dirty="0"/>
              <a:t> is a statistical technique to generate a smooth continuous distribution between data points that represent the density of the underlying pattern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A2EB2DA0-3CAE-41CE-92ED-30572DD36399}"/>
              </a:ext>
            </a:extLst>
          </p:cNvPr>
          <p:cNvSpPr/>
          <p:nvPr/>
        </p:nvSpPr>
        <p:spPr>
          <a:xfrm>
            <a:off x="416767" y="3270947"/>
            <a:ext cx="98010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KDE will produce a surface (raster) that details the estimated distribution of our event point data over space. Each cell within our raster contains a value that is this estimated density at that location</a:t>
            </a:r>
          </a:p>
          <a:p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0D2FF8B-AB1C-4D1E-896A-F6911481206A}"/>
              </a:ext>
            </a:extLst>
          </p:cNvPr>
          <p:cNvSpPr/>
          <p:nvPr/>
        </p:nvSpPr>
        <p:spPr>
          <a:xfrm>
            <a:off x="416767" y="4277842"/>
            <a:ext cx="111013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KDE computes a density for small subsets of our study area - but unlike quadrat analysis, these subsets overlap one another to create a </a:t>
            </a:r>
            <a:r>
              <a:rPr lang="en-US" i="1" dirty="0"/>
              <a:t>moving</a:t>
            </a:r>
            <a:r>
              <a:rPr lang="en-US" dirty="0"/>
              <a:t> sub-region window, defined by a </a:t>
            </a:r>
            <a:r>
              <a:rPr lang="en-US" b="1" dirty="0"/>
              <a:t>kernel.</a:t>
            </a:r>
          </a:p>
          <a:p>
            <a:endParaRPr lang="en-US" b="1" dirty="0"/>
          </a:p>
          <a:p>
            <a:endParaRPr lang="de-DE" i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07EA674-53FD-47B7-A8C7-4BF01B0C769E}"/>
              </a:ext>
            </a:extLst>
          </p:cNvPr>
          <p:cNvSpPr/>
          <p:nvPr/>
        </p:nvSpPr>
        <p:spPr>
          <a:xfrm>
            <a:off x="347657" y="1417978"/>
            <a:ext cx="11356982" cy="36142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E3EF5EA-B877-477F-A9E0-FD44C4182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163" y="1391601"/>
            <a:ext cx="6358152" cy="2799353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1CEE283E-8FA5-4C84-97C1-8A0D622EA773}"/>
              </a:ext>
            </a:extLst>
          </p:cNvPr>
          <p:cNvSpPr/>
          <p:nvPr/>
        </p:nvSpPr>
        <p:spPr>
          <a:xfrm>
            <a:off x="3264365" y="4163465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100" dirty="0"/>
              <a:t>https://www.statsmodels.org/stable/examples/notebooks/generated/kernel_density.html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D8570F1-E7F5-4CA7-A576-89905260EA72}"/>
              </a:ext>
            </a:extLst>
          </p:cNvPr>
          <p:cNvSpPr/>
          <p:nvPr/>
        </p:nvSpPr>
        <p:spPr>
          <a:xfrm>
            <a:off x="416767" y="6090147"/>
            <a:ext cx="10086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/>
              <a:t>However</a:t>
            </a:r>
            <a:r>
              <a:rPr lang="de-DE" dirty="0"/>
              <a:t>, </a:t>
            </a:r>
            <a:r>
              <a:rPr lang="de-DE" dirty="0" err="1"/>
              <a:t>you</a:t>
            </a:r>
            <a:r>
              <a:rPr lang="de-DE" dirty="0"/>
              <a:t> will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consider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b="1" dirty="0" err="1"/>
              <a:t>bandwidth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diameter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Kernel (</a:t>
            </a:r>
            <a:r>
              <a:rPr lang="de-DE" i="1" dirty="0" err="1"/>
              <a:t>sigma</a:t>
            </a:r>
            <a:r>
              <a:rPr lang="de-DE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35859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2" grpId="0"/>
      <p:bldP spid="15" grpId="0"/>
      <p:bldP spid="10" grpId="0" animBg="1"/>
      <p:bldP spid="7" grpId="0"/>
      <p:bldP spid="11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1087</Words>
  <Application>Microsoft Office PowerPoint</Application>
  <PresentationFormat>Widescreen</PresentationFormat>
  <Paragraphs>162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 </vt:lpstr>
      <vt:lpstr>Calibri Light</vt:lpstr>
      <vt:lpstr>Cambria Math</vt:lpstr>
      <vt:lpstr>Times New Roman</vt:lpstr>
      <vt:lpstr>Wingdings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Kempf Admin</dc:creator>
  <cp:lastModifiedBy>Kempf Michael</cp:lastModifiedBy>
  <cp:revision>98</cp:revision>
  <dcterms:created xsi:type="dcterms:W3CDTF">2023-04-28T09:25:33Z</dcterms:created>
  <dcterms:modified xsi:type="dcterms:W3CDTF">2024-09-17T07:38:59Z</dcterms:modified>
</cp:coreProperties>
</file>