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6AC96D66-5DD6-4AF8-903A-BFDBF40CF0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harts/_rels/chart1.xml.rels><?xml version="1.0" encoding="UTF-8" standalone="yes"?><Relationships xmlns="http://schemas.openxmlformats.org/package/2006/relationships"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6.7578487579540367E-2"/>
          <c:y val="3.0657188432465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Řada 1</c:v>
                </c:pt>
              </c:strCache>
            </c:strRef>
          </c:tx>
          <c:spPr>
            <a:solidFill>
              <a:srgbClr val="009EE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8-46D1-B2F1-B76DBFE9E6A2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Řada 2</c:v>
                </c:pt>
              </c:strCache>
            </c:strRef>
          </c:tx>
          <c:spPr>
            <a:solidFill>
              <a:srgbClr val="B10062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8-46D1-B2F1-B76DBFE9E6A2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Řada 3</c:v>
                </c:pt>
              </c:strCache>
            </c:strRef>
          </c:tx>
          <c:spPr>
            <a:solidFill>
              <a:srgbClr val="EB660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38-46D1-B2F1-B76DBFE9E6A2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Řada 4</c:v>
                </c:pt>
              </c:strCache>
            </c:strRef>
          </c:tx>
          <c:spPr>
            <a:solidFill>
              <a:srgbClr val="00659B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7-4343-BFC8-39C31FD3D7F6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Řada 5</c:v>
                </c:pt>
              </c:strCache>
            </c:strRef>
          </c:tx>
          <c:spPr>
            <a:solidFill>
              <a:srgbClr val="00988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7-4343-BFC8-39C31FD3D7F6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Řada 6</c:v>
                </c:pt>
              </c:strCache>
            </c:strRef>
          </c:tx>
          <c:spPr>
            <a:solidFill>
              <a:srgbClr val="5BC4F1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67-4343-BFC8-39C31FD3D7F6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Řada 13</c:v>
                </c:pt>
              </c:strCache>
            </c:strRef>
          </c:tx>
          <c:spPr>
            <a:solidFill>
              <a:srgbClr val="E73088"/>
            </a:solidFill>
            <a:ln>
              <a:noFill/>
            </a:ln>
            <a:effectLst/>
          </c:spPr>
          <c:invertIfNegative val="0"/>
          <c:cat>
            <c:strRef>
              <c:f>List1!$A$2:$A$5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List1!$H$2:$H$5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67-4343-BFC8-39C31FD3D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283247"/>
        <c:axId val="336943279"/>
      </c:barChart>
      <c:catAx>
        <c:axId val="3362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943279"/>
        <c:crosses val="autoZero"/>
        <c:auto val="1"/>
        <c:lblAlgn val="ctr"/>
        <c:lblOffset val="100"/>
        <c:noMultiLvlLbl val="0"/>
      </c:catAx>
      <c:valAx>
        <c:axId val="3369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62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>
  <p:cSld name="Úvodní snímek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"/>
          <p:cNvSpPr txBox="1"/>
          <p:nvPr>
            <p:ph idx="1" type="body"/>
          </p:nvPr>
        </p:nvSpPr>
        <p:spPr>
          <a:xfrm>
            <a:off x="4838009" y="933549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00988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4" name="Google Shape;1074;p2"/>
          <p:cNvSpPr txBox="1"/>
          <p:nvPr>
            <p:ph idx="2" type="body"/>
          </p:nvPr>
        </p:nvSpPr>
        <p:spPr>
          <a:xfrm>
            <a:off x="4838009" y="1245177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A4A49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5" name="Google Shape;1075;p2"/>
          <p:cNvSpPr txBox="1"/>
          <p:nvPr>
            <p:ph type="ctrTitle"/>
          </p:nvPr>
        </p:nvSpPr>
        <p:spPr>
          <a:xfrm>
            <a:off x="653591" y="2591091"/>
            <a:ext cx="78867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4A49"/>
              </a:buClr>
              <a:buSzPts val="4500"/>
              <a:buFont typeface="Arial"/>
              <a:buNone/>
              <a:defRPr sz="4500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2"/>
          <p:cNvSpPr txBox="1"/>
          <p:nvPr>
            <p:ph idx="3" type="subTitle"/>
          </p:nvPr>
        </p:nvSpPr>
        <p:spPr>
          <a:xfrm>
            <a:off x="668831" y="4487541"/>
            <a:ext cx="7871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ka vzor">
  <p:cSld name="Tabulka vzor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2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1" name="Google Shape;1141;p12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12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graphicFrame>
        <p:nvGraphicFramePr>
          <p:cNvPr id="1143" name="Google Shape;1143;p12"/>
          <p:cNvGraphicFramePr/>
          <p:nvPr/>
        </p:nvGraphicFramePr>
        <p:xfrm>
          <a:off x="731521" y="2152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{6AC96D66-5DD6-4AF8-903A-BFDBF40CF04E}</a:tableStyleId>
              </a:tblPr>
              <a:tblGrid>
                <a:gridCol w="840525"/>
                <a:gridCol w="840525"/>
                <a:gridCol w="840525"/>
                <a:gridCol w="840525"/>
                <a:gridCol w="840525"/>
                <a:gridCol w="840525"/>
                <a:gridCol w="840525"/>
                <a:gridCol w="840525"/>
                <a:gridCol w="857700"/>
              </a:tblGrid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 u="none" cap="none" strike="noStrike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Sloupec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009881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chemeClr val="lt1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F2F2F2"/>
                    </a:solidFill>
                  </a:tcPr>
                </a:tc>
              </a:tr>
              <a:tr h="4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cs-CZ" sz="1350"/>
                        <a:t>řádek</a:t>
                      </a:r>
                      <a:endParaRPr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68575" marL="68575" anchor="ctr">
                    <a:solidFill>
                      <a:srgbClr val="B5EAE0"/>
                    </a:solidFill>
                  </a:tcPr>
                </a:tc>
              </a:tr>
            </a:tbl>
          </a:graphicData>
        </a:graphic>
      </p:graphicFrame>
      <p:sp>
        <p:nvSpPr>
          <p:cNvPr id="1144" name="Google Shape;1144;p12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3"/>
          <p:cNvSpPr txBox="1"/>
          <p:nvPr>
            <p:ph type="title"/>
          </p:nvPr>
        </p:nvSpPr>
        <p:spPr>
          <a:xfrm>
            <a:off x="629841" y="987429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7" name="Google Shape;1147;p13"/>
          <p:cNvSpPr txBox="1"/>
          <p:nvPr>
            <p:ph idx="1" type="body"/>
          </p:nvPr>
        </p:nvSpPr>
        <p:spPr>
          <a:xfrm>
            <a:off x="3887391" y="987430"/>
            <a:ext cx="4629300" cy="5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8" name="Google Shape;1148;p13"/>
          <p:cNvSpPr txBox="1"/>
          <p:nvPr>
            <p:ph idx="2" type="body"/>
          </p:nvPr>
        </p:nvSpPr>
        <p:spPr>
          <a:xfrm>
            <a:off x="629841" y="2057399"/>
            <a:ext cx="29493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49" name="Google Shape;1149;p13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0" name="Google Shape;1150;p13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13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4"/>
          <p:cNvSpPr txBox="1"/>
          <p:nvPr>
            <p:ph type="title"/>
          </p:nvPr>
        </p:nvSpPr>
        <p:spPr>
          <a:xfrm>
            <a:off x="629841" y="987429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4" name="Google Shape;1154;p14"/>
          <p:cNvSpPr/>
          <p:nvPr>
            <p:ph idx="2" type="pic"/>
          </p:nvPr>
        </p:nvSpPr>
        <p:spPr>
          <a:xfrm>
            <a:off x="3887391" y="987430"/>
            <a:ext cx="4629300" cy="536880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Google Shape;1155;p14"/>
          <p:cNvSpPr txBox="1"/>
          <p:nvPr>
            <p:ph idx="1" type="body"/>
          </p:nvPr>
        </p:nvSpPr>
        <p:spPr>
          <a:xfrm>
            <a:off x="629841" y="2057399"/>
            <a:ext cx="29493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56" name="Google Shape;1156;p14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14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14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>
  <p:cSld name="Úvodní snímek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6"/>
          <p:cNvSpPr txBox="1"/>
          <p:nvPr>
            <p:ph idx="1" type="body"/>
          </p:nvPr>
        </p:nvSpPr>
        <p:spPr>
          <a:xfrm>
            <a:off x="4838009" y="870423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89F7E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8" name="Google Shape;1168;p16"/>
          <p:cNvSpPr txBox="1"/>
          <p:nvPr>
            <p:ph idx="2" type="body"/>
          </p:nvPr>
        </p:nvSpPr>
        <p:spPr>
          <a:xfrm>
            <a:off x="4838009" y="1182051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9" name="Google Shape;1169;p16"/>
          <p:cNvSpPr txBox="1"/>
          <p:nvPr>
            <p:ph type="ctrTitle"/>
          </p:nvPr>
        </p:nvSpPr>
        <p:spPr>
          <a:xfrm>
            <a:off x="653591" y="2591091"/>
            <a:ext cx="78867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16"/>
          <p:cNvSpPr txBox="1"/>
          <p:nvPr>
            <p:ph idx="3" type="subTitle"/>
          </p:nvPr>
        </p:nvSpPr>
        <p:spPr>
          <a:xfrm>
            <a:off x="668831" y="4487541"/>
            <a:ext cx="7871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4"/>
          <p:cNvSpPr txBox="1"/>
          <p:nvPr>
            <p:ph idx="1" type="body"/>
          </p:nvPr>
        </p:nvSpPr>
        <p:spPr>
          <a:xfrm>
            <a:off x="628650" y="1924055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4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4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4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7" name="Google Shape;1097;p5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98" name="Google Shape;1098;p5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5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5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 type="secHead">
  <p:cSld name="SECTION_HEADER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"/>
          <p:cNvSpPr txBox="1"/>
          <p:nvPr>
            <p:ph type="title"/>
          </p:nvPr>
        </p:nvSpPr>
        <p:spPr>
          <a:xfrm>
            <a:off x="623888" y="1709743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6"/>
          <p:cNvSpPr txBox="1"/>
          <p:nvPr>
            <p:ph idx="1" type="body"/>
          </p:nvPr>
        </p:nvSpPr>
        <p:spPr>
          <a:xfrm>
            <a:off x="623888" y="4589468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4" name="Google Shape;1104;p6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6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6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7"/>
          <p:cNvSpPr txBox="1"/>
          <p:nvPr>
            <p:ph idx="1" type="body"/>
          </p:nvPr>
        </p:nvSpPr>
        <p:spPr>
          <a:xfrm>
            <a:off x="628650" y="1825625"/>
            <a:ext cx="38862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0" name="Google Shape;1110;p7"/>
          <p:cNvSpPr txBox="1"/>
          <p:nvPr>
            <p:ph idx="2" type="body"/>
          </p:nvPr>
        </p:nvSpPr>
        <p:spPr>
          <a:xfrm>
            <a:off x="4629150" y="1825624"/>
            <a:ext cx="38862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7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7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7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"/>
          <p:cNvSpPr txBox="1"/>
          <p:nvPr>
            <p:ph type="title"/>
          </p:nvPr>
        </p:nvSpPr>
        <p:spPr>
          <a:xfrm>
            <a:off x="629841" y="101283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8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7" name="Google Shape;1117;p8"/>
          <p:cNvSpPr txBox="1"/>
          <p:nvPr>
            <p:ph idx="2" type="body"/>
          </p:nvPr>
        </p:nvSpPr>
        <p:spPr>
          <a:xfrm>
            <a:off x="629842" y="2505075"/>
            <a:ext cx="3868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8" name="Google Shape;1118;p8"/>
          <p:cNvSpPr txBox="1"/>
          <p:nvPr>
            <p:ph idx="3" type="body"/>
          </p:nvPr>
        </p:nvSpPr>
        <p:spPr>
          <a:xfrm>
            <a:off x="4629152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9" name="Google Shape;1119;p8"/>
          <p:cNvSpPr txBox="1"/>
          <p:nvPr>
            <p:ph idx="4" type="body"/>
          </p:nvPr>
        </p:nvSpPr>
        <p:spPr>
          <a:xfrm>
            <a:off x="4629152" y="2505074"/>
            <a:ext cx="38874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8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1" name="Google Shape;1121;p8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8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" type="titleOnly">
  <p:cSld name="TITLE_ONLY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9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9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9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 vzor">
  <p:cSld name="Graf vzor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0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10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10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10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graphicFrame>
        <p:nvGraphicFramePr>
          <p:cNvPr id="1133" name="Google Shape;1133;p10"/>
          <p:cNvGraphicFramePr/>
          <p:nvPr/>
        </p:nvGraphicFramePr>
        <p:xfrm>
          <a:off x="628652" y="1990725"/>
          <a:ext cx="7779525" cy="4147600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ka">
  <p:cSld name="Tabulka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1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1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11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138" name="Google Shape;1138;p11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085"/>
            <a:ext cx="9144000" cy="6861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4A49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8" name="Google Shape;1068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988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9" name="Google Shape;1069;p1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0" name="Google Shape;1070;p1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1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Google Shape;107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5" y="8313"/>
            <a:ext cx="914812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6539" y="360307"/>
            <a:ext cx="179594" cy="17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010" y="360307"/>
            <a:ext cx="179594" cy="179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3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98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2" name="Google Shape;1082;p3"/>
          <p:cNvSpPr txBox="1"/>
          <p:nvPr>
            <p:ph idx="1" type="body"/>
          </p:nvPr>
        </p:nvSpPr>
        <p:spPr>
          <a:xfrm>
            <a:off x="628650" y="1924055"/>
            <a:ext cx="7779600" cy="4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988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988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3" name="Google Shape;1083;p3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4" name="Google Shape;1084;p3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5" name="Google Shape;1085;p3"/>
          <p:cNvSpPr txBox="1"/>
          <p:nvPr>
            <p:ph idx="12" type="sldNum"/>
          </p:nvPr>
        </p:nvSpPr>
        <p:spPr>
          <a:xfrm>
            <a:off x="6425530" y="6356355"/>
            <a:ext cx="19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1086" name="Google Shape;1086;p3"/>
          <p:cNvSpPr txBox="1"/>
          <p:nvPr/>
        </p:nvSpPr>
        <p:spPr>
          <a:xfrm>
            <a:off x="8815389" y="6436824"/>
            <a:ext cx="4167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fld id="{00000000-1234-1234-1234-123412341234}" type="slidenum">
              <a:rPr b="0" i="0" lang="cs-CZ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"/>
          <p:cNvSpPr txBox="1"/>
          <p:nvPr/>
        </p:nvSpPr>
        <p:spPr>
          <a:xfrm>
            <a:off x="6722748" y="299366"/>
            <a:ext cx="96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rgbClr val="009881"/>
                </a:solidFill>
                <a:latin typeface="Arial"/>
                <a:ea typeface="Arial"/>
                <a:cs typeface="Arial"/>
                <a:sym typeface="Arial"/>
              </a:rPr>
              <a:t>fis.vse.cz</a:t>
            </a:r>
            <a:endParaRPr/>
          </a:p>
        </p:txBody>
      </p:sp>
      <p:sp>
        <p:nvSpPr>
          <p:cNvPr id="1088" name="Google Shape;1088;p3"/>
          <p:cNvSpPr txBox="1"/>
          <p:nvPr/>
        </p:nvSpPr>
        <p:spPr>
          <a:xfrm>
            <a:off x="7851988" y="299366"/>
            <a:ext cx="119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rgbClr val="009881"/>
                </a:solidFill>
                <a:latin typeface="Arial"/>
                <a:ea typeface="Arial"/>
                <a:cs typeface="Arial"/>
                <a:sym typeface="Arial"/>
              </a:rPr>
              <a:t>fisvse</a:t>
            </a:r>
            <a:endParaRPr b="0" i="0" sz="1600" u="none" cap="none" strike="noStrike">
              <a:solidFill>
                <a:srgbClr val="0098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085"/>
            <a:ext cx="9144000" cy="68610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5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2" name="Google Shape;1162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F7E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F7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F7E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F7E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F7E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3" name="Google Shape;1163;p15"/>
          <p:cNvSpPr txBox="1"/>
          <p:nvPr>
            <p:ph idx="10" type="dt"/>
          </p:nvPr>
        </p:nvSpPr>
        <p:spPr>
          <a:xfrm>
            <a:off x="6286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4" name="Google Shape;1164;p15"/>
          <p:cNvSpPr txBox="1"/>
          <p:nvPr>
            <p:ph idx="11" type="ftr"/>
          </p:nvPr>
        </p:nvSpPr>
        <p:spPr>
          <a:xfrm>
            <a:off x="3028950" y="6356355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5" name="Google Shape;1165;p15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s-cr.onrend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7"/>
          <p:cNvSpPr txBox="1"/>
          <p:nvPr>
            <p:ph type="ctrTitle"/>
          </p:nvPr>
        </p:nvSpPr>
        <p:spPr>
          <a:xfrm>
            <a:off x="653591" y="2428716"/>
            <a:ext cx="78867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4A49"/>
              </a:buClr>
              <a:buSzPct val="100000"/>
              <a:buFont typeface="Arial"/>
              <a:buNone/>
            </a:pPr>
            <a:r>
              <a:rPr lang="cs-CZ"/>
              <a:t>Informační systém pro správu výukových kurzů programování</a:t>
            </a:r>
            <a:endParaRPr/>
          </a:p>
        </p:txBody>
      </p:sp>
      <p:sp>
        <p:nvSpPr>
          <p:cNvPr id="1176" name="Google Shape;1176;p17"/>
          <p:cNvSpPr txBox="1"/>
          <p:nvPr>
            <p:ph idx="3" type="subTitle"/>
          </p:nvPr>
        </p:nvSpPr>
        <p:spPr>
          <a:xfrm>
            <a:off x="668831" y="4325166"/>
            <a:ext cx="78714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/>
              <a:t>Vedoucí práce: Ing. Viet Bach Nguyen</a:t>
            </a:r>
            <a:endParaRPr/>
          </a:p>
        </p:txBody>
      </p:sp>
      <p:sp>
        <p:nvSpPr>
          <p:cNvPr id="1177" name="Google Shape;1177;p17"/>
          <p:cNvSpPr txBox="1"/>
          <p:nvPr>
            <p:ph idx="1" type="body"/>
          </p:nvPr>
        </p:nvSpPr>
        <p:spPr>
          <a:xfrm>
            <a:off x="4838009" y="870423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cs-CZ"/>
              <a:t>Petr Svoboda</a:t>
            </a:r>
            <a:endParaRPr/>
          </a:p>
        </p:txBody>
      </p:sp>
      <p:sp>
        <p:nvSpPr>
          <p:cNvPr id="1178" name="Google Shape;1178;p17"/>
          <p:cNvSpPr txBox="1"/>
          <p:nvPr>
            <p:ph idx="2" type="body"/>
          </p:nvPr>
        </p:nvSpPr>
        <p:spPr>
          <a:xfrm>
            <a:off x="4838009" y="1182051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Obor studia: Aplikovaná informatika</a:t>
            </a:r>
            <a:endParaRPr/>
          </a:p>
        </p:txBody>
      </p:sp>
      <p:sp>
        <p:nvSpPr>
          <p:cNvPr id="1179" name="Google Shape;1179;p17"/>
          <p:cNvSpPr txBox="1"/>
          <p:nvPr/>
        </p:nvSpPr>
        <p:spPr>
          <a:xfrm>
            <a:off x="4838009" y="1493756"/>
            <a:ext cx="3718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1400"/>
              <a:buFont typeface="Arial"/>
              <a:buNone/>
            </a:pPr>
            <a:r>
              <a:rPr b="0" i="0" lang="cs-CZ" sz="1400" u="none" cap="none" strike="noStrike">
                <a:solidFill>
                  <a:srgbClr val="4A4A49"/>
                </a:solidFill>
                <a:latin typeface="Arial"/>
                <a:ea typeface="Arial"/>
                <a:cs typeface="Arial"/>
                <a:sym typeface="Arial"/>
              </a:rPr>
              <a:t>Datum obhajoby: 22. 6. 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8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</a:pPr>
            <a:r>
              <a:rPr lang="cs-CZ"/>
              <a:t>Téma</a:t>
            </a:r>
            <a:endParaRPr/>
          </a:p>
        </p:txBody>
      </p:sp>
      <p:sp>
        <p:nvSpPr>
          <p:cNvPr id="1185" name="Google Shape;1185;p18"/>
          <p:cNvSpPr txBox="1"/>
          <p:nvPr>
            <p:ph idx="1" type="body"/>
          </p:nvPr>
        </p:nvSpPr>
        <p:spPr>
          <a:xfrm>
            <a:off x="682191" y="1789976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6" lvl="0" marL="171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Analýza dané společnosti, funkčních/nefunčních požadavků na nový informační systém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Určení podnikových procesů a zpracování klíčových procesů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Rešerše dostupných řešení na trhu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Návrh informačního systému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Implementace daného systému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Plán nasazení a otestování nového systému</a:t>
            </a:r>
            <a:endParaRPr/>
          </a:p>
          <a:p>
            <a:pPr indent="-44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 sz="2000"/>
          </a:p>
          <a:p>
            <a:pPr indent="-3809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9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</a:pPr>
            <a:r>
              <a:rPr lang="cs-CZ"/>
              <a:t>Stav poznání</a:t>
            </a:r>
            <a:endParaRPr/>
          </a:p>
        </p:txBody>
      </p:sp>
      <p:sp>
        <p:nvSpPr>
          <p:cNvPr id="1191" name="Google Shape;1191;p19"/>
          <p:cNvSpPr txBox="1"/>
          <p:nvPr>
            <p:ph idx="1" type="body"/>
          </p:nvPr>
        </p:nvSpPr>
        <p:spPr>
          <a:xfrm>
            <a:off x="628650" y="1924055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6" lvl="0" marL="171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Společnost potřebovala jednoduchý systém pro správu kurzů programování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Dostupné řešení na trhu</a:t>
            </a:r>
            <a:endParaRPr/>
          </a:p>
          <a:p>
            <a:pPr indent="-171446" lvl="1" marL="514337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50"/>
              </a:buClr>
              <a:buSzPts val="1700"/>
              <a:buChar char="•"/>
            </a:pPr>
            <a:r>
              <a:rPr lang="cs-CZ" sz="1700"/>
              <a:t>příliš mnoho nepotřebných funkcionalit </a:t>
            </a:r>
            <a:endParaRPr/>
          </a:p>
          <a:p>
            <a:pPr indent="-171446" lvl="1" marL="514337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50"/>
              </a:buClr>
              <a:buSzPts val="1700"/>
              <a:buChar char="•"/>
            </a:pPr>
            <a:r>
              <a:rPr lang="cs-CZ" sz="1700"/>
              <a:t>drahé </a:t>
            </a:r>
            <a:endParaRPr/>
          </a:p>
          <a:p>
            <a:pPr indent="-171446" lvl="1" marL="514337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50"/>
              </a:buClr>
              <a:buSzPts val="1700"/>
              <a:buChar char="•"/>
            </a:pPr>
            <a:r>
              <a:rPr lang="cs-CZ" sz="1700"/>
              <a:t>komplikované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Implementace vlastního řešení</a:t>
            </a:r>
            <a:endParaRPr/>
          </a:p>
          <a:p>
            <a:pPr indent="-3809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</a:pPr>
            <a:r>
              <a:rPr lang="cs-CZ"/>
              <a:t>Výsledky</a:t>
            </a:r>
            <a:endParaRPr/>
          </a:p>
        </p:txBody>
      </p:sp>
      <p:sp>
        <p:nvSpPr>
          <p:cNvPr id="1213" name="Google Shape;1213;p1"/>
          <p:cNvSpPr txBox="1"/>
          <p:nvPr>
            <p:ph idx="1" type="body"/>
          </p:nvPr>
        </p:nvSpPr>
        <p:spPr>
          <a:xfrm>
            <a:off x="682190" y="1789967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6" lvl="0" marL="171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Vytvořený systém na míru dané společnosti s ohledem možnosti nasazení v jiných společnostech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Daný systém splňuje všechny požadavky klienta</a:t>
            </a:r>
            <a:endParaRPr sz="2000"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lang="cs-CZ" sz="2000"/>
              <a:t>Daný systém naplňuje obecné zásady tvorby informačních systémů</a:t>
            </a:r>
            <a:endParaRPr sz="2000"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Systém je naimplementován v testovacím prostředí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 u="sng">
                <a:solidFill>
                  <a:schemeClr val="hlink"/>
                </a:solidFill>
                <a:hlinkClick r:id="rId3"/>
              </a:rPr>
              <a:t>https://sis-cr.onrender.com/</a:t>
            </a:r>
            <a:r>
              <a:rPr lang="cs-CZ" sz="2000"/>
              <a:t> </a:t>
            </a:r>
            <a:endParaRPr sz="2000"/>
          </a:p>
          <a:p>
            <a:pPr indent="-44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 sz="2000"/>
          </a:p>
          <a:p>
            <a:pPr indent="-3809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1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</a:pPr>
            <a:r>
              <a:rPr lang="cs-CZ"/>
              <a:t>Vlastní přínos</a:t>
            </a:r>
            <a:endParaRPr/>
          </a:p>
        </p:txBody>
      </p:sp>
      <p:sp>
        <p:nvSpPr>
          <p:cNvPr id="1203" name="Google Shape;1203;p21"/>
          <p:cNvSpPr txBox="1"/>
          <p:nvPr>
            <p:ph idx="1" type="body"/>
          </p:nvPr>
        </p:nvSpPr>
        <p:spPr>
          <a:xfrm>
            <a:off x="628650" y="1924055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46" lvl="0" marL="171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Celou práci i systém jsem vytvořil sám za pomocí připomínek klienta a pana vedoucího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Práce přináší systém pro poskytování kurzů programování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Systém lze přizpůsobit dle požadavků různých společností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Systém se dělí na část backend a frontend, díky tomuto je možné systém naimplementovat i v jiném prostředí</a:t>
            </a:r>
            <a:endParaRPr/>
          </a:p>
          <a:p>
            <a:pPr indent="-44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 sz="2000"/>
          </a:p>
          <a:p>
            <a:pPr indent="-3809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2"/>
          <p:cNvSpPr txBox="1"/>
          <p:nvPr>
            <p:ph type="title"/>
          </p:nvPr>
        </p:nvSpPr>
        <p:spPr>
          <a:xfrm>
            <a:off x="628650" y="1100016"/>
            <a:ext cx="777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81"/>
              </a:buClr>
              <a:buSzPts val="3000"/>
              <a:buFont typeface="Arial"/>
              <a:buNone/>
            </a:pPr>
            <a:r>
              <a:rPr lang="cs-CZ"/>
              <a:t>Závěr</a:t>
            </a:r>
            <a:endParaRPr/>
          </a:p>
        </p:txBody>
      </p:sp>
      <p:sp>
        <p:nvSpPr>
          <p:cNvPr id="1209" name="Google Shape;1209;p22"/>
          <p:cNvSpPr txBox="1"/>
          <p:nvPr>
            <p:ph idx="1" type="body"/>
          </p:nvPr>
        </p:nvSpPr>
        <p:spPr>
          <a:xfrm>
            <a:off x="628650" y="1924055"/>
            <a:ext cx="7779600" cy="44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46" lvl="0" marL="1714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Systém funguje a splňuje všechny požadavky klienta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Je možné vytvářet třídy, kurzy, lekce, docházky a rozvrhy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Posílání emailů nefungovalo z důvodu rebrandingu poskytovatele API, ale již bylo opraveno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Vytváření docházek a rozvrhů není příliš uživatelsky přívětivé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Vzhled systému není doladěný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Všechny problémy vznikly nevyhrazením dostatečného množství času na tvorbu takto komplikovaného systému</a:t>
            </a:r>
            <a:endParaRPr/>
          </a:p>
          <a:p>
            <a:pPr indent="-17144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cs-CZ" sz="2000"/>
              <a:t>Budoucnost systému</a:t>
            </a:r>
            <a:endParaRPr/>
          </a:p>
          <a:p>
            <a:pPr indent="-171446" lvl="1" marL="514337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50"/>
              </a:buClr>
              <a:buSzPts val="1700"/>
              <a:buChar char="•"/>
            </a:pPr>
            <a:r>
              <a:rPr lang="cs-CZ" sz="1700"/>
              <a:t>Tvorba aplikace na Android a iOS</a:t>
            </a:r>
            <a:endParaRPr/>
          </a:p>
          <a:p>
            <a:pPr indent="-171446" lvl="1" marL="514337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50"/>
              </a:buClr>
              <a:buSzPts val="1700"/>
              <a:buChar char="•"/>
            </a:pPr>
            <a:r>
              <a:rPr lang="cs-CZ" sz="1700"/>
              <a:t>Posílání mezd skrz vygenerovaný QR kód</a:t>
            </a:r>
            <a:endParaRPr/>
          </a:p>
          <a:p>
            <a:pPr indent="-38096" lvl="0" marL="17144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ěžné stránk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zititulek / Závě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Úvodní sníme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