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40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7AE4-899B-A5B6-3556-626A0A4DC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34A30-EFE1-E1E9-15F0-973707FE8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6CC48-62E5-C242-1336-B97C67E7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B926-2593-4CB7-9159-75B0C97931CC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2E906-1DFC-7C15-50F2-A8665C4B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02A4B-76F4-CC5C-DBDF-41C4A1065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BF87-34A8-4B1F-BD7A-D2DCA067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5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75A2-7456-8FB4-3C45-E8F07588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C3732-C4D3-2F50-0DD9-E9A6C25E0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EEA6F-2977-E9BC-02C2-F6DCBDE8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B926-2593-4CB7-9159-75B0C97931CC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90307-0DA6-3859-27AC-404F1CCE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C4DD5-29E8-9EF3-00A8-3995B19C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BF87-34A8-4B1F-BD7A-D2DCA067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9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F7DE71-D2B0-02FB-7907-5733E1323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93EF5-6C1D-C1CC-9DCE-02FFCE600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C39C7-A013-4594-E5AF-8AD9C97EB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B926-2593-4CB7-9159-75B0C97931CC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B5057-4B52-91A5-98D6-E20CD48DE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89706-54A5-D0E5-3217-3419EAFD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BF87-34A8-4B1F-BD7A-D2DCA067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3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3AA2-00A4-A409-4C96-09D72A7C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8BA9A-9BC8-E673-4AD3-D32C16C1B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ED1B1-2060-D4E8-C2CF-8EF92798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B926-2593-4CB7-9159-75B0C97931CC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CAF0E-0CAF-1EB9-DFE9-00F91F203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D12A9-A09E-DE25-56DA-906C20DB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BF87-34A8-4B1F-BD7A-D2DCA067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4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353F3-1F5F-D162-88B1-37DE53B08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483AF-29C2-A47C-E7CD-FC1E06C1B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2DD08-514D-19FF-C35F-0013C79F7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B926-2593-4CB7-9159-75B0C97931CC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DB98F-B32C-53F2-95B2-9CD1F618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49DDF-6997-EB32-4C5C-D9D46560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BF87-34A8-4B1F-BD7A-D2DCA067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8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67E26-C392-1DA3-B633-3505F963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56CA5-75AE-F442-35ED-0667A2A0D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479AE-E40E-A94B-F70D-D320146F9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31F3F-7594-AFE9-E438-D7CBEF4C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B926-2593-4CB7-9159-75B0C97931CC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A98F7-2001-1136-581F-D8CB152BE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B5602-A3B8-31C8-ABE5-0BC186AE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BF87-34A8-4B1F-BD7A-D2DCA067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4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7A1A0-2ED3-B14D-8916-F5BF1DE9C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ADE00-AB52-D445-156F-9250FB137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A57CF-E6CF-0E91-8592-F661F38B3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8DDA54-AABB-1D1B-6F5C-F6881F71D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6A288-3703-CE9F-3567-04C042A56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DFC13-8AC3-0A08-8C03-A7B36E6D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B926-2593-4CB7-9159-75B0C97931CC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C39646-4DCF-A8BF-09F7-51C8B6F7E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14C67B-0E38-E11B-95B3-9E3C7385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BF87-34A8-4B1F-BD7A-D2DCA067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8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FFC0-5C68-0B3B-7E60-1FD3F677A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3AEBED-0EE2-A237-398A-3BE133DA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B926-2593-4CB7-9159-75B0C97931CC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47E27-1BBE-3492-FB8D-158E185A6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1AC1A-51DA-1C21-B356-F0FAD1B3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BF87-34A8-4B1F-BD7A-D2DCA067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4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4773C-65D8-ACBE-AA15-A0AA3DDBD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B926-2593-4CB7-9159-75B0C97931CC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9E020-D402-07F7-717B-A2F0C17F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681E0-A053-DF32-E459-AF707863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BF87-34A8-4B1F-BD7A-D2DCA067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4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A40D-ED08-7AB5-3BD7-CA631713F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1DE98-B7E5-B334-F363-17002C06B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F45D4-C10E-5E6B-EAFF-6A78BCA6C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E2EE8-5478-B943-37AF-48067D3EF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B926-2593-4CB7-9159-75B0C97931CC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83FCC-EAFC-8D13-ED8A-6232BA76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331EB-32E7-B9B7-74C2-C0CFCBBC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BF87-34A8-4B1F-BD7A-D2DCA067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5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C66F-6B19-DDF8-7151-746B66BBB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2654D9-D3D4-48AB-6661-40B7AF0FC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A66C6-F1AC-08CB-A5DF-05F1CB314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BD6AD-AB52-C00E-8960-8A1EB966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B926-2593-4CB7-9159-75B0C97931CC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83AE3-4F15-9B3B-0C23-6706BC79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17C63-382C-079E-96B8-27B5140DF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BF87-34A8-4B1F-BD7A-D2DCA067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4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FA5E5-001B-BC5B-1C16-F82B40B96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3F012-418F-A405-B848-1F91A3D77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A5B9D-C740-3F4B-7F72-3BA571937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BEB926-2593-4CB7-9159-75B0C97931CC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8F5F6-B4CD-809C-D4A6-DC1B02039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79A1C-A4D5-A70F-AD2C-136644D50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A1BF87-34A8-4B1F-BD7A-D2DCA067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5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urple circle with white and blue spots&#10;&#10;Description automatically generated with medium confidence">
            <a:extLst>
              <a:ext uri="{FF2B5EF4-FFF2-40B4-BE49-F238E27FC236}">
                <a16:creationId xmlns:a16="http://schemas.microsoft.com/office/drawing/2014/main" id="{F2736E54-AEBC-DDB1-378D-605902F96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39484" cy="82113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6B8C1F-3E35-2E16-9B77-9C3202AB4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980" y="1480930"/>
            <a:ext cx="9448800" cy="2217484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Sistem</a:t>
            </a:r>
            <a:r>
              <a:rPr lang="en-US" dirty="0">
                <a:solidFill>
                  <a:schemeClr val="bg1"/>
                </a:solidFill>
              </a:rPr>
              <a:t> software de management al </a:t>
            </a:r>
            <a:r>
              <a:rPr lang="en-US" dirty="0" err="1">
                <a:solidFill>
                  <a:schemeClr val="bg1"/>
                </a:solidFill>
              </a:rPr>
              <a:t>serviciilor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bancare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6113F-7DFB-C565-DD36-1316A60E8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63922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Proiect ASIPSI</a:t>
            </a:r>
          </a:p>
          <a:p>
            <a:r>
              <a:rPr lang="en-US" dirty="0">
                <a:solidFill>
                  <a:schemeClr val="bg1"/>
                </a:solidFill>
              </a:rPr>
              <a:t>Gheorgheasa Petru</a:t>
            </a:r>
          </a:p>
          <a:p>
            <a:r>
              <a:rPr lang="en-US" dirty="0">
                <a:solidFill>
                  <a:schemeClr val="bg1"/>
                </a:solidFill>
              </a:rPr>
              <a:t>AIA IV</a:t>
            </a:r>
          </a:p>
        </p:txBody>
      </p:sp>
    </p:spTree>
    <p:extLst>
      <p:ext uri="{BB962C8B-B14F-4D97-AF65-F5344CB8AC3E}">
        <p14:creationId xmlns:p14="http://schemas.microsoft.com/office/powerpoint/2010/main" val="2542987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urple circle with white and blue spots&#10;&#10;Description automatically generated with medium confidence">
            <a:extLst>
              <a:ext uri="{FF2B5EF4-FFF2-40B4-BE49-F238E27FC236}">
                <a16:creationId xmlns:a16="http://schemas.microsoft.com/office/drawing/2014/main" id="{B5FE4C9E-4BD3-8F91-C7F4-3D904628B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39484" cy="82113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871710-9E75-F0EB-1D9B-15507322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Implementarea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proiectului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metoda</a:t>
            </a:r>
            <a:r>
              <a:rPr lang="en-US" dirty="0">
                <a:solidFill>
                  <a:schemeClr val="bg1"/>
                </a:solidFill>
              </a:rPr>
              <a:t>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BE0C8-642D-92ED-D60B-A7C3C862A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0B02E-2CFC-4302-5179-442A0A9D5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7" y="2063188"/>
            <a:ext cx="2710423" cy="38645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A48274-7D00-5C62-7C35-9C29CEC07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024" y="1926662"/>
            <a:ext cx="9241976" cy="441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09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urple circle with white and blue spots&#10;&#10;Description automatically generated with medium confidence">
            <a:extLst>
              <a:ext uri="{FF2B5EF4-FFF2-40B4-BE49-F238E27FC236}">
                <a16:creationId xmlns:a16="http://schemas.microsoft.com/office/drawing/2014/main" id="{C10F563A-52C7-E82B-E930-21EB7947E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39484" cy="82113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E66311-9DA0-B1D7-3590-D209B300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Implementarea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proiectului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metoda</a:t>
            </a:r>
            <a:r>
              <a:rPr lang="en-US" dirty="0">
                <a:solidFill>
                  <a:schemeClr val="bg1"/>
                </a:solidFill>
              </a:rPr>
              <a:t>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F91E8-7C3D-DB62-338A-78A43F165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DBE1E7-2CB8-D390-F400-D7C21834C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7" y="2063188"/>
            <a:ext cx="2710423" cy="38645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89AF3C-2324-7ACD-7E11-1BBC33326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657" y="1940843"/>
            <a:ext cx="9297343" cy="432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53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urple circle with white and blue spots&#10;&#10;Description automatically generated with medium confidence">
            <a:extLst>
              <a:ext uri="{FF2B5EF4-FFF2-40B4-BE49-F238E27FC236}">
                <a16:creationId xmlns:a16="http://schemas.microsoft.com/office/drawing/2014/main" id="{967F9494-4024-3358-9D81-02F850A4C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39484" cy="82113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2D9B02-ED94-6387-B74B-2EC977CC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Concluzii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</a:t>
            </a:r>
            <a:r>
              <a:rPr lang="en-US" dirty="0">
                <a:solidFill>
                  <a:schemeClr val="bg1"/>
                </a:solidFill>
              </a:rPr>
              <a:t> perspective de </a:t>
            </a:r>
            <a:r>
              <a:rPr lang="en-US" dirty="0" err="1">
                <a:solidFill>
                  <a:schemeClr val="bg1"/>
                </a:solidFill>
              </a:rPr>
              <a:t>viitor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77C3-55B2-392F-52A0-B7C1457EC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dirty="0" err="1">
                <a:solidFill>
                  <a:schemeClr val="bg1"/>
                </a:solidFill>
              </a:rPr>
              <a:t>concluzie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aplicatia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reprezinta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modalitate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prin</a:t>
            </a:r>
            <a:r>
              <a:rPr lang="en-US" dirty="0">
                <a:solidFill>
                  <a:schemeClr val="bg1"/>
                </a:solidFill>
              </a:rPr>
              <a:t> care </a:t>
            </a:r>
            <a:r>
              <a:rPr lang="en-US" dirty="0" err="1">
                <a:solidFill>
                  <a:schemeClr val="bg1"/>
                </a:solidFill>
              </a:rPr>
              <a:t>eficientizam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procesul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interogare</a:t>
            </a:r>
            <a:r>
              <a:rPr lang="en-US" dirty="0">
                <a:solidFill>
                  <a:schemeClr val="bg1"/>
                </a:solidFill>
              </a:rPr>
              <a:t> al </a:t>
            </a:r>
            <a:r>
              <a:rPr lang="en-US" dirty="0" err="1">
                <a:solidFill>
                  <a:schemeClr val="bg1"/>
                </a:solidFill>
              </a:rPr>
              <a:t>situatiilor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bancare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Fie pentru un </a:t>
            </a:r>
            <a:r>
              <a:rPr lang="en-US" dirty="0" err="1">
                <a:solidFill>
                  <a:schemeClr val="bg1"/>
                </a:solidFill>
              </a:rPr>
              <a:t>angajat</a:t>
            </a:r>
            <a:r>
              <a:rPr lang="en-US" dirty="0">
                <a:solidFill>
                  <a:schemeClr val="bg1"/>
                </a:solidFill>
              </a:rPr>
              <a:t> la o </a:t>
            </a:r>
            <a:r>
              <a:rPr lang="en-US" dirty="0" err="1">
                <a:solidFill>
                  <a:schemeClr val="bg1"/>
                </a:solidFill>
              </a:rPr>
              <a:t>corporatie</a:t>
            </a:r>
            <a:r>
              <a:rPr lang="en-US" dirty="0">
                <a:solidFill>
                  <a:schemeClr val="bg1"/>
                </a:solidFill>
              </a:rPr>
              <a:t>, fie pentru o </a:t>
            </a:r>
            <a:r>
              <a:rPr lang="en-US" dirty="0" err="1">
                <a:solidFill>
                  <a:schemeClr val="bg1"/>
                </a:solidFill>
              </a:rPr>
              <a:t>persoana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fizica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acest</a:t>
            </a:r>
            <a:r>
              <a:rPr lang="en-US" dirty="0">
                <a:solidFill>
                  <a:schemeClr val="bg1"/>
                </a:solidFill>
              </a:rPr>
              <a:t> system </a:t>
            </a:r>
            <a:r>
              <a:rPr lang="en-US" dirty="0" err="1">
                <a:solidFill>
                  <a:schemeClr val="bg1"/>
                </a:solidFill>
              </a:rPr>
              <a:t>este</a:t>
            </a:r>
            <a:r>
              <a:rPr lang="en-US" dirty="0">
                <a:solidFill>
                  <a:schemeClr val="bg1"/>
                </a:solidFill>
              </a:rPr>
              <a:t> intuitive </a:t>
            </a:r>
            <a:r>
              <a:rPr lang="en-US" dirty="0" err="1">
                <a:solidFill>
                  <a:schemeClr val="bg1"/>
                </a:solidFill>
              </a:rPr>
              <a:t>si</a:t>
            </a:r>
            <a:r>
              <a:rPr lang="en-US" dirty="0">
                <a:solidFill>
                  <a:schemeClr val="bg1"/>
                </a:solidFill>
              </a:rPr>
              <a:t> foarte </a:t>
            </a:r>
            <a:r>
              <a:rPr lang="en-US" dirty="0" err="1">
                <a:solidFill>
                  <a:schemeClr val="bg1"/>
                </a:solidFill>
              </a:rPr>
              <a:t>folositor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Pentru </a:t>
            </a:r>
            <a:r>
              <a:rPr lang="en-US" dirty="0" err="1">
                <a:solidFill>
                  <a:schemeClr val="bg1"/>
                </a:solidFill>
              </a:rPr>
              <a:t>viitor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speram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dezvoltam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metode</a:t>
            </a:r>
            <a:r>
              <a:rPr lang="en-US" dirty="0">
                <a:solidFill>
                  <a:schemeClr val="bg1"/>
                </a:solidFill>
              </a:rPr>
              <a:t> de: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Facturare</a:t>
            </a:r>
            <a:r>
              <a:rPr lang="en-US" dirty="0">
                <a:solidFill>
                  <a:schemeClr val="bg1"/>
                </a:solidFill>
              </a:rPr>
              <a:t> automata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Impartirea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platilor</a:t>
            </a:r>
            <a:r>
              <a:rPr lang="en-US" dirty="0">
                <a:solidFill>
                  <a:schemeClr val="bg1"/>
                </a:solidFill>
              </a:rPr>
              <a:t> intre </a:t>
            </a:r>
            <a:r>
              <a:rPr lang="en-US" dirty="0" err="1">
                <a:solidFill>
                  <a:schemeClr val="bg1"/>
                </a:solidFill>
              </a:rPr>
              <a:t>mai</a:t>
            </a:r>
            <a:r>
              <a:rPr lang="en-US" dirty="0">
                <a:solidFill>
                  <a:schemeClr val="bg1"/>
                </a:solidFill>
              </a:rPr>
              <a:t> multe </a:t>
            </a:r>
            <a:r>
              <a:rPr lang="en-US" dirty="0" err="1">
                <a:solidFill>
                  <a:schemeClr val="bg1"/>
                </a:solidFill>
              </a:rPr>
              <a:t>conturi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bancare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platitoare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Retragerea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numerar</a:t>
            </a:r>
            <a:r>
              <a:rPr lang="en-US" dirty="0">
                <a:solidFill>
                  <a:schemeClr val="bg1"/>
                </a:solidFill>
              </a:rPr>
              <a:t> din </a:t>
            </a:r>
            <a:r>
              <a:rPr lang="en-US" dirty="0" err="1">
                <a:solidFill>
                  <a:schemeClr val="bg1"/>
                </a:solidFill>
              </a:rPr>
              <a:t>mai</a:t>
            </a:r>
            <a:r>
              <a:rPr lang="en-US" dirty="0">
                <a:solidFill>
                  <a:schemeClr val="bg1"/>
                </a:solidFill>
              </a:rPr>
              <a:t> multe </a:t>
            </a:r>
            <a:r>
              <a:rPr lang="en-US" dirty="0" err="1">
                <a:solidFill>
                  <a:schemeClr val="bg1"/>
                </a:solidFill>
              </a:rPr>
              <a:t>conturi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bancare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simultan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580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urple circle with white and blue spots&#10;&#10;Description automatically generated with medium confidence">
            <a:extLst>
              <a:ext uri="{FF2B5EF4-FFF2-40B4-BE49-F238E27FC236}">
                <a16:creationId xmlns:a16="http://schemas.microsoft.com/office/drawing/2014/main" id="{4ABD9ADF-F269-60AD-56D4-BE91190D2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39484" cy="82113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CD90E2-4073-639A-E394-8F859210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E10C3-C161-E62D-B353-E577D27CA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Multumesc pentru </a:t>
            </a:r>
            <a:r>
              <a:rPr lang="en-US" sz="4400" dirty="0" err="1">
                <a:solidFill>
                  <a:schemeClr val="bg1"/>
                </a:solidFill>
              </a:rPr>
              <a:t>atentie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6" name="Picture 5" descr="A diagram of a financial system&#10;&#10;Description automatically generated with medium confidence">
            <a:extLst>
              <a:ext uri="{FF2B5EF4-FFF2-40B4-BE49-F238E27FC236}">
                <a16:creationId xmlns:a16="http://schemas.microsoft.com/office/drawing/2014/main" id="{15D3B5AF-66E7-D5B7-75D7-554DDAE0D3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148" y="2690694"/>
            <a:ext cx="7975704" cy="416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1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urple circle with white and blue spots&#10;&#10;Description automatically generated with medium confidence">
            <a:extLst>
              <a:ext uri="{FF2B5EF4-FFF2-40B4-BE49-F238E27FC236}">
                <a16:creationId xmlns:a16="http://schemas.microsoft.com/office/drawing/2014/main" id="{063F3B54-68A1-978B-538A-8371B4026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39484" cy="82113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DD0AE2-9BFF-7867-4BF3-0E3904380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Cuprins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A79E8-3986-F6CF-8D5A-350D17950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Introducere</a:t>
            </a:r>
            <a:endParaRPr lang="en-US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bg1"/>
                </a:solidFill>
              </a:rPr>
              <a:t>State-of-art </a:t>
            </a:r>
            <a:r>
              <a:rPr lang="ro-RO" noProof="0" dirty="0">
                <a:solidFill>
                  <a:schemeClr val="bg1"/>
                </a:solidFill>
              </a:rPr>
              <a:t>î</a:t>
            </a:r>
            <a:r>
              <a:rPr lang="en-US" noProof="0" dirty="0">
                <a:solidFill>
                  <a:schemeClr val="bg1"/>
                </a:solidFill>
              </a:rPr>
              <a:t>n </a:t>
            </a:r>
            <a:r>
              <a:rPr lang="en-US" noProof="0" dirty="0" err="1">
                <a:solidFill>
                  <a:schemeClr val="bg1"/>
                </a:solidFill>
              </a:rPr>
              <a:t>domeniu</a:t>
            </a:r>
            <a:endParaRPr lang="en-US" noProof="0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Tehnologii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folosite</a:t>
            </a:r>
            <a:endParaRPr lang="en-US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Func</a:t>
            </a:r>
            <a:r>
              <a:rPr lang="ro-RO" dirty="0">
                <a:solidFill>
                  <a:schemeClr val="bg1"/>
                </a:solidFill>
              </a:rPr>
              <a:t>ț</a:t>
            </a:r>
            <a:r>
              <a:rPr lang="en-US" dirty="0" err="1">
                <a:solidFill>
                  <a:schemeClr val="bg1"/>
                </a:solidFill>
              </a:rPr>
              <a:t>ionalit</a:t>
            </a:r>
            <a:r>
              <a:rPr lang="ro-RO" dirty="0">
                <a:solidFill>
                  <a:schemeClr val="bg1"/>
                </a:solidFill>
              </a:rPr>
              <a:t>ăț</a:t>
            </a:r>
            <a:r>
              <a:rPr lang="en-US" dirty="0" err="1">
                <a:solidFill>
                  <a:schemeClr val="bg1"/>
                </a:solidFill>
              </a:rPr>
              <a:t>ile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proiectate</a:t>
            </a:r>
            <a:endParaRPr lang="en-US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noProof="0" dirty="0" err="1">
                <a:solidFill>
                  <a:schemeClr val="bg1"/>
                </a:solidFill>
              </a:rPr>
              <a:t>Arhitectura</a:t>
            </a:r>
            <a:r>
              <a:rPr lang="en-US" noProof="0" dirty="0">
                <a:solidFill>
                  <a:schemeClr val="bg1"/>
                </a:solidFill>
              </a:rPr>
              <a:t> </a:t>
            </a:r>
            <a:r>
              <a:rPr lang="en-US" noProof="0" dirty="0" err="1">
                <a:solidFill>
                  <a:schemeClr val="bg1"/>
                </a:solidFill>
              </a:rPr>
              <a:t>sistemului</a:t>
            </a:r>
            <a:endParaRPr lang="en-US" noProof="0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Scenarii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utilizare</a:t>
            </a:r>
            <a:endParaRPr lang="en-US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noProof="0" dirty="0" err="1">
                <a:solidFill>
                  <a:schemeClr val="bg1"/>
                </a:solidFill>
              </a:rPr>
              <a:t>Implementarea</a:t>
            </a:r>
            <a:r>
              <a:rPr lang="en-US" noProof="0" dirty="0">
                <a:solidFill>
                  <a:schemeClr val="bg1"/>
                </a:solidFill>
              </a:rPr>
              <a:t> </a:t>
            </a:r>
            <a:r>
              <a:rPr lang="en-US" noProof="0" dirty="0" err="1">
                <a:solidFill>
                  <a:schemeClr val="bg1"/>
                </a:solidFill>
              </a:rPr>
              <a:t>proiectului</a:t>
            </a:r>
            <a:r>
              <a:rPr lang="en-US" noProof="0" dirty="0">
                <a:solidFill>
                  <a:schemeClr val="bg1"/>
                </a:solidFill>
              </a:rPr>
              <a:t> </a:t>
            </a:r>
            <a:r>
              <a:rPr lang="en-US" noProof="0" dirty="0" err="1">
                <a:solidFill>
                  <a:schemeClr val="bg1"/>
                </a:solidFill>
              </a:rPr>
              <a:t>prin</a:t>
            </a:r>
            <a:r>
              <a:rPr lang="en-US" noProof="0" dirty="0">
                <a:solidFill>
                  <a:schemeClr val="bg1"/>
                </a:solidFill>
              </a:rPr>
              <a:t> </a:t>
            </a:r>
            <a:r>
              <a:rPr lang="en-US" noProof="0" dirty="0" err="1">
                <a:solidFill>
                  <a:schemeClr val="bg1"/>
                </a:solidFill>
              </a:rPr>
              <a:t>metoda</a:t>
            </a:r>
            <a:r>
              <a:rPr lang="en-US" noProof="0" dirty="0">
                <a:solidFill>
                  <a:schemeClr val="bg1"/>
                </a:solidFill>
              </a:rPr>
              <a:t> Agile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Concluzii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o-RO" dirty="0">
                <a:solidFill>
                  <a:schemeClr val="bg1"/>
                </a:solidFill>
              </a:rPr>
              <a:t>ș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dezvolt</a:t>
            </a:r>
            <a:r>
              <a:rPr lang="ro-RO" dirty="0">
                <a:solidFill>
                  <a:schemeClr val="bg1"/>
                </a:solidFill>
              </a:rPr>
              <a:t>ă</a:t>
            </a:r>
            <a:r>
              <a:rPr lang="en-US" dirty="0" err="1">
                <a:solidFill>
                  <a:schemeClr val="bg1"/>
                </a:solidFill>
              </a:rPr>
              <a:t>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ulterioare</a:t>
            </a:r>
            <a:endParaRPr lang="en-US" noProof="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206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urple circle with white and blue spots&#10;&#10;Description automatically generated with medium confidence">
            <a:extLst>
              <a:ext uri="{FF2B5EF4-FFF2-40B4-BE49-F238E27FC236}">
                <a16:creationId xmlns:a16="http://schemas.microsoft.com/office/drawing/2014/main" id="{CE6E71EB-2E9A-EAB9-7BFC-646320808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39484" cy="82113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ACEBB1-B8B3-3F6D-4A4B-6F7EF96A1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Introducere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77F0FE-1A8B-5CEC-418D-3BE9F325A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Domeniul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activitate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este</a:t>
            </a:r>
            <a:r>
              <a:rPr lang="en-US" dirty="0">
                <a:solidFill>
                  <a:schemeClr val="bg1"/>
                </a:solidFill>
              </a:rPr>
              <a:t> Open Banking.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Obiectivele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aplicatiei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Tipul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utilizatori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avantajati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Impact in business</a:t>
            </a:r>
          </a:p>
        </p:txBody>
      </p:sp>
      <p:pic>
        <p:nvPicPr>
          <p:cNvPr id="10" name="Picture 9" descr="A person working on a computer&#10;&#10;Description automatically generated">
            <a:extLst>
              <a:ext uri="{FF2B5EF4-FFF2-40B4-BE49-F238E27FC236}">
                <a16:creationId xmlns:a16="http://schemas.microsoft.com/office/drawing/2014/main" id="{DEB062A5-A363-35A5-5BAF-74A49D1F7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71755"/>
            <a:ext cx="5934314" cy="333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3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urple circle with white and blue spots&#10;&#10;Description automatically generated with medium confidence">
            <a:extLst>
              <a:ext uri="{FF2B5EF4-FFF2-40B4-BE49-F238E27FC236}">
                <a16:creationId xmlns:a16="http://schemas.microsoft.com/office/drawing/2014/main" id="{5EEC73F1-556A-FAAF-8E10-33975EE4B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39484" cy="82113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ABDB08-EA79-90D8-DEC3-D3AFEDCEC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State of the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F77B1-715F-5A80-B0D7-C4EEFE02D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ERPs VS Open Banking</a:t>
            </a:r>
          </a:p>
          <a:p>
            <a:r>
              <a:rPr lang="en-US" dirty="0" err="1">
                <a:solidFill>
                  <a:schemeClr val="bg1"/>
                </a:solidFill>
              </a:rPr>
              <a:t>Reimprospatarea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fluxului</a:t>
            </a:r>
            <a:r>
              <a:rPr lang="en-US" dirty="0">
                <a:solidFill>
                  <a:schemeClr val="bg1"/>
                </a:solidFill>
              </a:rPr>
              <a:t> de date</a:t>
            </a:r>
          </a:p>
          <a:p>
            <a:r>
              <a:rPr lang="en-US" dirty="0" err="1">
                <a:solidFill>
                  <a:schemeClr val="bg1"/>
                </a:solidFill>
              </a:rPr>
              <a:t>Autentificare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traditionala</a:t>
            </a:r>
            <a:r>
              <a:rPr lang="en-US" dirty="0">
                <a:solidFill>
                  <a:schemeClr val="bg1"/>
                </a:solidFill>
              </a:rPr>
              <a:t> VS SCA</a:t>
            </a:r>
          </a:p>
          <a:p>
            <a:r>
              <a:rPr lang="en-US" dirty="0">
                <a:solidFill>
                  <a:schemeClr val="bg1"/>
                </a:solidFill>
              </a:rPr>
              <a:t>Screen scraping VS APIs</a:t>
            </a:r>
          </a:p>
          <a:p>
            <a:r>
              <a:rPr lang="en-US" dirty="0" err="1">
                <a:solidFill>
                  <a:schemeClr val="bg1"/>
                </a:solidFill>
              </a:rPr>
              <a:t>Controlul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platilor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Reconciliere</a:t>
            </a:r>
            <a:r>
              <a:rPr lang="en-US" dirty="0">
                <a:solidFill>
                  <a:schemeClr val="bg1"/>
                </a:solidFill>
              </a:rPr>
              <a:t> instant</a:t>
            </a:r>
          </a:p>
          <a:p>
            <a:r>
              <a:rPr lang="en-US" dirty="0" err="1">
                <a:solidFill>
                  <a:schemeClr val="bg1"/>
                </a:solidFill>
              </a:rPr>
              <a:t>Sabloane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predefinite</a:t>
            </a:r>
            <a:r>
              <a:rPr lang="en-US" dirty="0">
                <a:solidFill>
                  <a:schemeClr val="bg1"/>
                </a:solidFill>
              </a:rPr>
              <a:t> pentru </a:t>
            </a:r>
            <a:r>
              <a:rPr lang="en-US" dirty="0" err="1">
                <a:solidFill>
                  <a:schemeClr val="bg1"/>
                </a:solidFill>
              </a:rPr>
              <a:t>plati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en-US" dirty="0" err="1">
                <a:solidFill>
                  <a:schemeClr val="bg1"/>
                </a:solidFill>
              </a:rPr>
              <a:t>linkuri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Imbogatirea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datelor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F60D528-EE6C-AAFF-0C1D-26FD1FC76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7784" y="1403862"/>
            <a:ext cx="59817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72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urple circle with white and blue spots&#10;&#10;Description automatically generated with medium confidence">
            <a:extLst>
              <a:ext uri="{FF2B5EF4-FFF2-40B4-BE49-F238E27FC236}">
                <a16:creationId xmlns:a16="http://schemas.microsoft.com/office/drawing/2014/main" id="{4788E59D-E84E-EF9E-C066-1757E0B27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39484" cy="82113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0A1014-4114-7268-C7E1-AE179FBDE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Tehnlogii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folosite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8D71-0009-2423-B238-E5B1AFC52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Frontend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HTML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CSS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Phoenix Framework – Elixir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Backend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Erlang Elixir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Este un </a:t>
            </a:r>
            <a:r>
              <a:rPr lang="en-US" dirty="0" err="1">
                <a:solidFill>
                  <a:schemeClr val="bg1"/>
                </a:solidFill>
              </a:rPr>
              <a:t>limbaj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programare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nivel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înalt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concurent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funcțional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imuabil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inflexibil</a:t>
            </a:r>
            <a:r>
              <a:rPr lang="en-US" dirty="0">
                <a:solidFill>
                  <a:schemeClr val="bg1"/>
                </a:solidFill>
              </a:rPr>
              <a:t>). </a:t>
            </a:r>
            <a:r>
              <a:rPr lang="en-US" dirty="0" err="1">
                <a:solidFill>
                  <a:schemeClr val="bg1"/>
                </a:solidFill>
              </a:rPr>
              <a:t>Termenul</a:t>
            </a:r>
            <a:r>
              <a:rPr lang="en-US" dirty="0">
                <a:solidFill>
                  <a:schemeClr val="bg1"/>
                </a:solidFill>
              </a:rPr>
              <a:t> Erlang </a:t>
            </a:r>
            <a:r>
              <a:rPr lang="en-US" dirty="0" err="1">
                <a:solidFill>
                  <a:schemeClr val="bg1"/>
                </a:solidFill>
              </a:rPr>
              <a:t>este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folosit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interschimbabil</a:t>
            </a:r>
            <a:r>
              <a:rPr lang="en-US" dirty="0">
                <a:solidFill>
                  <a:schemeClr val="bg1"/>
                </a:solidFill>
              </a:rPr>
              <a:t> cu OTP (Open Telecom Platform) </a:t>
            </a:r>
            <a:r>
              <a:rPr lang="en-US" dirty="0" err="1">
                <a:solidFill>
                  <a:schemeClr val="bg1"/>
                </a:solidFill>
              </a:rPr>
              <a:t>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intr</a:t>
            </a:r>
            <a:r>
              <a:rPr lang="en-US" dirty="0">
                <a:solidFill>
                  <a:schemeClr val="bg1"/>
                </a:solidFill>
              </a:rPr>
              <a:t>-un </a:t>
            </a:r>
            <a:r>
              <a:rPr lang="en-US" dirty="0" err="1">
                <a:solidFill>
                  <a:schemeClr val="bg1"/>
                </a:solidFill>
              </a:rPr>
              <a:t>subsistem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compileaza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codul</a:t>
            </a:r>
            <a:r>
              <a:rPr lang="en-US" dirty="0">
                <a:solidFill>
                  <a:schemeClr val="bg1"/>
                </a:solidFill>
              </a:rPr>
              <a:t> in bytecode, ca </a:t>
            </a:r>
            <a:r>
              <a:rPr lang="en-US" dirty="0" err="1">
                <a:solidFill>
                  <a:schemeClr val="bg1"/>
                </a:solidFill>
              </a:rPr>
              <a:t>apoi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</a:t>
            </a:r>
            <a:r>
              <a:rPr lang="en-US" dirty="0">
                <a:solidFill>
                  <a:schemeClr val="bg1"/>
                </a:solidFill>
              </a:rPr>
              <a:t> il </a:t>
            </a:r>
            <a:r>
              <a:rPr lang="en-US" dirty="0" err="1">
                <a:solidFill>
                  <a:schemeClr val="bg1"/>
                </a:solidFill>
              </a:rPr>
              <a:t>ruleze</a:t>
            </a:r>
            <a:r>
              <a:rPr lang="en-US" dirty="0">
                <a:solidFill>
                  <a:schemeClr val="bg1"/>
                </a:solidFill>
              </a:rPr>
              <a:t> in BEAM Virtual Machine.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A logo with a bird and a drop of water&#10;&#10;Description automatically generated">
            <a:extLst>
              <a:ext uri="{FF2B5EF4-FFF2-40B4-BE49-F238E27FC236}">
                <a16:creationId xmlns:a16="http://schemas.microsoft.com/office/drawing/2014/main" id="{BA0C24DD-02BE-949E-6956-D2A763754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375" y="787912"/>
            <a:ext cx="4738890" cy="355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05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urple circle with white and blue spots&#10;&#10;Description automatically generated with medium confidence">
            <a:extLst>
              <a:ext uri="{FF2B5EF4-FFF2-40B4-BE49-F238E27FC236}">
                <a16:creationId xmlns:a16="http://schemas.microsoft.com/office/drawing/2014/main" id="{1C435DE9-EDD3-F202-CE4B-266985C94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39484" cy="82113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B9FAF0-6752-1834-325E-5171C453B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Tehnologii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folosite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FE511-FE76-812B-5D3C-EA33ECC72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Microsoft Azure, </a:t>
            </a:r>
            <a:r>
              <a:rPr lang="en-US" sz="3600" dirty="0" err="1">
                <a:solidFill>
                  <a:schemeClr val="bg1"/>
                </a:solidFill>
              </a:rPr>
              <a:t>va</a:t>
            </a:r>
            <a:r>
              <a:rPr lang="en-US" sz="3600" dirty="0">
                <a:solidFill>
                  <a:schemeClr val="bg1"/>
                </a:solidFill>
              </a:rPr>
              <a:t> fi </a:t>
            </a:r>
            <a:r>
              <a:rPr lang="en-US" sz="3600" dirty="0" err="1">
                <a:solidFill>
                  <a:schemeClr val="bg1"/>
                </a:solidFill>
              </a:rPr>
              <a:t>folosit</a:t>
            </a:r>
            <a:r>
              <a:rPr lang="en-US" sz="3600" dirty="0">
                <a:solidFill>
                  <a:schemeClr val="bg1"/>
                </a:solidFill>
              </a:rPr>
              <a:t> pentru 2 </a:t>
            </a:r>
            <a:r>
              <a:rPr lang="en-US" sz="3600" dirty="0" err="1">
                <a:solidFill>
                  <a:schemeClr val="bg1"/>
                </a:solidFill>
              </a:rPr>
              <a:t>scopuri</a:t>
            </a:r>
            <a:r>
              <a:rPr lang="en-US" sz="3600" dirty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Stocarea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dirty="0" err="1">
                <a:solidFill>
                  <a:schemeClr val="bg1"/>
                </a:solidFill>
              </a:rPr>
              <a:t>baze</a:t>
            </a:r>
            <a:r>
              <a:rPr lang="en-US" dirty="0">
                <a:solidFill>
                  <a:schemeClr val="bg1"/>
                </a:solidFill>
              </a:rPr>
              <a:t> de date disparate a </a:t>
            </a:r>
            <a:r>
              <a:rPr lang="en-US" dirty="0" err="1">
                <a:solidFill>
                  <a:schemeClr val="bg1"/>
                </a:solidFill>
              </a:rPr>
              <a:t>datelor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bancare</a:t>
            </a:r>
            <a:r>
              <a:rPr lang="en-US" dirty="0">
                <a:solidFill>
                  <a:schemeClr val="bg1"/>
                </a:solidFill>
              </a:rPr>
              <a:t> ale </a:t>
            </a:r>
            <a:r>
              <a:rPr lang="en-US" dirty="0" err="1">
                <a:solidFill>
                  <a:schemeClr val="bg1"/>
                </a:solidFill>
              </a:rPr>
              <a:t>utilizatorilor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 err="1">
                <a:solidFill>
                  <a:schemeClr val="bg1"/>
                </a:solidFill>
              </a:rPr>
              <a:t>Containerele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ofera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putere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calcul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sistemului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Practic</a:t>
            </a:r>
            <a:r>
              <a:rPr lang="en-US" dirty="0">
                <a:solidFill>
                  <a:schemeClr val="bg1"/>
                </a:solidFill>
              </a:rPr>
              <a:t> ele </a:t>
            </a:r>
            <a:r>
              <a:rPr lang="en-US" dirty="0" err="1">
                <a:solidFill>
                  <a:schemeClr val="bg1"/>
                </a:solidFill>
              </a:rPr>
              <a:t>vor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gazdui</a:t>
            </a:r>
            <a:r>
              <a:rPr lang="en-US" dirty="0">
                <a:solidFill>
                  <a:schemeClr val="bg1"/>
                </a:solidFill>
              </a:rPr>
              <a:t> middleware-</a:t>
            </a:r>
            <a:r>
              <a:rPr lang="en-US" dirty="0" err="1">
                <a:solidFill>
                  <a:schemeClr val="bg1"/>
                </a:solidFill>
              </a:rPr>
              <a:t>ul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A diagram of a cloud with text&#10;&#10;Description automatically generated">
            <a:extLst>
              <a:ext uri="{FF2B5EF4-FFF2-40B4-BE49-F238E27FC236}">
                <a16:creationId xmlns:a16="http://schemas.microsoft.com/office/drawing/2014/main" id="{E8AE5E58-885B-6A17-ED6A-4659304CD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558" y="3883620"/>
            <a:ext cx="5738352" cy="297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9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urple circle with white and blue spots&#10;&#10;Description automatically generated with medium confidence">
            <a:extLst>
              <a:ext uri="{FF2B5EF4-FFF2-40B4-BE49-F238E27FC236}">
                <a16:creationId xmlns:a16="http://schemas.microsoft.com/office/drawing/2014/main" id="{EA151E7B-6B30-5C97-E76D-F5D3E3F1B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39484" cy="82113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E43EB0-9D52-095B-7159-78AC718F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Functionalitati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041C2-686B-ADBD-5D22-9A6F1A525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Login/ Register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Agregare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interogare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solduri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Agregare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ordonare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interogare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tranzactii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Categorisirea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tranzactiilor</a:t>
            </a:r>
            <a:r>
              <a:rPr lang="en-US" dirty="0">
                <a:solidFill>
                  <a:schemeClr val="bg1"/>
                </a:solidFill>
              </a:rPr>
              <a:t> pentru </a:t>
            </a:r>
            <a:r>
              <a:rPr lang="en-US" dirty="0" err="1">
                <a:solidFill>
                  <a:schemeClr val="bg1"/>
                </a:solidFill>
              </a:rPr>
              <a:t>imbogatirea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datelor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Creare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initializare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ordine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plata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559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urple circle with white and blue spots&#10;&#10;Description automatically generated with medium confidence">
            <a:extLst>
              <a:ext uri="{FF2B5EF4-FFF2-40B4-BE49-F238E27FC236}">
                <a16:creationId xmlns:a16="http://schemas.microsoft.com/office/drawing/2014/main" id="{1301BF44-24A9-416F-C1AF-349C94F9D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39484" cy="82113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D12736-3C07-E6CE-3B87-238AFC070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Arhitectura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sistemului</a:t>
            </a:r>
            <a:r>
              <a:rPr lang="en-US" dirty="0">
                <a:solidFill>
                  <a:schemeClr val="bg1"/>
                </a:solidFill>
              </a:rPr>
              <a:t> software</a:t>
            </a:r>
          </a:p>
        </p:txBody>
      </p:sp>
      <p:pic>
        <p:nvPicPr>
          <p:cNvPr id="10" name="Picture 9" descr="A diagram of a cloud computing process&#10;&#10;Description automatically generated">
            <a:extLst>
              <a:ext uri="{FF2B5EF4-FFF2-40B4-BE49-F238E27FC236}">
                <a16:creationId xmlns:a16="http://schemas.microsoft.com/office/drawing/2014/main" id="{4318F157-250F-25B9-6710-EFA9E99E4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63" y="1785836"/>
            <a:ext cx="9362615" cy="5264501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1E16C3D-8282-8513-124E-20889F7CF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23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urple circle with white and blue spots&#10;&#10;Description automatically generated with medium confidence">
            <a:extLst>
              <a:ext uri="{FF2B5EF4-FFF2-40B4-BE49-F238E27FC236}">
                <a16:creationId xmlns:a16="http://schemas.microsoft.com/office/drawing/2014/main" id="{F482C390-5C3A-D1BD-7358-4B6B4C223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39484" cy="82113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37F0D8-EA3E-0273-716A-2E3CC0F12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Scenarii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utilizare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0FFD1-4802-0725-4133-768DA19FF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Utilizatorul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creaza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</a:t>
            </a:r>
            <a:r>
              <a:rPr lang="en-US" dirty="0">
                <a:solidFill>
                  <a:schemeClr val="bg1"/>
                </a:solidFill>
              </a:rPr>
              <a:t> se </a:t>
            </a:r>
            <a:r>
              <a:rPr lang="en-US" dirty="0" err="1">
                <a:solidFill>
                  <a:schemeClr val="bg1"/>
                </a:solidFill>
              </a:rPr>
              <a:t>logheaza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Isi </a:t>
            </a:r>
            <a:r>
              <a:rPr lang="en-US" dirty="0" err="1">
                <a:solidFill>
                  <a:schemeClr val="bg1"/>
                </a:solidFill>
              </a:rPr>
              <a:t>conecteaza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conturile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bancare</a:t>
            </a:r>
            <a:r>
              <a:rPr lang="en-US" dirty="0">
                <a:solidFill>
                  <a:schemeClr val="bg1"/>
                </a:solidFill>
              </a:rPr>
              <a:t> pe care </a:t>
            </a:r>
            <a:r>
              <a:rPr lang="en-US" dirty="0" err="1">
                <a:solidFill>
                  <a:schemeClr val="bg1"/>
                </a:solidFill>
              </a:rPr>
              <a:t>doreste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</a:t>
            </a:r>
            <a:r>
              <a:rPr lang="en-US" dirty="0">
                <a:solidFill>
                  <a:schemeClr val="bg1"/>
                </a:solidFill>
              </a:rPr>
              <a:t> le </a:t>
            </a:r>
            <a:r>
              <a:rPr lang="en-US" dirty="0" err="1">
                <a:solidFill>
                  <a:schemeClr val="bg1"/>
                </a:solidFill>
              </a:rPr>
              <a:t>interogheze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Creaza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salveaza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ordine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plata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raman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dirty="0" err="1">
                <a:solidFill>
                  <a:schemeClr val="bg1"/>
                </a:solidFill>
              </a:rPr>
              <a:t>asteptare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Selecteaza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optiunile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dorite</a:t>
            </a:r>
            <a:r>
              <a:rPr lang="en-US" dirty="0">
                <a:solidFill>
                  <a:schemeClr val="bg1"/>
                </a:solidFill>
              </a:rPr>
              <a:t> pentru </a:t>
            </a:r>
            <a:r>
              <a:rPr lang="en-US" dirty="0" err="1">
                <a:solidFill>
                  <a:schemeClr val="bg1"/>
                </a:solidFill>
              </a:rPr>
              <a:t>vizualizarea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datelor</a:t>
            </a:r>
            <a:r>
              <a:rPr lang="en-US" dirty="0">
                <a:solidFill>
                  <a:schemeClr val="bg1"/>
                </a:solidFill>
              </a:rPr>
              <a:t> de pe orice </a:t>
            </a:r>
            <a:r>
              <a:rPr lang="en-US" dirty="0" err="1">
                <a:solidFill>
                  <a:schemeClr val="bg1"/>
                </a:solidFill>
              </a:rPr>
              <a:t>pagina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Solduri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Tranzactii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Plati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669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348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Sistem software de management al serviciilor bancare</vt:lpstr>
      <vt:lpstr>Cuprins</vt:lpstr>
      <vt:lpstr>Introducere</vt:lpstr>
      <vt:lpstr>State of the art</vt:lpstr>
      <vt:lpstr>Tehnlogii folosite</vt:lpstr>
      <vt:lpstr>Tehnologii folosite</vt:lpstr>
      <vt:lpstr>Functionalitati</vt:lpstr>
      <vt:lpstr>Arhitectura sistemului software</vt:lpstr>
      <vt:lpstr>Scenarii de utilizare</vt:lpstr>
      <vt:lpstr>Implementarea proiectului prin metoda Agile</vt:lpstr>
      <vt:lpstr>Implementarea proiectului prin metoda Agile</vt:lpstr>
      <vt:lpstr>Concluzii si perspective de viitor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software de management al serviciilor bancare</dc:title>
  <dc:creator>Petru GHEORGHEASA</dc:creator>
  <cp:lastModifiedBy>Petru GHEORGHEASA</cp:lastModifiedBy>
  <cp:revision>24</cp:revision>
  <dcterms:created xsi:type="dcterms:W3CDTF">2024-04-17T11:01:09Z</dcterms:created>
  <dcterms:modified xsi:type="dcterms:W3CDTF">2024-04-17T13:50:19Z</dcterms:modified>
</cp:coreProperties>
</file>