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62" r:id="rId5"/>
    <p:sldId id="265" r:id="rId6"/>
    <p:sldId id="259" r:id="rId7"/>
    <p:sldId id="260" r:id="rId8"/>
    <p:sldId id="261" r:id="rId9"/>
    <p:sldId id="263"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99C41F-DA50-4482-BF56-DCC3A4E44FCD}"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32F99-E688-4E36-B924-37A02F897E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8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99C41F-DA50-4482-BF56-DCC3A4E44FCD}"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32F99-E688-4E36-B924-37A02F897E34}" type="slidenum">
              <a:rPr lang="en-US" smtClean="0"/>
              <a:t>‹#›</a:t>
            </a:fld>
            <a:endParaRPr lang="en-US"/>
          </a:p>
        </p:txBody>
      </p:sp>
    </p:spTree>
    <p:extLst>
      <p:ext uri="{BB962C8B-B14F-4D97-AF65-F5344CB8AC3E}">
        <p14:creationId xmlns:p14="http://schemas.microsoft.com/office/powerpoint/2010/main" val="279102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99C41F-DA50-4482-BF56-DCC3A4E44FCD}"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32F99-E688-4E36-B924-37A02F897E34}" type="slidenum">
              <a:rPr lang="en-US" smtClean="0"/>
              <a:t>‹#›</a:t>
            </a:fld>
            <a:endParaRPr lang="en-US"/>
          </a:p>
        </p:txBody>
      </p:sp>
    </p:spTree>
    <p:extLst>
      <p:ext uri="{BB962C8B-B14F-4D97-AF65-F5344CB8AC3E}">
        <p14:creationId xmlns:p14="http://schemas.microsoft.com/office/powerpoint/2010/main" val="2043913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99C41F-DA50-4482-BF56-DCC3A4E44FCD}"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32F99-E688-4E36-B924-37A02F897E34}" type="slidenum">
              <a:rPr lang="en-US" smtClean="0"/>
              <a:t>‹#›</a:t>
            </a:fld>
            <a:endParaRPr lang="en-US"/>
          </a:p>
        </p:txBody>
      </p:sp>
    </p:spTree>
    <p:extLst>
      <p:ext uri="{BB962C8B-B14F-4D97-AF65-F5344CB8AC3E}">
        <p14:creationId xmlns:p14="http://schemas.microsoft.com/office/powerpoint/2010/main" val="805742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99C41F-DA50-4482-BF56-DCC3A4E44FCD}"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32F99-E688-4E36-B924-37A02F897E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7820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99C41F-DA50-4482-BF56-DCC3A4E44FCD}"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32F99-E688-4E36-B924-37A02F897E34}" type="slidenum">
              <a:rPr lang="en-US" smtClean="0"/>
              <a:t>‹#›</a:t>
            </a:fld>
            <a:endParaRPr lang="en-US"/>
          </a:p>
        </p:txBody>
      </p:sp>
    </p:spTree>
    <p:extLst>
      <p:ext uri="{BB962C8B-B14F-4D97-AF65-F5344CB8AC3E}">
        <p14:creationId xmlns:p14="http://schemas.microsoft.com/office/powerpoint/2010/main" val="2359326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99C41F-DA50-4482-BF56-DCC3A4E44FCD}" type="datetimeFigureOut">
              <a:rPr lang="en-US" smtClean="0"/>
              <a:t>3/14/2021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232F99-E688-4E36-B924-37A02F897E34}" type="slidenum">
              <a:rPr lang="en-US" smtClean="0"/>
              <a:t>‹#›</a:t>
            </a:fld>
            <a:endParaRPr lang="en-US"/>
          </a:p>
        </p:txBody>
      </p:sp>
    </p:spTree>
    <p:extLst>
      <p:ext uri="{BB962C8B-B14F-4D97-AF65-F5344CB8AC3E}">
        <p14:creationId xmlns:p14="http://schemas.microsoft.com/office/powerpoint/2010/main" val="374740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399C41F-DA50-4482-BF56-DCC3A4E44FCD}" type="datetimeFigureOut">
              <a:rPr lang="en-US" smtClean="0"/>
              <a:t>3/14/2021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232F99-E688-4E36-B924-37A02F897E34}" type="slidenum">
              <a:rPr lang="en-US" smtClean="0"/>
              <a:t>‹#›</a:t>
            </a:fld>
            <a:endParaRPr lang="en-US"/>
          </a:p>
        </p:txBody>
      </p:sp>
    </p:spTree>
    <p:extLst>
      <p:ext uri="{BB962C8B-B14F-4D97-AF65-F5344CB8AC3E}">
        <p14:creationId xmlns:p14="http://schemas.microsoft.com/office/powerpoint/2010/main" val="2710599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399C41F-DA50-4482-BF56-DCC3A4E44FCD}" type="datetimeFigureOut">
              <a:rPr lang="en-US" smtClean="0"/>
              <a:t>3/14/2021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A232F99-E688-4E36-B924-37A02F897E34}" type="slidenum">
              <a:rPr lang="en-US" smtClean="0"/>
              <a:t>‹#›</a:t>
            </a:fld>
            <a:endParaRPr lang="en-US"/>
          </a:p>
        </p:txBody>
      </p:sp>
    </p:spTree>
    <p:extLst>
      <p:ext uri="{BB962C8B-B14F-4D97-AF65-F5344CB8AC3E}">
        <p14:creationId xmlns:p14="http://schemas.microsoft.com/office/powerpoint/2010/main" val="2367051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399C41F-DA50-4482-BF56-DCC3A4E44FCD}" type="datetimeFigureOut">
              <a:rPr lang="en-US" smtClean="0"/>
              <a:t>3/14/2021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A232F99-E688-4E36-B924-37A02F897E34}" type="slidenum">
              <a:rPr lang="en-US" smtClean="0"/>
              <a:t>‹#›</a:t>
            </a:fld>
            <a:endParaRPr lang="en-US"/>
          </a:p>
        </p:txBody>
      </p:sp>
    </p:spTree>
    <p:extLst>
      <p:ext uri="{BB962C8B-B14F-4D97-AF65-F5344CB8AC3E}">
        <p14:creationId xmlns:p14="http://schemas.microsoft.com/office/powerpoint/2010/main" val="108825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399C41F-DA50-4482-BF56-DCC3A4E44FCD}"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32F99-E688-4E36-B924-37A02F897E34}" type="slidenum">
              <a:rPr lang="en-US" smtClean="0"/>
              <a:t>‹#›</a:t>
            </a:fld>
            <a:endParaRPr lang="en-US"/>
          </a:p>
        </p:txBody>
      </p:sp>
    </p:spTree>
    <p:extLst>
      <p:ext uri="{BB962C8B-B14F-4D97-AF65-F5344CB8AC3E}">
        <p14:creationId xmlns:p14="http://schemas.microsoft.com/office/powerpoint/2010/main" val="3045296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399C41F-DA50-4482-BF56-DCC3A4E44FCD}" type="datetimeFigureOut">
              <a:rPr lang="en-US" smtClean="0"/>
              <a:t>3/14/2021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A232F99-E688-4E36-B924-37A02F897E3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02674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150" dirty="0" smtClean="0"/>
              <a:t>Tema 1 SD- Sort</a:t>
            </a:r>
            <a:r>
              <a:rPr lang="ro-RO" dirty="0" smtClean="0"/>
              <a:t>ări</a:t>
            </a:r>
            <a:endParaRPr lang="en-US" dirty="0"/>
          </a:p>
        </p:txBody>
      </p:sp>
      <p:sp>
        <p:nvSpPr>
          <p:cNvPr id="3" name="Subtitle 2"/>
          <p:cNvSpPr>
            <a:spLocks noGrp="1"/>
          </p:cNvSpPr>
          <p:nvPr>
            <p:ph type="subTitle" idx="1"/>
          </p:nvPr>
        </p:nvSpPr>
        <p:spPr/>
        <p:txBody>
          <a:bodyPr/>
          <a:lstStyle/>
          <a:p>
            <a:r>
              <a:rPr lang="ro-RO" dirty="0" smtClean="0"/>
              <a:t>Popescu Petru, grupa 131</a:t>
            </a:r>
          </a:p>
          <a:p>
            <a:endParaRPr lang="en-US" dirty="0"/>
          </a:p>
        </p:txBody>
      </p:sp>
    </p:spTree>
    <p:extLst>
      <p:ext uri="{BB962C8B-B14F-4D97-AF65-F5344CB8AC3E}">
        <p14:creationId xmlns:p14="http://schemas.microsoft.com/office/powerpoint/2010/main" val="30053864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Radix sort MSD binar</a:t>
            </a:r>
            <a:endParaRPr lang="en-US" dirty="0"/>
          </a:p>
        </p:txBody>
      </p:sp>
      <p:sp>
        <p:nvSpPr>
          <p:cNvPr id="3" name="Content Placeholder 2"/>
          <p:cNvSpPr>
            <a:spLocks noGrp="1"/>
          </p:cNvSpPr>
          <p:nvPr>
            <p:ph idx="1"/>
          </p:nvPr>
        </p:nvSpPr>
        <p:spPr/>
        <p:txBody>
          <a:bodyPr/>
          <a:lstStyle/>
          <a:p>
            <a:r>
              <a:rPr lang="ro-RO" dirty="0" smtClean="0"/>
              <a:t>Radix sort are la bază compararea cifră cu cifră(cifrele pot fi în baza 10 sau în altă bază, în acest caz 2) a numerelor pornind de la cifra cea mai semnificativă(MSD) sau cea mai nesemnificativă(LSD). Radix sort poate fi implementat si pe stringuri, comparând literă cu literă.</a:t>
            </a:r>
          </a:p>
          <a:p>
            <a:r>
              <a:rPr lang="ro-RO" dirty="0" smtClean="0"/>
              <a:t>Pentru radix sort am implementat 3 funcții: o functie care returnează puterea lui 2, o functie care se apelează recursiv și o funcție asemănătoare celei de la quicksort, care împarte numerele în două în funcție de bitul corespunzător puterii curente a lui 2(maxb) și returnează poziția pe care se intersectează aceste partiții.</a:t>
            </a:r>
          </a:p>
        </p:txBody>
      </p:sp>
    </p:spTree>
    <p:extLst>
      <p:ext uri="{BB962C8B-B14F-4D97-AF65-F5344CB8AC3E}">
        <p14:creationId xmlns:p14="http://schemas.microsoft.com/office/powerpoint/2010/main" val="4040969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Timp de executare pe vectori random</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41555242"/>
              </p:ext>
            </p:extLst>
          </p:nvPr>
        </p:nvGraphicFramePr>
        <p:xfrm>
          <a:off x="1096963" y="1846263"/>
          <a:ext cx="10058400" cy="259588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4240031551"/>
                    </a:ext>
                  </a:extLst>
                </a:gridCol>
                <a:gridCol w="2514600">
                  <a:extLst>
                    <a:ext uri="{9D8B030D-6E8A-4147-A177-3AD203B41FA5}">
                      <a16:colId xmlns:a16="http://schemas.microsoft.com/office/drawing/2014/main" val="2502095852"/>
                    </a:ext>
                  </a:extLst>
                </a:gridCol>
                <a:gridCol w="2514600">
                  <a:extLst>
                    <a:ext uri="{9D8B030D-6E8A-4147-A177-3AD203B41FA5}">
                      <a16:colId xmlns:a16="http://schemas.microsoft.com/office/drawing/2014/main" val="3510528727"/>
                    </a:ext>
                  </a:extLst>
                </a:gridCol>
                <a:gridCol w="2514600">
                  <a:extLst>
                    <a:ext uri="{9D8B030D-6E8A-4147-A177-3AD203B41FA5}">
                      <a16:colId xmlns:a16="http://schemas.microsoft.com/office/drawing/2014/main" val="25372315"/>
                    </a:ext>
                  </a:extLst>
                </a:gridCol>
              </a:tblGrid>
              <a:tr h="370840">
                <a:tc>
                  <a:txBody>
                    <a:bodyPr/>
                    <a:lstStyle/>
                    <a:p>
                      <a:r>
                        <a:rPr lang="ro-RO" dirty="0" smtClean="0"/>
                        <a:t>Tip sortare</a:t>
                      </a:r>
                      <a:endParaRPr lang="en-US" dirty="0"/>
                    </a:p>
                  </a:txBody>
                  <a:tcPr/>
                </a:tc>
                <a:tc>
                  <a:txBody>
                    <a:bodyPr/>
                    <a:lstStyle/>
                    <a:p>
                      <a:r>
                        <a:rPr lang="ro-RO" dirty="0" smtClean="0"/>
                        <a:t>100000</a:t>
                      </a:r>
                      <a:endParaRPr lang="en-US" dirty="0"/>
                    </a:p>
                  </a:txBody>
                  <a:tcPr/>
                </a:tc>
                <a:tc>
                  <a:txBody>
                    <a:bodyPr/>
                    <a:lstStyle/>
                    <a:p>
                      <a:r>
                        <a:rPr lang="ro-RO" dirty="0" smtClean="0"/>
                        <a:t>1000000</a:t>
                      </a:r>
                      <a:endParaRPr lang="en-US" dirty="0"/>
                    </a:p>
                  </a:txBody>
                  <a:tcPr/>
                </a:tc>
                <a:tc>
                  <a:txBody>
                    <a:bodyPr/>
                    <a:lstStyle/>
                    <a:p>
                      <a:r>
                        <a:rPr lang="ro-RO" dirty="0" smtClean="0"/>
                        <a:t>10000000</a:t>
                      </a:r>
                      <a:endParaRPr lang="en-US" dirty="0"/>
                    </a:p>
                  </a:txBody>
                  <a:tcPr/>
                </a:tc>
                <a:extLst>
                  <a:ext uri="{0D108BD9-81ED-4DB2-BD59-A6C34878D82A}">
                    <a16:rowId xmlns:a16="http://schemas.microsoft.com/office/drawing/2014/main" val="2907384087"/>
                  </a:ext>
                </a:extLst>
              </a:tr>
              <a:tr h="370840">
                <a:tc>
                  <a:txBody>
                    <a:bodyPr/>
                    <a:lstStyle/>
                    <a:p>
                      <a:r>
                        <a:rPr lang="ro-RO" dirty="0" smtClean="0"/>
                        <a:t>quick</a:t>
                      </a:r>
                      <a:endParaRPr lang="en-US" dirty="0"/>
                    </a:p>
                  </a:txBody>
                  <a:tcPr/>
                </a:tc>
                <a:tc>
                  <a:txBody>
                    <a:bodyPr/>
                    <a:lstStyle/>
                    <a:p>
                      <a:r>
                        <a:rPr lang="ro-RO" dirty="0" smtClean="0"/>
                        <a:t>0.027</a:t>
                      </a:r>
                      <a:endParaRPr lang="en-US" dirty="0"/>
                    </a:p>
                  </a:txBody>
                  <a:tcPr/>
                </a:tc>
                <a:tc>
                  <a:txBody>
                    <a:bodyPr/>
                    <a:lstStyle/>
                    <a:p>
                      <a:r>
                        <a:rPr lang="ro-RO" dirty="0" smtClean="0"/>
                        <a:t>0.289</a:t>
                      </a:r>
                      <a:endParaRPr lang="en-US" dirty="0"/>
                    </a:p>
                  </a:txBody>
                  <a:tcPr/>
                </a:tc>
                <a:tc>
                  <a:txBody>
                    <a:bodyPr/>
                    <a:lstStyle/>
                    <a:p>
                      <a:r>
                        <a:rPr lang="ro-RO" dirty="0" smtClean="0"/>
                        <a:t>6.185</a:t>
                      </a:r>
                      <a:endParaRPr lang="en-US" dirty="0"/>
                    </a:p>
                  </a:txBody>
                  <a:tcPr/>
                </a:tc>
                <a:extLst>
                  <a:ext uri="{0D108BD9-81ED-4DB2-BD59-A6C34878D82A}">
                    <a16:rowId xmlns:a16="http://schemas.microsoft.com/office/drawing/2014/main" val="4114916261"/>
                  </a:ext>
                </a:extLst>
              </a:tr>
              <a:tr h="370840">
                <a:tc>
                  <a:txBody>
                    <a:bodyPr/>
                    <a:lstStyle/>
                    <a:p>
                      <a:r>
                        <a:rPr lang="ro-RO" dirty="0" smtClean="0"/>
                        <a:t>count</a:t>
                      </a:r>
                      <a:endParaRPr lang="en-US" dirty="0"/>
                    </a:p>
                  </a:txBody>
                  <a:tcPr/>
                </a:tc>
                <a:tc>
                  <a:txBody>
                    <a:bodyPr/>
                    <a:lstStyle/>
                    <a:p>
                      <a:r>
                        <a:rPr lang="ro-RO" dirty="0" smtClean="0"/>
                        <a:t>0.002</a:t>
                      </a:r>
                      <a:endParaRPr lang="en-US" dirty="0"/>
                    </a:p>
                  </a:txBody>
                  <a:tcPr/>
                </a:tc>
                <a:tc>
                  <a:txBody>
                    <a:bodyPr/>
                    <a:lstStyle/>
                    <a:p>
                      <a:r>
                        <a:rPr lang="ro-RO" dirty="0" smtClean="0"/>
                        <a:t>0.007</a:t>
                      </a:r>
                      <a:endParaRPr lang="en-US" dirty="0"/>
                    </a:p>
                  </a:txBody>
                  <a:tcPr/>
                </a:tc>
                <a:tc>
                  <a:txBody>
                    <a:bodyPr/>
                    <a:lstStyle/>
                    <a:p>
                      <a:r>
                        <a:rPr lang="ro-RO" dirty="0" smtClean="0"/>
                        <a:t>0.054</a:t>
                      </a:r>
                      <a:endParaRPr lang="en-US" dirty="0"/>
                    </a:p>
                  </a:txBody>
                  <a:tcPr/>
                </a:tc>
                <a:extLst>
                  <a:ext uri="{0D108BD9-81ED-4DB2-BD59-A6C34878D82A}">
                    <a16:rowId xmlns:a16="http://schemas.microsoft.com/office/drawing/2014/main" val="2374548362"/>
                  </a:ext>
                </a:extLst>
              </a:tr>
              <a:tr h="370840">
                <a:tc>
                  <a:txBody>
                    <a:bodyPr/>
                    <a:lstStyle/>
                    <a:p>
                      <a:r>
                        <a:rPr lang="ro-RO" dirty="0" smtClean="0"/>
                        <a:t>radix</a:t>
                      </a:r>
                      <a:endParaRPr lang="en-US" dirty="0"/>
                    </a:p>
                  </a:txBody>
                  <a:tcPr/>
                </a:tc>
                <a:tc>
                  <a:txBody>
                    <a:bodyPr/>
                    <a:lstStyle/>
                    <a:p>
                      <a:r>
                        <a:rPr lang="ro-RO" dirty="0" smtClean="0"/>
                        <a:t>0.02</a:t>
                      </a:r>
                      <a:endParaRPr lang="en-US" dirty="0"/>
                    </a:p>
                  </a:txBody>
                  <a:tcPr/>
                </a:tc>
                <a:tc>
                  <a:txBody>
                    <a:bodyPr/>
                    <a:lstStyle/>
                    <a:p>
                      <a:r>
                        <a:rPr lang="ro-RO" dirty="0" smtClean="0"/>
                        <a:t>0.184</a:t>
                      </a:r>
                      <a:endParaRPr lang="en-US" dirty="0"/>
                    </a:p>
                  </a:txBody>
                  <a:tcPr/>
                </a:tc>
                <a:tc>
                  <a:txBody>
                    <a:bodyPr/>
                    <a:lstStyle/>
                    <a:p>
                      <a:r>
                        <a:rPr lang="ro-RO" dirty="0" smtClean="0"/>
                        <a:t>1.787</a:t>
                      </a:r>
                      <a:endParaRPr lang="en-US" dirty="0"/>
                    </a:p>
                  </a:txBody>
                  <a:tcPr/>
                </a:tc>
                <a:extLst>
                  <a:ext uri="{0D108BD9-81ED-4DB2-BD59-A6C34878D82A}">
                    <a16:rowId xmlns:a16="http://schemas.microsoft.com/office/drawing/2014/main" val="2133132007"/>
                  </a:ext>
                </a:extLst>
              </a:tr>
              <a:tr h="370840">
                <a:tc>
                  <a:txBody>
                    <a:bodyPr/>
                    <a:lstStyle/>
                    <a:p>
                      <a:r>
                        <a:rPr lang="ro-RO" b="0" dirty="0" smtClean="0"/>
                        <a:t>merge</a:t>
                      </a:r>
                      <a:endParaRPr lang="en-US" b="0" dirty="0"/>
                    </a:p>
                  </a:txBody>
                  <a:tcPr/>
                </a:tc>
                <a:tc>
                  <a:txBody>
                    <a:bodyPr/>
                    <a:lstStyle/>
                    <a:p>
                      <a:r>
                        <a:rPr lang="ro-RO" dirty="0" smtClean="0"/>
                        <a:t>0.019</a:t>
                      </a:r>
                      <a:endParaRPr lang="en-US" dirty="0"/>
                    </a:p>
                  </a:txBody>
                  <a:tcPr/>
                </a:tc>
                <a:tc>
                  <a:txBody>
                    <a:bodyPr/>
                    <a:lstStyle/>
                    <a:p>
                      <a:r>
                        <a:rPr lang="ro-RO" dirty="0" smtClean="0"/>
                        <a:t>0.179</a:t>
                      </a:r>
                      <a:endParaRPr lang="en-US" dirty="0"/>
                    </a:p>
                  </a:txBody>
                  <a:tcPr/>
                </a:tc>
                <a:tc>
                  <a:txBody>
                    <a:bodyPr/>
                    <a:lstStyle/>
                    <a:p>
                      <a:r>
                        <a:rPr lang="ro-RO" dirty="0" smtClean="0"/>
                        <a:t>1.988</a:t>
                      </a:r>
                      <a:endParaRPr lang="en-US" dirty="0"/>
                    </a:p>
                  </a:txBody>
                  <a:tcPr/>
                </a:tc>
                <a:extLst>
                  <a:ext uri="{0D108BD9-81ED-4DB2-BD59-A6C34878D82A}">
                    <a16:rowId xmlns:a16="http://schemas.microsoft.com/office/drawing/2014/main" val="1552528756"/>
                  </a:ext>
                </a:extLst>
              </a:tr>
              <a:tr h="370840">
                <a:tc>
                  <a:txBody>
                    <a:bodyPr/>
                    <a:lstStyle/>
                    <a:p>
                      <a:r>
                        <a:rPr lang="ro-RO" dirty="0" smtClean="0"/>
                        <a:t>insert</a:t>
                      </a:r>
                      <a:endParaRPr lang="en-US" dirty="0"/>
                    </a:p>
                  </a:txBody>
                  <a:tcPr/>
                </a:tc>
                <a:tc>
                  <a:txBody>
                    <a:bodyPr/>
                    <a:lstStyle/>
                    <a:p>
                      <a:r>
                        <a:rPr lang="ro-RO" dirty="0" smtClean="0"/>
                        <a:t>37.137</a:t>
                      </a:r>
                      <a:endParaRPr lang="en-US" dirty="0"/>
                    </a:p>
                  </a:txBody>
                  <a:tcPr/>
                </a:tc>
                <a:tc>
                  <a:txBody>
                    <a:bodyPr/>
                    <a:lstStyle/>
                    <a:p>
                      <a:r>
                        <a:rPr lang="ro-RO" dirty="0" smtClean="0"/>
                        <a:t>-</a:t>
                      </a:r>
                      <a:endParaRPr lang="en-US" dirty="0"/>
                    </a:p>
                  </a:txBody>
                  <a:tcPr/>
                </a:tc>
                <a:tc>
                  <a:txBody>
                    <a:bodyPr/>
                    <a:lstStyle/>
                    <a:p>
                      <a:r>
                        <a:rPr lang="ro-RO" dirty="0" smtClean="0"/>
                        <a:t>-</a:t>
                      </a:r>
                      <a:endParaRPr lang="en-US" dirty="0"/>
                    </a:p>
                  </a:txBody>
                  <a:tcPr/>
                </a:tc>
                <a:extLst>
                  <a:ext uri="{0D108BD9-81ED-4DB2-BD59-A6C34878D82A}">
                    <a16:rowId xmlns:a16="http://schemas.microsoft.com/office/drawing/2014/main" val="3957127063"/>
                  </a:ext>
                </a:extLst>
              </a:tr>
              <a:tr h="370840">
                <a:tc>
                  <a:txBody>
                    <a:bodyPr/>
                    <a:lstStyle/>
                    <a:p>
                      <a:r>
                        <a:rPr lang="ro-RO" dirty="0" smtClean="0"/>
                        <a:t>stl</a:t>
                      </a:r>
                      <a:endParaRPr lang="en-US" dirty="0"/>
                    </a:p>
                  </a:txBody>
                  <a:tcPr/>
                </a:tc>
                <a:tc>
                  <a:txBody>
                    <a:bodyPr/>
                    <a:lstStyle/>
                    <a:p>
                      <a:r>
                        <a:rPr lang="ro-RO" dirty="0" smtClean="0"/>
                        <a:t>0.019</a:t>
                      </a:r>
                      <a:endParaRPr lang="en-US" dirty="0"/>
                    </a:p>
                  </a:txBody>
                  <a:tcPr/>
                </a:tc>
                <a:tc>
                  <a:txBody>
                    <a:bodyPr/>
                    <a:lstStyle/>
                    <a:p>
                      <a:r>
                        <a:rPr lang="ro-RO" dirty="0" smtClean="0"/>
                        <a:t>0.177</a:t>
                      </a:r>
                      <a:endParaRPr lang="en-US" dirty="0"/>
                    </a:p>
                  </a:txBody>
                  <a:tcPr/>
                </a:tc>
                <a:tc>
                  <a:txBody>
                    <a:bodyPr/>
                    <a:lstStyle/>
                    <a:p>
                      <a:r>
                        <a:rPr lang="ro-RO" dirty="0" smtClean="0"/>
                        <a:t>1.925</a:t>
                      </a:r>
                      <a:endParaRPr lang="en-US" dirty="0"/>
                    </a:p>
                  </a:txBody>
                  <a:tcPr/>
                </a:tc>
                <a:extLst>
                  <a:ext uri="{0D108BD9-81ED-4DB2-BD59-A6C34878D82A}">
                    <a16:rowId xmlns:a16="http://schemas.microsoft.com/office/drawing/2014/main" val="1745682104"/>
                  </a:ext>
                </a:extLst>
              </a:tr>
            </a:tbl>
          </a:graphicData>
        </a:graphic>
      </p:graphicFrame>
    </p:spTree>
    <p:extLst>
      <p:ext uri="{BB962C8B-B14F-4D97-AF65-F5344CB8AC3E}">
        <p14:creationId xmlns:p14="http://schemas.microsoft.com/office/powerpoint/2010/main" val="2712608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Timp de executare pe vector constant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0854647"/>
              </p:ext>
            </p:extLst>
          </p:nvPr>
        </p:nvGraphicFramePr>
        <p:xfrm>
          <a:off x="1096963" y="1846263"/>
          <a:ext cx="10058400" cy="2625049"/>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781778227"/>
                    </a:ext>
                  </a:extLst>
                </a:gridCol>
                <a:gridCol w="2514600">
                  <a:extLst>
                    <a:ext uri="{9D8B030D-6E8A-4147-A177-3AD203B41FA5}">
                      <a16:colId xmlns:a16="http://schemas.microsoft.com/office/drawing/2014/main" val="3670874055"/>
                    </a:ext>
                  </a:extLst>
                </a:gridCol>
                <a:gridCol w="2514600">
                  <a:extLst>
                    <a:ext uri="{9D8B030D-6E8A-4147-A177-3AD203B41FA5}">
                      <a16:colId xmlns:a16="http://schemas.microsoft.com/office/drawing/2014/main" val="1538380735"/>
                    </a:ext>
                  </a:extLst>
                </a:gridCol>
                <a:gridCol w="2514600">
                  <a:extLst>
                    <a:ext uri="{9D8B030D-6E8A-4147-A177-3AD203B41FA5}">
                      <a16:colId xmlns:a16="http://schemas.microsoft.com/office/drawing/2014/main" val="1529452609"/>
                    </a:ext>
                  </a:extLst>
                </a:gridCol>
              </a:tblGrid>
              <a:tr h="375007">
                <a:tc>
                  <a:txBody>
                    <a:bodyPr/>
                    <a:lstStyle/>
                    <a:p>
                      <a:r>
                        <a:rPr lang="ro-RO" dirty="0" smtClean="0"/>
                        <a:t>Tip sortare</a:t>
                      </a:r>
                      <a:endParaRPr lang="en-US" dirty="0"/>
                    </a:p>
                  </a:txBody>
                  <a:tcPr/>
                </a:tc>
                <a:tc>
                  <a:txBody>
                    <a:bodyPr/>
                    <a:lstStyle/>
                    <a:p>
                      <a:r>
                        <a:rPr lang="ro-RO" dirty="0" smtClean="0"/>
                        <a:t>100000</a:t>
                      </a:r>
                      <a:endParaRPr lang="en-US" dirty="0"/>
                    </a:p>
                  </a:txBody>
                  <a:tcPr/>
                </a:tc>
                <a:tc>
                  <a:txBody>
                    <a:bodyPr/>
                    <a:lstStyle/>
                    <a:p>
                      <a:r>
                        <a:rPr lang="ro-RO" dirty="0" smtClean="0"/>
                        <a:t>1000000</a:t>
                      </a:r>
                      <a:endParaRPr lang="en-US" dirty="0"/>
                    </a:p>
                  </a:txBody>
                  <a:tcPr/>
                </a:tc>
                <a:tc>
                  <a:txBody>
                    <a:bodyPr/>
                    <a:lstStyle/>
                    <a:p>
                      <a:r>
                        <a:rPr lang="ro-RO" dirty="0" smtClean="0"/>
                        <a:t>10000000</a:t>
                      </a:r>
                      <a:endParaRPr lang="en-US" dirty="0"/>
                    </a:p>
                  </a:txBody>
                  <a:tcPr/>
                </a:tc>
                <a:extLst>
                  <a:ext uri="{0D108BD9-81ED-4DB2-BD59-A6C34878D82A}">
                    <a16:rowId xmlns:a16="http://schemas.microsoft.com/office/drawing/2014/main" val="2860705475"/>
                  </a:ext>
                </a:extLst>
              </a:tr>
              <a:tr h="375007">
                <a:tc>
                  <a:txBody>
                    <a:bodyPr/>
                    <a:lstStyle/>
                    <a:p>
                      <a:r>
                        <a:rPr lang="ro-RO" dirty="0" smtClean="0"/>
                        <a:t>quick</a:t>
                      </a:r>
                      <a:endParaRPr lang="en-US" dirty="0"/>
                    </a:p>
                  </a:txBody>
                  <a:tcPr/>
                </a:tc>
                <a:tc>
                  <a:txBody>
                    <a:bodyPr/>
                    <a:lstStyle/>
                    <a:p>
                      <a:r>
                        <a:rPr lang="ro-RO" dirty="0" smtClean="0"/>
                        <a:t>-</a:t>
                      </a:r>
                      <a:endParaRPr lang="en-US" dirty="0"/>
                    </a:p>
                  </a:txBody>
                  <a:tcPr/>
                </a:tc>
                <a:tc>
                  <a:txBody>
                    <a:bodyPr/>
                    <a:lstStyle/>
                    <a:p>
                      <a:r>
                        <a:rPr lang="ro-RO" dirty="0" smtClean="0"/>
                        <a:t>-</a:t>
                      </a:r>
                      <a:endParaRPr lang="en-US" dirty="0"/>
                    </a:p>
                  </a:txBody>
                  <a:tcPr/>
                </a:tc>
                <a:tc>
                  <a:txBody>
                    <a:bodyPr/>
                    <a:lstStyle/>
                    <a:p>
                      <a:r>
                        <a:rPr lang="ro-RO" dirty="0" smtClean="0"/>
                        <a:t>-</a:t>
                      </a:r>
                      <a:endParaRPr lang="en-US" dirty="0"/>
                    </a:p>
                  </a:txBody>
                  <a:tcPr/>
                </a:tc>
                <a:extLst>
                  <a:ext uri="{0D108BD9-81ED-4DB2-BD59-A6C34878D82A}">
                    <a16:rowId xmlns:a16="http://schemas.microsoft.com/office/drawing/2014/main" val="1210546139"/>
                  </a:ext>
                </a:extLst>
              </a:tr>
              <a:tr h="375007">
                <a:tc>
                  <a:txBody>
                    <a:bodyPr/>
                    <a:lstStyle/>
                    <a:p>
                      <a:r>
                        <a:rPr lang="ro-RO" dirty="0" smtClean="0"/>
                        <a:t>count</a:t>
                      </a:r>
                      <a:endParaRPr lang="en-US" dirty="0"/>
                    </a:p>
                  </a:txBody>
                  <a:tcPr/>
                </a:tc>
                <a:tc>
                  <a:txBody>
                    <a:bodyPr/>
                    <a:lstStyle/>
                    <a:p>
                      <a:r>
                        <a:rPr lang="ro-RO" dirty="0" smtClean="0"/>
                        <a:t>0.002</a:t>
                      </a:r>
                      <a:endParaRPr lang="en-US" dirty="0"/>
                    </a:p>
                  </a:txBody>
                  <a:tcPr/>
                </a:tc>
                <a:tc>
                  <a:txBody>
                    <a:bodyPr/>
                    <a:lstStyle/>
                    <a:p>
                      <a:r>
                        <a:rPr lang="ro-RO" dirty="0" smtClean="0"/>
                        <a:t>0.007</a:t>
                      </a:r>
                      <a:endParaRPr lang="en-US" dirty="0"/>
                    </a:p>
                  </a:txBody>
                  <a:tcPr/>
                </a:tc>
                <a:tc>
                  <a:txBody>
                    <a:bodyPr/>
                    <a:lstStyle/>
                    <a:p>
                      <a:r>
                        <a:rPr lang="ro-RO" dirty="0" smtClean="0"/>
                        <a:t>0.042</a:t>
                      </a:r>
                      <a:endParaRPr lang="en-US" dirty="0"/>
                    </a:p>
                  </a:txBody>
                  <a:tcPr/>
                </a:tc>
                <a:extLst>
                  <a:ext uri="{0D108BD9-81ED-4DB2-BD59-A6C34878D82A}">
                    <a16:rowId xmlns:a16="http://schemas.microsoft.com/office/drawing/2014/main" val="3570317220"/>
                  </a:ext>
                </a:extLst>
              </a:tr>
              <a:tr h="375007">
                <a:tc>
                  <a:txBody>
                    <a:bodyPr/>
                    <a:lstStyle/>
                    <a:p>
                      <a:r>
                        <a:rPr lang="ro-RO" dirty="0" smtClean="0"/>
                        <a:t>radix</a:t>
                      </a:r>
                      <a:endParaRPr lang="en-US" dirty="0"/>
                    </a:p>
                  </a:txBody>
                  <a:tcPr/>
                </a:tc>
                <a:tc>
                  <a:txBody>
                    <a:bodyPr/>
                    <a:lstStyle/>
                    <a:p>
                      <a:r>
                        <a:rPr lang="ro-RO" dirty="0" smtClean="0"/>
                        <a:t>0.011</a:t>
                      </a:r>
                      <a:endParaRPr lang="en-US" dirty="0"/>
                    </a:p>
                  </a:txBody>
                  <a:tcPr/>
                </a:tc>
                <a:tc>
                  <a:txBody>
                    <a:bodyPr/>
                    <a:lstStyle/>
                    <a:p>
                      <a:r>
                        <a:rPr lang="ro-RO" dirty="0" smtClean="0"/>
                        <a:t>0.184</a:t>
                      </a:r>
                      <a:endParaRPr lang="en-US" dirty="0"/>
                    </a:p>
                  </a:txBody>
                  <a:tcPr/>
                </a:tc>
                <a:tc>
                  <a:txBody>
                    <a:bodyPr/>
                    <a:lstStyle/>
                    <a:p>
                      <a:r>
                        <a:rPr lang="ro-RO" dirty="0" smtClean="0"/>
                        <a:t>1.167</a:t>
                      </a:r>
                      <a:endParaRPr lang="en-US" dirty="0"/>
                    </a:p>
                  </a:txBody>
                  <a:tcPr/>
                </a:tc>
                <a:extLst>
                  <a:ext uri="{0D108BD9-81ED-4DB2-BD59-A6C34878D82A}">
                    <a16:rowId xmlns:a16="http://schemas.microsoft.com/office/drawing/2014/main" val="2971489956"/>
                  </a:ext>
                </a:extLst>
              </a:tr>
              <a:tr h="375007">
                <a:tc>
                  <a:txBody>
                    <a:bodyPr/>
                    <a:lstStyle/>
                    <a:p>
                      <a:r>
                        <a:rPr lang="ro-RO" b="0" dirty="0" smtClean="0"/>
                        <a:t>merge</a:t>
                      </a:r>
                      <a:endParaRPr lang="en-US" b="0" dirty="0"/>
                    </a:p>
                  </a:txBody>
                  <a:tcPr/>
                </a:tc>
                <a:tc>
                  <a:txBody>
                    <a:bodyPr/>
                    <a:lstStyle/>
                    <a:p>
                      <a:r>
                        <a:rPr lang="ro-RO" dirty="0" smtClean="0"/>
                        <a:t>0.01</a:t>
                      </a:r>
                      <a:endParaRPr lang="en-US" dirty="0"/>
                    </a:p>
                  </a:txBody>
                  <a:tcPr/>
                </a:tc>
                <a:tc>
                  <a:txBody>
                    <a:bodyPr/>
                    <a:lstStyle/>
                    <a:p>
                      <a:r>
                        <a:rPr lang="ro-RO" dirty="0" smtClean="0"/>
                        <a:t>0.179</a:t>
                      </a:r>
                      <a:endParaRPr lang="en-US" dirty="0"/>
                    </a:p>
                  </a:txBody>
                  <a:tcPr/>
                </a:tc>
                <a:tc>
                  <a:txBody>
                    <a:bodyPr/>
                    <a:lstStyle/>
                    <a:p>
                      <a:r>
                        <a:rPr lang="ro-RO" dirty="0" smtClean="0"/>
                        <a:t>1.078</a:t>
                      </a:r>
                      <a:endParaRPr lang="en-US" dirty="0"/>
                    </a:p>
                  </a:txBody>
                  <a:tcPr/>
                </a:tc>
                <a:extLst>
                  <a:ext uri="{0D108BD9-81ED-4DB2-BD59-A6C34878D82A}">
                    <a16:rowId xmlns:a16="http://schemas.microsoft.com/office/drawing/2014/main" val="3500569370"/>
                  </a:ext>
                </a:extLst>
              </a:tr>
              <a:tr h="375007">
                <a:tc>
                  <a:txBody>
                    <a:bodyPr/>
                    <a:lstStyle/>
                    <a:p>
                      <a:r>
                        <a:rPr lang="ro-RO" dirty="0" smtClean="0"/>
                        <a:t>insert</a:t>
                      </a:r>
                      <a:endParaRPr lang="en-US" dirty="0"/>
                    </a:p>
                  </a:txBody>
                  <a:tcPr/>
                </a:tc>
                <a:tc>
                  <a:txBody>
                    <a:bodyPr/>
                    <a:lstStyle/>
                    <a:p>
                      <a:r>
                        <a:rPr lang="ro-RO" dirty="0" smtClean="0"/>
                        <a:t>10.519</a:t>
                      </a:r>
                      <a:endParaRPr lang="en-US" dirty="0"/>
                    </a:p>
                  </a:txBody>
                  <a:tcPr/>
                </a:tc>
                <a:tc>
                  <a:txBody>
                    <a:bodyPr/>
                    <a:lstStyle/>
                    <a:p>
                      <a:r>
                        <a:rPr lang="ro-RO" dirty="0" smtClean="0"/>
                        <a:t>-</a:t>
                      </a:r>
                      <a:endParaRPr lang="en-US" dirty="0"/>
                    </a:p>
                  </a:txBody>
                  <a:tcPr/>
                </a:tc>
                <a:tc>
                  <a:txBody>
                    <a:bodyPr/>
                    <a:lstStyle/>
                    <a:p>
                      <a:r>
                        <a:rPr lang="ro-RO" dirty="0" smtClean="0"/>
                        <a:t>-</a:t>
                      </a:r>
                      <a:endParaRPr lang="en-US" dirty="0"/>
                    </a:p>
                  </a:txBody>
                  <a:tcPr/>
                </a:tc>
                <a:extLst>
                  <a:ext uri="{0D108BD9-81ED-4DB2-BD59-A6C34878D82A}">
                    <a16:rowId xmlns:a16="http://schemas.microsoft.com/office/drawing/2014/main" val="2969524093"/>
                  </a:ext>
                </a:extLst>
              </a:tr>
              <a:tr h="375007">
                <a:tc>
                  <a:txBody>
                    <a:bodyPr/>
                    <a:lstStyle/>
                    <a:p>
                      <a:r>
                        <a:rPr lang="ro-RO" dirty="0" smtClean="0"/>
                        <a:t>stl</a:t>
                      </a:r>
                      <a:endParaRPr lang="en-US" dirty="0"/>
                    </a:p>
                  </a:txBody>
                  <a:tcPr/>
                </a:tc>
                <a:tc>
                  <a:txBody>
                    <a:bodyPr/>
                    <a:lstStyle/>
                    <a:p>
                      <a:r>
                        <a:rPr lang="ro-RO" dirty="0" smtClean="0"/>
                        <a:t>0.011</a:t>
                      </a:r>
                      <a:endParaRPr lang="en-US" dirty="0"/>
                    </a:p>
                  </a:txBody>
                  <a:tcPr/>
                </a:tc>
                <a:tc>
                  <a:txBody>
                    <a:bodyPr/>
                    <a:lstStyle/>
                    <a:p>
                      <a:r>
                        <a:rPr lang="ro-RO" dirty="0" smtClean="0"/>
                        <a:t>0.113</a:t>
                      </a:r>
                      <a:endParaRPr lang="en-US" dirty="0"/>
                    </a:p>
                  </a:txBody>
                  <a:tcPr/>
                </a:tc>
                <a:tc>
                  <a:txBody>
                    <a:bodyPr/>
                    <a:lstStyle/>
                    <a:p>
                      <a:r>
                        <a:rPr lang="ro-RO" dirty="0" smtClean="0"/>
                        <a:t>1.425</a:t>
                      </a:r>
                      <a:endParaRPr lang="en-US" dirty="0"/>
                    </a:p>
                  </a:txBody>
                  <a:tcPr/>
                </a:tc>
                <a:extLst>
                  <a:ext uri="{0D108BD9-81ED-4DB2-BD59-A6C34878D82A}">
                    <a16:rowId xmlns:a16="http://schemas.microsoft.com/office/drawing/2014/main" val="1494946232"/>
                  </a:ext>
                </a:extLst>
              </a:tr>
            </a:tbl>
          </a:graphicData>
        </a:graphic>
      </p:graphicFrame>
    </p:spTree>
    <p:extLst>
      <p:ext uri="{BB962C8B-B14F-4D97-AF65-F5344CB8AC3E}">
        <p14:creationId xmlns:p14="http://schemas.microsoft.com/office/powerpoint/2010/main" val="2843237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Sortări implementate</a:t>
            </a:r>
            <a:endParaRPr lang="en-US" dirty="0"/>
          </a:p>
        </p:txBody>
      </p:sp>
      <p:sp>
        <p:nvSpPr>
          <p:cNvPr id="3" name="Content Placeholder 2"/>
          <p:cNvSpPr>
            <a:spLocks noGrp="1"/>
          </p:cNvSpPr>
          <p:nvPr>
            <p:ph idx="1"/>
          </p:nvPr>
        </p:nvSpPr>
        <p:spPr/>
        <p:txBody>
          <a:bodyPr/>
          <a:lstStyle/>
          <a:p>
            <a:r>
              <a:rPr lang="ro-RO" dirty="0" smtClean="0"/>
              <a:t>Am implementat următoarele 5 sortări:</a:t>
            </a:r>
          </a:p>
          <a:p>
            <a:pPr lvl="1"/>
            <a:r>
              <a:rPr lang="ro-RO" dirty="0" smtClean="0"/>
              <a:t>Insert sort(am preferat această sortare în loc de bubble deoarece are aceeași complexitate, însă această sortare consider că este modul natural în care cineva ar sorta niște numere fără ajutorul unui PC)</a:t>
            </a:r>
          </a:p>
          <a:p>
            <a:pPr lvl="1"/>
            <a:r>
              <a:rPr lang="ro-RO" dirty="0" smtClean="0"/>
              <a:t>Quick sort(am ales pivotul random)</a:t>
            </a:r>
          </a:p>
          <a:p>
            <a:pPr lvl="1"/>
            <a:r>
              <a:rPr lang="ro-RO" dirty="0" smtClean="0"/>
              <a:t>Merge sort</a:t>
            </a:r>
          </a:p>
          <a:p>
            <a:pPr lvl="1"/>
            <a:r>
              <a:rPr lang="ro-RO" dirty="0" smtClean="0"/>
              <a:t>Count sort</a:t>
            </a:r>
          </a:p>
          <a:p>
            <a:pPr lvl="1"/>
            <a:r>
              <a:rPr lang="ro-RO" dirty="0" smtClean="0"/>
              <a:t>Radix sort(am implementat varianta MSD binară)</a:t>
            </a:r>
          </a:p>
        </p:txBody>
      </p:sp>
    </p:spTree>
    <p:extLst>
      <p:ext uri="{BB962C8B-B14F-4D97-AF65-F5344CB8AC3E}">
        <p14:creationId xmlns:p14="http://schemas.microsoft.com/office/powerpoint/2010/main" val="33708288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Tipuri de teste</a:t>
            </a:r>
            <a:endParaRPr lang="en-US" dirty="0"/>
          </a:p>
        </p:txBody>
      </p:sp>
      <p:sp>
        <p:nvSpPr>
          <p:cNvPr id="3" name="Content Placeholder 2"/>
          <p:cNvSpPr>
            <a:spLocks noGrp="1"/>
          </p:cNvSpPr>
          <p:nvPr>
            <p:ph idx="1"/>
          </p:nvPr>
        </p:nvSpPr>
        <p:spPr/>
        <p:txBody>
          <a:bodyPr/>
          <a:lstStyle/>
          <a:p>
            <a:r>
              <a:rPr lang="ro-RO" dirty="0" smtClean="0"/>
              <a:t>Test introdus de utilizator în fișierul de intrare(codul 0)</a:t>
            </a:r>
          </a:p>
          <a:p>
            <a:r>
              <a:rPr lang="ro-RO" dirty="0" smtClean="0"/>
              <a:t>Test strict crescător(codul 1)</a:t>
            </a:r>
          </a:p>
          <a:p>
            <a:r>
              <a:rPr lang="ro-RO" dirty="0" smtClean="0"/>
              <a:t>Test strict descrescător(codul 2)</a:t>
            </a:r>
          </a:p>
          <a:p>
            <a:r>
              <a:rPr lang="ro-RO" dirty="0" smtClean="0"/>
              <a:t>Test cu valori constante(codul 3)</a:t>
            </a:r>
          </a:p>
          <a:p>
            <a:r>
              <a:rPr lang="ro-RO" dirty="0" smtClean="0"/>
              <a:t>Test cu valori random(codul 4)</a:t>
            </a:r>
          </a:p>
          <a:p>
            <a:r>
              <a:rPr lang="ro-RO" dirty="0" smtClean="0"/>
              <a:t>Test non-int(string</a:t>
            </a:r>
            <a:r>
              <a:rPr lang="en-150" dirty="0" smtClean="0"/>
              <a:t>(no spaces)</a:t>
            </a:r>
            <a:r>
              <a:rPr lang="ro-RO" dirty="0" smtClean="0"/>
              <a:t> sau double) (codul </a:t>
            </a:r>
            <a:r>
              <a:rPr lang="en-150" dirty="0" smtClean="0"/>
              <a:t>2 sau 3 la tipdate</a:t>
            </a:r>
            <a:r>
              <a:rPr lang="ro-RO" dirty="0" smtClean="0"/>
              <a:t>)</a:t>
            </a:r>
            <a:endParaRPr lang="en-US" dirty="0"/>
          </a:p>
        </p:txBody>
      </p:sp>
    </p:spTree>
    <p:extLst>
      <p:ext uri="{BB962C8B-B14F-4D97-AF65-F5344CB8AC3E}">
        <p14:creationId xmlns:p14="http://schemas.microsoft.com/office/powerpoint/2010/main" val="2566932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Informații despre implementare</a:t>
            </a:r>
            <a:endParaRPr lang="en-US" dirty="0"/>
          </a:p>
        </p:txBody>
      </p:sp>
      <p:sp>
        <p:nvSpPr>
          <p:cNvPr id="3" name="Content Placeholder 2"/>
          <p:cNvSpPr>
            <a:spLocks noGrp="1"/>
          </p:cNvSpPr>
          <p:nvPr>
            <p:ph idx="1"/>
          </p:nvPr>
        </p:nvSpPr>
        <p:spPr/>
        <p:txBody>
          <a:bodyPr/>
          <a:lstStyle/>
          <a:p>
            <a:r>
              <a:rPr lang="ro-RO" dirty="0" smtClean="0"/>
              <a:t>Am alocat vectorii dinamic, deoarece IDE-ul nu mi-a permis alocare statică pentru valori mari.</a:t>
            </a:r>
          </a:p>
          <a:p>
            <a:r>
              <a:rPr lang="ro-RO" dirty="0" smtClean="0"/>
              <a:t>Am considerat ca anumite sortări nu sunt optime pe unele teste</a:t>
            </a:r>
            <a:r>
              <a:rPr lang="en-150" dirty="0"/>
              <a:t> </a:t>
            </a:r>
            <a:r>
              <a:rPr lang="en-150" dirty="0" smtClean="0"/>
              <a:t>    (i.e. </a:t>
            </a:r>
            <a:r>
              <a:rPr lang="en-150" dirty="0"/>
              <a:t>i</a:t>
            </a:r>
            <a:r>
              <a:rPr lang="en-150" dirty="0" smtClean="0"/>
              <a:t>nsert sort peste 100000 de elemente, count sort c</a:t>
            </a:r>
            <a:r>
              <a:rPr lang="ro-RO" dirty="0"/>
              <a:t>â</a:t>
            </a:r>
            <a:r>
              <a:rPr lang="en-150" dirty="0" smtClean="0"/>
              <a:t>nd maxn &gt; 1000000000, quicksort pe testul constant(pentru varianta mea de quicksort))</a:t>
            </a:r>
          </a:p>
          <a:p>
            <a:r>
              <a:rPr lang="en-150" dirty="0" smtClean="0"/>
              <a:t>Pentru stringuri </a:t>
            </a:r>
            <a:r>
              <a:rPr lang="ro-RO" dirty="0" smtClean="0"/>
              <a:t>ș</a:t>
            </a:r>
            <a:r>
              <a:rPr lang="en-150" dirty="0" smtClean="0"/>
              <a:t>i double, am implementat doar quicksort, deoarece radix </a:t>
            </a:r>
            <a:r>
              <a:rPr lang="ro-RO" dirty="0" smtClean="0"/>
              <a:t>ș</a:t>
            </a:r>
            <a:r>
              <a:rPr lang="en-150" dirty="0" smtClean="0"/>
              <a:t>i count nu ar fi putut fi implementa</a:t>
            </a:r>
            <a:r>
              <a:rPr lang="ro-RO" dirty="0"/>
              <a:t>ț</a:t>
            </a:r>
            <a:r>
              <a:rPr lang="en-150" dirty="0" smtClean="0"/>
              <a:t>i foarte usor.</a:t>
            </a:r>
            <a:endParaRPr lang="ro-RO" dirty="0" smtClean="0"/>
          </a:p>
          <a:p>
            <a:endParaRPr lang="en-US" dirty="0"/>
          </a:p>
        </p:txBody>
      </p:sp>
    </p:spTree>
    <p:extLst>
      <p:ext uri="{BB962C8B-B14F-4D97-AF65-F5344CB8AC3E}">
        <p14:creationId xmlns:p14="http://schemas.microsoft.com/office/powerpoint/2010/main" val="1246667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Modul de citire și afișare</a:t>
            </a:r>
            <a:endParaRPr lang="en-US" dirty="0"/>
          </a:p>
        </p:txBody>
      </p:sp>
      <p:sp>
        <p:nvSpPr>
          <p:cNvPr id="3" name="Content Placeholder 2"/>
          <p:cNvSpPr>
            <a:spLocks noGrp="1"/>
          </p:cNvSpPr>
          <p:nvPr>
            <p:ph idx="1"/>
          </p:nvPr>
        </p:nvSpPr>
        <p:spPr/>
        <p:txBody>
          <a:bodyPr/>
          <a:lstStyle/>
          <a:p>
            <a:r>
              <a:rPr lang="ro-RO" dirty="0" smtClean="0"/>
              <a:t>Datele de intrare sunt citite din fișier</a:t>
            </a:r>
          </a:p>
          <a:p>
            <a:r>
              <a:rPr lang="ro-RO" dirty="0" smtClean="0"/>
              <a:t>Se citește numărul de teste, apoi pentru fiecare test n,nmax și tipul(codificat printr-un int după cum urmează:</a:t>
            </a:r>
          </a:p>
          <a:p>
            <a:r>
              <a:rPr lang="ro-RO" dirty="0" smtClean="0"/>
              <a:t>Afișarea se face sub formă de mesaje care comunică dacă fiecare tip de sortare a funcționat corect și timpul de execuție a acesteia, sau faptul că sortarea respectivă nu este optimă pe acel test</a:t>
            </a:r>
          </a:p>
          <a:p>
            <a:r>
              <a:rPr lang="ro-RO" dirty="0" smtClean="0"/>
              <a:t>Pentru generarea testului random, am utilizat o funcție preluată de pe internet care adaptează funcția rand() preexistentă pentru a genera numere din range-ul long long</a:t>
            </a:r>
            <a:endParaRPr lang="en-US" dirty="0"/>
          </a:p>
        </p:txBody>
      </p:sp>
    </p:spTree>
    <p:extLst>
      <p:ext uri="{BB962C8B-B14F-4D97-AF65-F5344CB8AC3E}">
        <p14:creationId xmlns:p14="http://schemas.microsoft.com/office/powerpoint/2010/main" val="29299755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Insert sort</a:t>
            </a:r>
            <a:endParaRPr lang="en-US" dirty="0"/>
          </a:p>
        </p:txBody>
      </p:sp>
      <p:sp>
        <p:nvSpPr>
          <p:cNvPr id="3" name="Content Placeholder 2"/>
          <p:cNvSpPr>
            <a:spLocks noGrp="1"/>
          </p:cNvSpPr>
          <p:nvPr>
            <p:ph idx="1"/>
          </p:nvPr>
        </p:nvSpPr>
        <p:spPr/>
        <p:txBody>
          <a:bodyPr/>
          <a:lstStyle/>
          <a:p>
            <a:r>
              <a:rPr lang="ro-RO" dirty="0" smtClean="0"/>
              <a:t>Insert sort se bazeaza pe compararea rând pe rând a perechilor v[i], v[j] cu i&lt;j și interschimbarea acestora dacă este cazul și este practic modul natural de sortare</a:t>
            </a:r>
          </a:p>
          <a:p>
            <a:endParaRPr lang="en-US" dirty="0"/>
          </a:p>
        </p:txBody>
      </p:sp>
    </p:spTree>
    <p:extLst>
      <p:ext uri="{BB962C8B-B14F-4D97-AF65-F5344CB8AC3E}">
        <p14:creationId xmlns:p14="http://schemas.microsoft.com/office/powerpoint/2010/main" val="41357650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Quick sort</a:t>
            </a:r>
            <a:endParaRPr lang="en-US" dirty="0"/>
          </a:p>
        </p:txBody>
      </p:sp>
      <p:sp>
        <p:nvSpPr>
          <p:cNvPr id="3" name="Content Placeholder 2"/>
          <p:cNvSpPr>
            <a:spLocks noGrp="1"/>
          </p:cNvSpPr>
          <p:nvPr>
            <p:ph idx="1"/>
          </p:nvPr>
        </p:nvSpPr>
        <p:spPr/>
        <p:txBody>
          <a:bodyPr/>
          <a:lstStyle/>
          <a:p>
            <a:r>
              <a:rPr lang="ro-RO" dirty="0" smtClean="0"/>
              <a:t>Quick sort constă în alegerea unui pivot și împărțirea elementelor dn vector în două categorii: cele mai mici sau egale cu pivotul și cele mai mari decât acesta.</a:t>
            </a:r>
          </a:p>
          <a:p>
            <a:r>
              <a:rPr lang="ro-RO" dirty="0" smtClean="0"/>
              <a:t>Am implementat quick sort utilizând două funcții</a:t>
            </a:r>
            <a:r>
              <a:rPr lang="en-150" dirty="0" smtClean="0"/>
              <a:t>: func</a:t>
            </a:r>
            <a:r>
              <a:rPr lang="ro-RO" dirty="0" smtClean="0"/>
              <a:t>ț</a:t>
            </a:r>
            <a:r>
              <a:rPr lang="en-150" dirty="0" smtClean="0"/>
              <a:t>ia principala quicksort(implementat</a:t>
            </a:r>
            <a:r>
              <a:rPr lang="ro-RO" dirty="0" smtClean="0"/>
              <a:t>ă recursiv) și funcția partiție care realizează compararea cu pivotul și împarte vectorul în două, returnând poziția la care se întâlnesc cele două liste</a:t>
            </a:r>
            <a:endParaRPr lang="en-US" dirty="0"/>
          </a:p>
        </p:txBody>
      </p:sp>
    </p:spTree>
    <p:extLst>
      <p:ext uri="{BB962C8B-B14F-4D97-AF65-F5344CB8AC3E}">
        <p14:creationId xmlns:p14="http://schemas.microsoft.com/office/powerpoint/2010/main" val="2119282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Merge sort</a:t>
            </a:r>
            <a:endParaRPr lang="en-US" dirty="0"/>
          </a:p>
        </p:txBody>
      </p:sp>
      <p:sp>
        <p:nvSpPr>
          <p:cNvPr id="3" name="Content Placeholder 2"/>
          <p:cNvSpPr>
            <a:spLocks noGrp="1"/>
          </p:cNvSpPr>
          <p:nvPr>
            <p:ph idx="1"/>
          </p:nvPr>
        </p:nvSpPr>
        <p:spPr/>
        <p:txBody>
          <a:bodyPr/>
          <a:lstStyle/>
          <a:p>
            <a:r>
              <a:rPr lang="ro-RO" dirty="0" smtClean="0"/>
              <a:t>Merge sort se bazează pe tehnica Divide et Impera, împărțind recursiv vectorul în două, iar apoi interclasând ei doi vectori rezultați</a:t>
            </a:r>
          </a:p>
          <a:p>
            <a:r>
              <a:rPr lang="ro-RO" dirty="0" smtClean="0"/>
              <a:t>Pentru merge sort am utilizat două funcții: funcția care apelează recursia și funcția care realizează interclasarea jumătăților de vector</a:t>
            </a:r>
            <a:endParaRPr lang="en-US" dirty="0"/>
          </a:p>
        </p:txBody>
      </p:sp>
    </p:spTree>
    <p:extLst>
      <p:ext uri="{BB962C8B-B14F-4D97-AF65-F5344CB8AC3E}">
        <p14:creationId xmlns:p14="http://schemas.microsoft.com/office/powerpoint/2010/main" val="16813367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Count sort</a:t>
            </a:r>
            <a:endParaRPr lang="en-US" dirty="0"/>
          </a:p>
        </p:txBody>
      </p:sp>
      <p:sp>
        <p:nvSpPr>
          <p:cNvPr id="3" name="Content Placeholder 2"/>
          <p:cNvSpPr>
            <a:spLocks noGrp="1"/>
          </p:cNvSpPr>
          <p:nvPr>
            <p:ph idx="1"/>
          </p:nvPr>
        </p:nvSpPr>
        <p:spPr/>
        <p:txBody>
          <a:bodyPr/>
          <a:lstStyle/>
          <a:p>
            <a:r>
              <a:rPr lang="ro-RO" dirty="0" smtClean="0"/>
              <a:t>Count sort utilizează un vector de frecvență pentru a realiza sortarea. De aceea, este eficient doar pe numere întregi.</a:t>
            </a:r>
          </a:p>
          <a:p>
            <a:endParaRPr lang="ro-RO" dirty="0" smtClean="0"/>
          </a:p>
        </p:txBody>
      </p:sp>
    </p:spTree>
    <p:extLst>
      <p:ext uri="{BB962C8B-B14F-4D97-AF65-F5344CB8AC3E}">
        <p14:creationId xmlns:p14="http://schemas.microsoft.com/office/powerpoint/2010/main" val="75695259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333</TotalTime>
  <Words>654</Words>
  <Application>Microsoft Office PowerPoint</Application>
  <PresentationFormat>Widescreen</PresentationFormat>
  <Paragraphs>96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Calibri Light</vt:lpstr>
      <vt:lpstr>Retrospect</vt:lpstr>
      <vt:lpstr>Tema 1 SD- Sortări</vt:lpstr>
      <vt:lpstr>Sortări implementate</vt:lpstr>
      <vt:lpstr>Tipuri de teste</vt:lpstr>
      <vt:lpstr>Informații despre implementare</vt:lpstr>
      <vt:lpstr>Modul de citire și afișare</vt:lpstr>
      <vt:lpstr>Insert sort</vt:lpstr>
      <vt:lpstr>Quick sort</vt:lpstr>
      <vt:lpstr>Merge sort</vt:lpstr>
      <vt:lpstr>Count sort</vt:lpstr>
      <vt:lpstr>Radix sort MSD binar</vt:lpstr>
      <vt:lpstr>Timp de executare pe vectori random</vt:lpstr>
      <vt:lpstr>Timp de executare pe vector constant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1 SD- Sortări</dc:title>
  <dc:creator>Petru Popescu</dc:creator>
  <cp:lastModifiedBy>Petru Popescu</cp:lastModifiedBy>
  <cp:revision>18</cp:revision>
  <dcterms:created xsi:type="dcterms:W3CDTF">2021-03-14T11:05:49Z</dcterms:created>
  <dcterms:modified xsi:type="dcterms:W3CDTF">2021-03-14T16:39:12Z</dcterms:modified>
</cp:coreProperties>
</file>