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53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55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594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18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371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256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808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3223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12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99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445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268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537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9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811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4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122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5C24-1018-407F-8137-930027B1ABEB}" type="datetimeFigureOut">
              <a:rPr lang="en-NZ" smtClean="0"/>
              <a:pPr/>
              <a:t>6/06/2016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D722-20DA-4320-B16D-CBD03E38B2A8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962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Hospital / GP </a:t>
            </a:r>
            <a:r>
              <a:rPr lang="en-NZ" sz="4400" dirty="0" smtClean="0"/>
              <a:t/>
            </a:r>
            <a:br>
              <a:rPr lang="en-NZ" sz="4400" dirty="0" smtClean="0"/>
            </a:br>
            <a:r>
              <a:rPr lang="en-NZ" sz="4400" dirty="0" smtClean="0"/>
              <a:t>management </a:t>
            </a:r>
            <a:r>
              <a:rPr lang="en-NZ" sz="4400" dirty="0" smtClean="0"/>
              <a:t>system</a:t>
            </a:r>
            <a:endParaRPr lang="en-NZ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Health First  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69628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 - </a:t>
            </a:r>
            <a:r>
              <a:rPr lang="en-NZ" sz="3200" dirty="0" smtClean="0"/>
              <a:t>Requirements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4232" y="2057401"/>
            <a:ext cx="5169568" cy="411956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Harry (H Dave ) – Front-end</a:t>
            </a:r>
          </a:p>
          <a:p>
            <a:r>
              <a:rPr lang="en-NZ" sz="2000" dirty="0" smtClean="0"/>
              <a:t>Peter (Petrus Fourie) – Back-end</a:t>
            </a:r>
          </a:p>
          <a:p>
            <a:r>
              <a:rPr lang="en-NZ" sz="2000" dirty="0" err="1" smtClean="0"/>
              <a:t>Xxxx</a:t>
            </a:r>
            <a:r>
              <a:rPr lang="en-NZ" sz="2000" dirty="0" smtClean="0"/>
              <a:t> </a:t>
            </a:r>
            <a:r>
              <a:rPr lang="en-NZ" sz="2000" dirty="0" smtClean="0"/>
              <a:t>– Tester</a:t>
            </a:r>
          </a:p>
          <a:p>
            <a:endParaRPr lang="en-NZ" sz="2000" dirty="0"/>
          </a:p>
          <a:p>
            <a:pPr marL="0" indent="0">
              <a:buNone/>
            </a:pPr>
            <a:r>
              <a:rPr lang="en-NZ" sz="2000" dirty="0" smtClean="0"/>
              <a:t>The above are the primary roles but each contributor will have access to the source code via GitHub</a:t>
            </a:r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1" y="1828800"/>
            <a:ext cx="5105400" cy="442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/>
              <a:t>Team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Feasibility study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Why should it be created?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Cost implications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Technologies to be used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Agile or Waterfall?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Test driven (test first)?</a:t>
            </a:r>
            <a:r>
              <a:rPr lang="en-NZ" sz="2200" dirty="0" smtClean="0"/>
              <a:t/>
            </a:r>
            <a:br>
              <a:rPr lang="en-NZ" sz="2200" dirty="0" smtClean="0"/>
            </a:b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30050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 - </a:t>
            </a:r>
            <a:r>
              <a:rPr lang="en-NZ" sz="3200" dirty="0" smtClean="0"/>
              <a:t>Requirements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768" y="2057401"/>
            <a:ext cx="4965032" cy="411956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Contributors </a:t>
            </a:r>
            <a:r>
              <a:rPr lang="en-NZ" sz="2000" dirty="0" smtClean="0"/>
              <a:t>(Andrew, Ray, Shin, Justin, Fraser Industry Conn)</a:t>
            </a:r>
          </a:p>
          <a:p>
            <a:r>
              <a:rPr lang="en-NZ" sz="2000" dirty="0" smtClean="0"/>
              <a:t>User requirements – interview with clients (Pharmacies, GP’s, Health alliance), </a:t>
            </a:r>
          </a:p>
          <a:p>
            <a:r>
              <a:rPr lang="en-NZ" sz="2000" dirty="0" smtClean="0"/>
              <a:t>Review similar programs</a:t>
            </a:r>
          </a:p>
          <a:p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1" y="1828800"/>
            <a:ext cx="5105400" cy="442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Team</a:t>
            </a:r>
            <a:r>
              <a:rPr lang="en-NZ" sz="2200" dirty="0" smtClean="0"/>
              <a:t> </a:t>
            </a:r>
          </a:p>
          <a:p>
            <a:r>
              <a:rPr lang="en-NZ" sz="2200" dirty="0" smtClean="0"/>
              <a:t>Feasibility study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Why should it be created?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Cost implications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Technologies to be used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Agile or Waterfall?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Test driven (test first)?</a:t>
            </a:r>
            <a:r>
              <a:rPr lang="en-NZ" sz="2200" dirty="0" smtClean="0"/>
              <a:t/>
            </a:r>
            <a:br>
              <a:rPr lang="en-NZ" sz="2200" dirty="0" smtClean="0"/>
            </a:b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110424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168"/>
            <a:ext cx="10515600" cy="1296236"/>
          </a:xfrm>
        </p:spPr>
        <p:txBody>
          <a:bodyPr>
            <a:normAutofit/>
          </a:bodyPr>
          <a:lstStyle/>
          <a:p>
            <a:r>
              <a:rPr lang="en-NZ" dirty="0" smtClean="0"/>
              <a:t>SDLC - </a:t>
            </a:r>
            <a:r>
              <a:rPr lang="en-NZ" sz="3200" dirty="0" smtClean="0"/>
              <a:t>Requirement</a:t>
            </a:r>
            <a:r>
              <a:rPr lang="en-NZ" sz="3600" dirty="0" smtClean="0"/>
              <a:t>s</a:t>
            </a:r>
            <a:r>
              <a:rPr lang="en-NZ" sz="3600" dirty="0" smtClean="0"/>
              <a:t/>
            </a:r>
            <a:br>
              <a:rPr lang="en-NZ" sz="3600" dirty="0" smtClean="0"/>
            </a:b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295" y="1741403"/>
            <a:ext cx="5422230" cy="4512427"/>
          </a:xfrm>
        </p:spPr>
        <p:txBody>
          <a:bodyPr>
            <a:normAutofit lnSpcReduction="10000"/>
          </a:bodyPr>
          <a:lstStyle/>
          <a:p>
            <a:r>
              <a:rPr lang="en-NZ" sz="2000" dirty="0" smtClean="0"/>
              <a:t>Our aim with this system is to create a central management system for patients and doctors, to provide</a:t>
            </a:r>
          </a:p>
          <a:p>
            <a:pPr marL="0" indent="0">
              <a:buNone/>
            </a:pPr>
            <a:r>
              <a:rPr lang="en-NZ" sz="2000" dirty="0" smtClean="0"/>
              <a:t>Phase 1</a:t>
            </a:r>
          </a:p>
          <a:p>
            <a:pPr lvl="1"/>
            <a:r>
              <a:rPr lang="en-NZ" sz="2000" dirty="0" smtClean="0"/>
              <a:t>Patient management system</a:t>
            </a:r>
          </a:p>
          <a:p>
            <a:pPr lvl="1"/>
            <a:r>
              <a:rPr lang="en-NZ" sz="2000" dirty="0" smtClean="0"/>
              <a:t>Secure billing system – (</a:t>
            </a:r>
            <a:r>
              <a:rPr lang="en-NZ" sz="2000" dirty="0" err="1" smtClean="0"/>
              <a:t>Xero</a:t>
            </a:r>
            <a:r>
              <a:rPr lang="en-NZ" sz="2000" dirty="0" smtClean="0"/>
              <a:t> </a:t>
            </a:r>
            <a:r>
              <a:rPr lang="en-NZ" sz="2000" dirty="0" smtClean="0"/>
              <a:t>integration OR </a:t>
            </a:r>
            <a:r>
              <a:rPr lang="en-NZ" sz="2000" dirty="0" smtClean="0"/>
              <a:t>create own)</a:t>
            </a:r>
          </a:p>
          <a:p>
            <a:pPr lvl="1"/>
            <a:r>
              <a:rPr lang="en-NZ" sz="2000" dirty="0" smtClean="0"/>
              <a:t>Inventory Control &amp; Medicine expirations</a:t>
            </a:r>
          </a:p>
          <a:p>
            <a:pPr marL="0" indent="0">
              <a:buNone/>
            </a:pPr>
            <a:r>
              <a:rPr lang="en-NZ" sz="2000" dirty="0" smtClean="0"/>
              <a:t>Phase 2</a:t>
            </a:r>
          </a:p>
          <a:p>
            <a:pPr lvl="1"/>
            <a:r>
              <a:rPr lang="en-NZ" sz="2000" b="1" i="1" dirty="0"/>
              <a:t>Face to face online communication between patient and doctor / emergency (Ambulance) Dep</a:t>
            </a:r>
            <a:r>
              <a:rPr lang="en-NZ" sz="2000" b="1" i="1" dirty="0" smtClean="0"/>
              <a:t>.</a:t>
            </a:r>
          </a:p>
          <a:p>
            <a:pPr lvl="1"/>
            <a:r>
              <a:rPr lang="en-NZ" sz="2000" dirty="0"/>
              <a:t>Patient portal mobile app experience</a:t>
            </a:r>
          </a:p>
          <a:p>
            <a:pPr lvl="1"/>
            <a:endParaRPr lang="en-NZ" b="1" i="1" dirty="0"/>
          </a:p>
          <a:p>
            <a:pPr lvl="1"/>
            <a:endParaRPr lang="en-NZ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1" y="1828800"/>
            <a:ext cx="5105400" cy="442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Team</a:t>
            </a:r>
            <a:r>
              <a:rPr lang="en-NZ" sz="2200" dirty="0" smtClean="0"/>
              <a:t>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Feasibility study </a:t>
            </a:r>
          </a:p>
          <a:p>
            <a:r>
              <a:rPr lang="en-NZ" sz="2200" dirty="0" smtClean="0"/>
              <a:t>Why should it be created?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Cost implications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Technologies to be used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Agile or Waterfall?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Test driven (test first)?</a:t>
            </a:r>
            <a:r>
              <a:rPr lang="en-NZ" sz="2200" dirty="0" smtClean="0"/>
              <a:t/>
            </a:r>
            <a:br>
              <a:rPr lang="en-NZ" sz="2200" dirty="0" smtClean="0"/>
            </a:b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18436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 - </a:t>
            </a:r>
            <a:r>
              <a:rPr lang="en-NZ" sz="3200" dirty="0" smtClean="0"/>
              <a:t>Requirements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020" y="2057401"/>
            <a:ext cx="4868779" cy="4119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dirty="0" smtClean="0"/>
              <a:t>We decided to implement Phase 1 of this project as an open source project</a:t>
            </a:r>
          </a:p>
          <a:p>
            <a:r>
              <a:rPr lang="en-NZ" sz="2000" dirty="0" smtClean="0"/>
              <a:t>GitHub is free for open source projects</a:t>
            </a:r>
          </a:p>
          <a:p>
            <a:r>
              <a:rPr lang="en-NZ" sz="2000" dirty="0" smtClean="0"/>
              <a:t>Visual Studio 2015 express is free</a:t>
            </a:r>
          </a:p>
          <a:p>
            <a:r>
              <a:rPr lang="en-NZ" sz="2000" dirty="0" smtClean="0"/>
              <a:t>Azure basic level </a:t>
            </a:r>
            <a:r>
              <a:rPr lang="en-NZ" sz="2000" dirty="0" smtClean="0"/>
              <a:t>costs </a:t>
            </a:r>
          </a:p>
          <a:p>
            <a:pPr lvl="1"/>
            <a:r>
              <a:rPr lang="en-NZ" sz="1600" dirty="0" smtClean="0"/>
              <a:t>Web Service – Free,</a:t>
            </a:r>
          </a:p>
          <a:p>
            <a:pPr lvl="1"/>
            <a:r>
              <a:rPr lang="en-NZ" sz="1600" dirty="0" smtClean="0"/>
              <a:t>Virtual Machines - $13 / month</a:t>
            </a:r>
          </a:p>
          <a:p>
            <a:pPr lvl="1"/>
            <a:r>
              <a:rPr lang="en-NZ" sz="1600" dirty="0" smtClean="0"/>
              <a:t>SQL DB - $5 / month</a:t>
            </a:r>
            <a:endParaRPr lang="en-NZ" sz="1600" dirty="0" smtClean="0"/>
          </a:p>
          <a:p>
            <a:r>
              <a:rPr lang="en-NZ" sz="2000" dirty="0" smtClean="0"/>
              <a:t>Developers – Transport, </a:t>
            </a:r>
          </a:p>
          <a:p>
            <a:r>
              <a:rPr lang="en-NZ" sz="2000" dirty="0" smtClean="0"/>
              <a:t>Testers - Transport</a:t>
            </a:r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1" y="1828800"/>
            <a:ext cx="5105400" cy="442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Team</a:t>
            </a:r>
            <a:r>
              <a:rPr lang="en-NZ" sz="2200" dirty="0" smtClean="0"/>
              <a:t>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Feasibility study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Why should it be created?</a:t>
            </a:r>
          </a:p>
          <a:p>
            <a:r>
              <a:rPr lang="en-NZ" sz="2200" dirty="0" smtClean="0"/>
              <a:t>Cost implications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Technologies to be used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Agile or Waterfall?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Test driven (test first)?</a:t>
            </a:r>
            <a:r>
              <a:rPr lang="en-NZ" sz="2200" dirty="0" smtClean="0"/>
              <a:t/>
            </a:r>
            <a:br>
              <a:rPr lang="en-NZ" sz="2200" dirty="0" smtClean="0"/>
            </a:b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258021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 - </a:t>
            </a:r>
            <a:r>
              <a:rPr lang="en-NZ" sz="3200" dirty="0" smtClean="0"/>
              <a:t>Requirements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1904" y="2225841"/>
            <a:ext cx="4531895" cy="3951121"/>
          </a:xfrm>
        </p:spPr>
        <p:txBody>
          <a:bodyPr>
            <a:normAutofit/>
          </a:bodyPr>
          <a:lstStyle/>
          <a:p>
            <a:r>
              <a:rPr lang="en-NZ" sz="2000" dirty="0" smtClean="0"/>
              <a:t>Front-End</a:t>
            </a:r>
          </a:p>
          <a:p>
            <a:pPr lvl="1"/>
            <a:r>
              <a:rPr lang="en-NZ" sz="2000" dirty="0" smtClean="0"/>
              <a:t>HTML, CSS, JavaScript, Bootstrap, jQuery, </a:t>
            </a:r>
          </a:p>
          <a:p>
            <a:pPr lvl="1"/>
            <a:endParaRPr lang="en-NZ" sz="2000" dirty="0"/>
          </a:p>
          <a:p>
            <a:r>
              <a:rPr lang="en-NZ" sz="2000" dirty="0" smtClean="0"/>
              <a:t>Back-End</a:t>
            </a:r>
          </a:p>
          <a:p>
            <a:pPr lvl="1"/>
            <a:r>
              <a:rPr lang="en-NZ" sz="2000" dirty="0" smtClean="0"/>
              <a:t>C#, MSSQL</a:t>
            </a:r>
          </a:p>
          <a:p>
            <a:pPr lvl="1"/>
            <a:endParaRPr lang="en-NZ" sz="2000" dirty="0"/>
          </a:p>
          <a:p>
            <a:r>
              <a:rPr lang="en-NZ" sz="2000" dirty="0" smtClean="0"/>
              <a:t>Hosting</a:t>
            </a:r>
          </a:p>
          <a:p>
            <a:pPr lvl="1"/>
            <a:r>
              <a:rPr lang="en-NZ" sz="2000" dirty="0" smtClean="0"/>
              <a:t>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1" y="1828800"/>
            <a:ext cx="5105400" cy="442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Team</a:t>
            </a:r>
            <a:r>
              <a:rPr lang="en-NZ" sz="2200" dirty="0" smtClean="0"/>
              <a:t>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Feasibility study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Why should it be created?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Cost implications</a:t>
            </a:r>
          </a:p>
          <a:p>
            <a:r>
              <a:rPr lang="en-NZ" sz="2200" dirty="0" smtClean="0"/>
              <a:t>Technologies to be used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Agile or Waterfall?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Test driven (test first)?</a:t>
            </a:r>
            <a:r>
              <a:rPr lang="en-NZ" sz="2200" dirty="0" smtClean="0"/>
              <a:t/>
            </a:r>
            <a:br>
              <a:rPr lang="en-NZ" sz="2200" dirty="0" smtClean="0"/>
            </a:b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345453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 - </a:t>
            </a:r>
            <a:r>
              <a:rPr lang="en-NZ" sz="3200" dirty="0" smtClean="0"/>
              <a:t>Requirements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284" y="2057401"/>
            <a:ext cx="4387516" cy="411956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We will start initially with the Waterfall model unless we can get a client or 2 that will be interested in the project. If we do, then we will start using the Agile model</a:t>
            </a:r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1" y="1828800"/>
            <a:ext cx="5105400" cy="442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Team</a:t>
            </a:r>
            <a:r>
              <a:rPr lang="en-NZ" sz="2200" dirty="0" smtClean="0"/>
              <a:t>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Feasibility study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Why should it be created?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Cost implications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Technologies to be used</a:t>
            </a:r>
          </a:p>
          <a:p>
            <a:r>
              <a:rPr lang="en-NZ" sz="2200" dirty="0" smtClean="0"/>
              <a:t>Agile or Waterfall?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Test driven (test first)?</a:t>
            </a:r>
            <a:r>
              <a:rPr lang="en-NZ" sz="2200" dirty="0" smtClean="0"/>
              <a:t/>
            </a:r>
            <a:br>
              <a:rPr lang="en-NZ" sz="2200" dirty="0" smtClean="0"/>
            </a:b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71111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 - </a:t>
            </a:r>
            <a:r>
              <a:rPr lang="en-NZ" sz="3200" dirty="0" smtClean="0"/>
              <a:t>Requirements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874" y="2057401"/>
            <a:ext cx="4543926" cy="411956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We will not be bringing a tester in at the initial stages of the project. Therefore it will not be a Test driven development (TDD) process.</a:t>
            </a:r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1" y="1828800"/>
            <a:ext cx="5105400" cy="442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Team</a:t>
            </a:r>
            <a:r>
              <a:rPr lang="en-NZ" sz="2200" dirty="0" smtClean="0"/>
              <a:t>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Feasibility study 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Why should it be created?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Cost implications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Technologies to be used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Agile or Waterfall?</a:t>
            </a:r>
          </a:p>
          <a:p>
            <a:r>
              <a:rPr lang="en-NZ" sz="2200" dirty="0" smtClean="0"/>
              <a:t>Test driven (test first)?</a:t>
            </a:r>
            <a:br>
              <a:rPr lang="en-NZ" sz="2200" dirty="0" smtClean="0"/>
            </a:b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345941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SDLC - </a:t>
            </a:r>
            <a:r>
              <a:rPr lang="en-NZ" sz="3200" dirty="0" smtClean="0"/>
              <a:t>Specifications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346" y="2194560"/>
            <a:ext cx="4515853" cy="4024125"/>
          </a:xfrm>
        </p:spPr>
        <p:txBody>
          <a:bodyPr>
            <a:normAutofit/>
          </a:bodyPr>
          <a:lstStyle/>
          <a:p>
            <a:r>
              <a:rPr lang="en-NZ" sz="2000" dirty="0" smtClean="0"/>
              <a:t>The user must have a great experience amongst multiple devices</a:t>
            </a:r>
          </a:p>
          <a:p>
            <a:r>
              <a:rPr lang="en-NZ" sz="2000" dirty="0" smtClean="0"/>
              <a:t>Simple navigation</a:t>
            </a:r>
          </a:p>
          <a:p>
            <a:r>
              <a:rPr lang="en-NZ" sz="2000" dirty="0" smtClean="0"/>
              <a:t>Less is more</a:t>
            </a:r>
          </a:p>
          <a:p>
            <a:endParaRPr lang="en-NZ" sz="2000" dirty="0"/>
          </a:p>
          <a:p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/>
              <a:t>User friendly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Reliable / stable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Cross-platform (HTML web-based)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Extensible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Other client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94926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SDLC - </a:t>
            </a:r>
            <a:r>
              <a:rPr lang="en-NZ" sz="3200" dirty="0" smtClean="0"/>
              <a:t>Specifications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346" y="2194560"/>
            <a:ext cx="4515853" cy="4024125"/>
          </a:xfrm>
        </p:spPr>
        <p:txBody>
          <a:bodyPr>
            <a:normAutofit/>
          </a:bodyPr>
          <a:lstStyle/>
          <a:p>
            <a:r>
              <a:rPr lang="en-NZ" sz="2000" dirty="0" smtClean="0"/>
              <a:t>Implement Unit Tests</a:t>
            </a:r>
          </a:p>
          <a:p>
            <a:r>
              <a:rPr lang="en-NZ" sz="2000" dirty="0" smtClean="0"/>
              <a:t>Tested across multiple platforms</a:t>
            </a:r>
          </a:p>
          <a:p>
            <a:r>
              <a:rPr lang="en-NZ" sz="2000" dirty="0" smtClean="0"/>
              <a:t>Strive to gracefully handle all errors</a:t>
            </a:r>
            <a:endParaRPr lang="en-NZ" sz="2000" dirty="0"/>
          </a:p>
          <a:p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User friendly</a:t>
            </a:r>
          </a:p>
          <a:p>
            <a:r>
              <a:rPr lang="en-NZ" sz="2200" dirty="0"/>
              <a:t>Reliable / stable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Cross-platform (HTML web-based)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Extensible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Other client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57929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SDLC - </a:t>
            </a:r>
            <a:r>
              <a:rPr lang="en-NZ" sz="3200" dirty="0" smtClean="0"/>
              <a:t>Specifications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346" y="2194560"/>
            <a:ext cx="4515853" cy="4024125"/>
          </a:xfrm>
        </p:spPr>
        <p:txBody>
          <a:bodyPr>
            <a:normAutofit/>
          </a:bodyPr>
          <a:lstStyle/>
          <a:p>
            <a:r>
              <a:rPr lang="en-NZ" sz="2000" dirty="0" smtClean="0"/>
              <a:t>Should run on most devices and browsers</a:t>
            </a:r>
          </a:p>
          <a:p>
            <a:r>
              <a:rPr lang="en-NZ" sz="2000" dirty="0" smtClean="0"/>
              <a:t>Some screens and functionality will not be available on certain screen sizes</a:t>
            </a:r>
          </a:p>
          <a:p>
            <a:endParaRPr lang="en-NZ" sz="2000" dirty="0"/>
          </a:p>
          <a:p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User friendly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Reliable / stable</a:t>
            </a:r>
          </a:p>
          <a:p>
            <a:r>
              <a:rPr lang="en-NZ" sz="2200" dirty="0"/>
              <a:t>Cross-platform (HTML web-based)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Extensible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Other client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77000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</a:p>
          <a:p>
            <a:r>
              <a:rPr lang="en-NZ" dirty="0" smtClean="0"/>
              <a:t>Specification / Analysis</a:t>
            </a:r>
          </a:p>
          <a:p>
            <a:r>
              <a:rPr lang="en-NZ" dirty="0" smtClean="0"/>
              <a:t>Design</a:t>
            </a:r>
          </a:p>
          <a:p>
            <a:r>
              <a:rPr lang="en-NZ" dirty="0" smtClean="0"/>
              <a:t>Development</a:t>
            </a:r>
          </a:p>
          <a:p>
            <a:r>
              <a:rPr lang="en-NZ" dirty="0" smtClean="0"/>
              <a:t>QA &amp; Testing</a:t>
            </a:r>
          </a:p>
          <a:p>
            <a:r>
              <a:rPr lang="en-NZ" dirty="0" smtClean="0"/>
              <a:t>Deployment</a:t>
            </a:r>
          </a:p>
          <a:p>
            <a:r>
              <a:rPr lang="en-NZ" dirty="0" smtClean="0"/>
              <a:t>Support – Maintenance / Enhancement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7760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SDLC - </a:t>
            </a:r>
            <a:r>
              <a:rPr lang="en-NZ" sz="3200" dirty="0" smtClean="0"/>
              <a:t>Specifications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346" y="2194560"/>
            <a:ext cx="4515853" cy="4024125"/>
          </a:xfrm>
        </p:spPr>
        <p:txBody>
          <a:bodyPr>
            <a:normAutofit/>
          </a:bodyPr>
          <a:lstStyle/>
          <a:p>
            <a:r>
              <a:rPr lang="en-NZ" sz="2000" dirty="0" smtClean="0"/>
              <a:t>Must be able to plug-in other services or features</a:t>
            </a:r>
          </a:p>
          <a:p>
            <a:endParaRPr lang="en-NZ" sz="2000" dirty="0" smtClean="0"/>
          </a:p>
          <a:p>
            <a:endParaRPr lang="en-NZ" sz="2000" dirty="0"/>
          </a:p>
          <a:p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User friendly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Reliable / stable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Cross-platform (HTML web-based)</a:t>
            </a:r>
          </a:p>
          <a:p>
            <a:r>
              <a:rPr lang="en-NZ" sz="2200" dirty="0"/>
              <a:t>Extensible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Other client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851245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SDLC - </a:t>
            </a:r>
            <a:r>
              <a:rPr lang="en-NZ" sz="3200" dirty="0" smtClean="0"/>
              <a:t>Specifications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0346" y="2194560"/>
            <a:ext cx="4515853" cy="4024125"/>
          </a:xfrm>
        </p:spPr>
        <p:txBody>
          <a:bodyPr>
            <a:normAutofit/>
          </a:bodyPr>
          <a:lstStyle/>
          <a:p>
            <a:r>
              <a:rPr lang="en-NZ" sz="2000" dirty="0" smtClean="0"/>
              <a:t>…</a:t>
            </a:r>
          </a:p>
          <a:p>
            <a:endParaRPr lang="en-NZ" sz="2000" dirty="0"/>
          </a:p>
          <a:p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User friendly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Reliable / stable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Cross-platform (HTML web-based)</a:t>
            </a:r>
          </a:p>
          <a:p>
            <a:r>
              <a:rPr lang="en-NZ" sz="2200" dirty="0">
                <a:solidFill>
                  <a:schemeClr val="bg2">
                    <a:lumMod val="75000"/>
                  </a:schemeClr>
                </a:solidFill>
              </a:rPr>
              <a:t>Extensible</a:t>
            </a:r>
          </a:p>
          <a:p>
            <a:r>
              <a:rPr lang="en-NZ" sz="2200" dirty="0"/>
              <a:t>Other client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5776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SDLC </a:t>
            </a:r>
            <a:r>
              <a:rPr lang="en-NZ" dirty="0" smtClean="0"/>
              <a:t>– </a:t>
            </a:r>
            <a:r>
              <a:rPr lang="en-NZ" sz="3200" dirty="0" smtClean="0"/>
              <a:t>design – </a:t>
            </a:r>
            <a:r>
              <a:rPr lang="en-NZ" sz="3200" dirty="0" err="1" smtClean="0"/>
              <a:t>uml</a:t>
            </a:r>
            <a:r>
              <a:rPr lang="en-NZ" sz="3200" dirty="0" smtClean="0"/>
              <a:t> layout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2194560"/>
            <a:ext cx="10928683" cy="4024125"/>
          </a:xfrm>
        </p:spPr>
        <p:txBody>
          <a:bodyPr>
            <a:normAutofit/>
          </a:bodyPr>
          <a:lstStyle/>
          <a:p>
            <a:endParaRPr lang="en-NZ" sz="2000" dirty="0"/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68299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7264"/>
          </a:xfrm>
        </p:spPr>
        <p:txBody>
          <a:bodyPr/>
          <a:lstStyle/>
          <a:p>
            <a:r>
              <a:rPr lang="en-NZ" dirty="0" smtClean="0"/>
              <a:t>SDLC - </a:t>
            </a:r>
            <a:r>
              <a:rPr lang="en-NZ" sz="3600" dirty="0" smtClean="0"/>
              <a:t>Requirements </a:t>
            </a:r>
            <a:r>
              <a:rPr lang="en-NZ" sz="3600" dirty="0" smtClean="0"/>
              <a:t>– Users of system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2" y="1858545"/>
            <a:ext cx="8369968" cy="4351338"/>
          </a:xfrm>
        </p:spPr>
        <p:txBody>
          <a:bodyPr>
            <a:normAutofit fontScale="85000" lnSpcReduction="20000"/>
          </a:bodyPr>
          <a:lstStyle/>
          <a:p>
            <a:r>
              <a:rPr lang="en-NZ" sz="1800" dirty="0" smtClean="0"/>
              <a:t>Users of system:</a:t>
            </a:r>
          </a:p>
          <a:p>
            <a:pPr lvl="1"/>
            <a:r>
              <a:rPr lang="en-NZ" sz="1800" dirty="0" smtClean="0"/>
              <a:t>Patients – </a:t>
            </a:r>
          </a:p>
          <a:p>
            <a:pPr lvl="2"/>
            <a:r>
              <a:rPr lang="en-NZ" sz="1800" dirty="0" smtClean="0"/>
              <a:t>Health history &amp; current condition, </a:t>
            </a:r>
          </a:p>
          <a:p>
            <a:pPr lvl="2"/>
            <a:r>
              <a:rPr lang="en-NZ" sz="1800" dirty="0" smtClean="0"/>
              <a:t>Medicine history</a:t>
            </a:r>
          </a:p>
          <a:p>
            <a:pPr lvl="2"/>
            <a:r>
              <a:rPr lang="en-NZ" sz="1800" dirty="0" smtClean="0"/>
              <a:t>Patient / Nurse communication</a:t>
            </a:r>
          </a:p>
          <a:p>
            <a:pPr lvl="2"/>
            <a:r>
              <a:rPr lang="en-NZ" sz="1800" dirty="0" smtClean="0"/>
              <a:t>Appointments</a:t>
            </a:r>
          </a:p>
          <a:p>
            <a:pPr lvl="2"/>
            <a:r>
              <a:rPr lang="en-NZ" sz="1800" dirty="0" smtClean="0"/>
              <a:t>Payments, insurance</a:t>
            </a:r>
          </a:p>
          <a:p>
            <a:pPr lvl="2"/>
            <a:r>
              <a:rPr lang="en-NZ" sz="1800" b="1" i="1" dirty="0"/>
              <a:t>Portal on mobile or any device (phase 2)</a:t>
            </a:r>
          </a:p>
          <a:p>
            <a:pPr lvl="2"/>
            <a:r>
              <a:rPr lang="en-NZ" sz="1800" b="1" i="1" dirty="0" smtClean="0"/>
              <a:t>Skype-type face to face communication (phase 2)</a:t>
            </a:r>
          </a:p>
          <a:p>
            <a:pPr lvl="1"/>
            <a:r>
              <a:rPr lang="en-NZ" sz="1800" dirty="0"/>
              <a:t>Doctors / Practitioners –</a:t>
            </a:r>
          </a:p>
          <a:p>
            <a:pPr lvl="2"/>
            <a:r>
              <a:rPr lang="en-NZ" sz="1800" dirty="0"/>
              <a:t>Patient file</a:t>
            </a:r>
          </a:p>
          <a:p>
            <a:pPr lvl="2"/>
            <a:r>
              <a:rPr lang="en-NZ" sz="1800" dirty="0"/>
              <a:t>Patient History / summary</a:t>
            </a:r>
          </a:p>
          <a:p>
            <a:pPr lvl="2"/>
            <a:r>
              <a:rPr lang="en-NZ" sz="1800" dirty="0"/>
              <a:t>Recording of treatments</a:t>
            </a:r>
          </a:p>
          <a:p>
            <a:pPr lvl="2"/>
            <a:r>
              <a:rPr lang="en-NZ" sz="1800" dirty="0"/>
              <a:t>Patient appointments</a:t>
            </a:r>
          </a:p>
          <a:p>
            <a:pPr lvl="1"/>
            <a:r>
              <a:rPr lang="en-NZ" sz="1800" dirty="0"/>
              <a:t>Nurses – </a:t>
            </a:r>
          </a:p>
          <a:p>
            <a:pPr lvl="2"/>
            <a:endParaRPr lang="en-NZ" sz="1800" dirty="0"/>
          </a:p>
          <a:p>
            <a:pPr lvl="1"/>
            <a:r>
              <a:rPr lang="en-NZ" sz="1800" dirty="0"/>
              <a:t>Admins – </a:t>
            </a:r>
          </a:p>
          <a:p>
            <a:pPr lvl="1"/>
            <a:endParaRPr lang="en-NZ" sz="1800" dirty="0"/>
          </a:p>
          <a:p>
            <a:pPr lvl="1"/>
            <a:r>
              <a:rPr lang="en-NZ" sz="1800" dirty="0"/>
              <a:t>Emergency Department – 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3253" y="1825625"/>
            <a:ext cx="4780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631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7116" cy="4351338"/>
          </a:xfrm>
        </p:spPr>
        <p:txBody>
          <a:bodyPr/>
          <a:lstStyle/>
          <a:p>
            <a:r>
              <a:rPr lang="en-NZ" dirty="0" smtClean="0"/>
              <a:t>Requirements</a:t>
            </a:r>
          </a:p>
          <a:p>
            <a:r>
              <a:rPr lang="en-NZ" dirty="0" smtClean="0">
                <a:solidFill>
                  <a:schemeClr val="bg2">
                    <a:lumMod val="75000"/>
                  </a:schemeClr>
                </a:solidFill>
              </a:rPr>
              <a:t>Specification / Analysis</a:t>
            </a:r>
          </a:p>
          <a:p>
            <a:r>
              <a:rPr lang="en-NZ" dirty="0" smtClean="0">
                <a:solidFill>
                  <a:schemeClr val="bg2">
                    <a:lumMod val="75000"/>
                  </a:schemeClr>
                </a:solidFill>
              </a:rPr>
              <a:t>Design</a:t>
            </a:r>
          </a:p>
          <a:p>
            <a:r>
              <a:rPr lang="en-NZ" dirty="0" smtClean="0">
                <a:solidFill>
                  <a:schemeClr val="bg2">
                    <a:lumMod val="75000"/>
                  </a:schemeClr>
                </a:solidFill>
              </a:rPr>
              <a:t>Development</a:t>
            </a:r>
          </a:p>
          <a:p>
            <a:r>
              <a:rPr lang="en-NZ" dirty="0" smtClean="0">
                <a:solidFill>
                  <a:schemeClr val="bg2">
                    <a:lumMod val="75000"/>
                  </a:schemeClr>
                </a:solidFill>
              </a:rPr>
              <a:t>QA &amp; Testing</a:t>
            </a:r>
          </a:p>
          <a:p>
            <a:r>
              <a:rPr lang="en-NZ" dirty="0" smtClean="0">
                <a:solidFill>
                  <a:schemeClr val="bg2">
                    <a:lumMod val="75000"/>
                  </a:schemeClr>
                </a:solidFill>
              </a:rPr>
              <a:t>Deployment</a:t>
            </a:r>
          </a:p>
          <a:p>
            <a:r>
              <a:rPr lang="en-NZ" dirty="0" smtClean="0">
                <a:solidFill>
                  <a:schemeClr val="bg2">
                    <a:lumMod val="75000"/>
                  </a:schemeClr>
                </a:solidFill>
              </a:rPr>
              <a:t>Support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25653" y="2057400"/>
            <a:ext cx="4904872" cy="419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 smtClean="0"/>
              <a:t>Team </a:t>
            </a:r>
          </a:p>
          <a:p>
            <a:r>
              <a:rPr lang="en-NZ" sz="2000" dirty="0" smtClean="0"/>
              <a:t>Feasibility study </a:t>
            </a:r>
          </a:p>
          <a:p>
            <a:r>
              <a:rPr lang="en-NZ" sz="2000" dirty="0" smtClean="0"/>
              <a:t>Why should it be created?</a:t>
            </a:r>
          </a:p>
          <a:p>
            <a:r>
              <a:rPr lang="en-NZ" sz="2000" dirty="0" smtClean="0"/>
              <a:t>Cost implications</a:t>
            </a:r>
          </a:p>
          <a:p>
            <a:r>
              <a:rPr lang="en-NZ" sz="2000" dirty="0" smtClean="0"/>
              <a:t>Technologies to be used</a:t>
            </a:r>
          </a:p>
          <a:p>
            <a:r>
              <a:rPr lang="en-NZ" sz="2000" dirty="0" smtClean="0"/>
              <a:t>Agile or Waterfall?</a:t>
            </a:r>
          </a:p>
          <a:p>
            <a:r>
              <a:rPr lang="en-NZ" sz="2000" dirty="0" smtClean="0"/>
              <a:t>Test driven (test first)?</a:t>
            </a:r>
            <a:br>
              <a:rPr lang="en-NZ" sz="2000" dirty="0" smtClean="0"/>
            </a:b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3293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832" y="2057401"/>
            <a:ext cx="4940968" cy="411956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User friendly</a:t>
            </a:r>
          </a:p>
          <a:p>
            <a:r>
              <a:rPr lang="en-NZ" sz="2000" dirty="0" smtClean="0"/>
              <a:t>Reliable / stable</a:t>
            </a:r>
          </a:p>
          <a:p>
            <a:r>
              <a:rPr lang="en-NZ" sz="2000" dirty="0" smtClean="0"/>
              <a:t>Cross-platform (HTML web-based)</a:t>
            </a:r>
            <a:endParaRPr lang="en-NZ" sz="2000" dirty="0" smtClean="0"/>
          </a:p>
          <a:p>
            <a:r>
              <a:rPr lang="en-NZ" sz="2000" dirty="0" smtClean="0"/>
              <a:t>Extensible</a:t>
            </a:r>
          </a:p>
          <a:p>
            <a:r>
              <a:rPr lang="en-NZ" sz="2000" dirty="0" smtClean="0"/>
              <a:t>Other client specifications</a:t>
            </a:r>
          </a:p>
          <a:p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Requirements</a:t>
            </a:r>
          </a:p>
          <a:p>
            <a:r>
              <a:rPr lang="en-NZ" sz="2200" dirty="0" smtClean="0"/>
              <a:t>Specification / Analysis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Design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Development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QA &amp; Testing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Deployment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Support</a:t>
            </a:r>
            <a:endParaRPr lang="en-NZ" sz="2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2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8895" y="1690688"/>
            <a:ext cx="4154905" cy="4707522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Back-end</a:t>
            </a:r>
          </a:p>
          <a:p>
            <a:pPr lvl="1"/>
            <a:r>
              <a:rPr lang="en-NZ" dirty="0" smtClean="0"/>
              <a:t>C#</a:t>
            </a:r>
          </a:p>
          <a:p>
            <a:pPr lvl="1"/>
            <a:r>
              <a:rPr lang="en-NZ" dirty="0" smtClean="0"/>
              <a:t>Azure</a:t>
            </a:r>
          </a:p>
          <a:p>
            <a:pPr lvl="1"/>
            <a:r>
              <a:rPr lang="en-NZ" dirty="0" smtClean="0"/>
              <a:t>SSRS</a:t>
            </a:r>
          </a:p>
          <a:p>
            <a:pPr lvl="1"/>
            <a:r>
              <a:rPr lang="en-NZ" dirty="0" smtClean="0"/>
              <a:t>Power BI</a:t>
            </a:r>
          </a:p>
          <a:p>
            <a:pPr lvl="1"/>
            <a:r>
              <a:rPr lang="en-NZ" dirty="0" smtClean="0"/>
              <a:t>Database – UML</a:t>
            </a:r>
          </a:p>
          <a:p>
            <a:pPr lvl="1"/>
            <a:endParaRPr lang="en-NZ" dirty="0" smtClean="0"/>
          </a:p>
          <a:p>
            <a:r>
              <a:rPr lang="en-NZ" dirty="0"/>
              <a:t>Front-end</a:t>
            </a:r>
          </a:p>
          <a:p>
            <a:pPr lvl="1"/>
            <a:r>
              <a:rPr lang="en-NZ" dirty="0"/>
              <a:t>HTML5</a:t>
            </a:r>
          </a:p>
          <a:p>
            <a:pPr lvl="1"/>
            <a:r>
              <a:rPr lang="en-NZ" dirty="0"/>
              <a:t>CSS3</a:t>
            </a:r>
          </a:p>
          <a:p>
            <a:pPr lvl="1"/>
            <a:r>
              <a:rPr lang="en-NZ" dirty="0"/>
              <a:t>Bootstrap</a:t>
            </a:r>
          </a:p>
          <a:p>
            <a:pPr lvl="1"/>
            <a:r>
              <a:rPr lang="en-NZ" dirty="0"/>
              <a:t>UX design</a:t>
            </a:r>
          </a:p>
          <a:p>
            <a:pPr lvl="1"/>
            <a:r>
              <a:rPr lang="en-NZ" dirty="0"/>
              <a:t>JavaScript</a:t>
            </a:r>
          </a:p>
          <a:p>
            <a:pPr lvl="1"/>
            <a:r>
              <a:rPr lang="en-NZ" dirty="0"/>
              <a:t>jQuery</a:t>
            </a:r>
          </a:p>
          <a:p>
            <a:endParaRPr lang="en-NZ" dirty="0" smtClean="0"/>
          </a:p>
          <a:p>
            <a:r>
              <a:rPr lang="en-NZ" dirty="0" smtClean="0"/>
              <a:t>Other</a:t>
            </a:r>
            <a:endParaRPr lang="en-NZ" dirty="0" smtClean="0"/>
          </a:p>
          <a:p>
            <a:pPr lvl="1"/>
            <a:r>
              <a:rPr lang="en-NZ" dirty="0" smtClean="0"/>
              <a:t>Business rules from clients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endParaRPr lang="en-NZ" dirty="0"/>
          </a:p>
          <a:p>
            <a:pPr marL="457200" lvl="1" indent="0">
              <a:buNone/>
            </a:pPr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8895" y="1825625"/>
            <a:ext cx="415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Requirements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Specification / Analysis</a:t>
            </a:r>
          </a:p>
          <a:p>
            <a:r>
              <a:rPr lang="en-NZ" sz="2200" dirty="0" smtClean="0"/>
              <a:t>Design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Development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QA &amp; Testing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Deployment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Support</a:t>
            </a:r>
            <a:endParaRPr lang="en-NZ" sz="2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620" y="2057401"/>
            <a:ext cx="4640179" cy="4119562"/>
          </a:xfrm>
        </p:spPr>
        <p:txBody>
          <a:bodyPr/>
          <a:lstStyle/>
          <a:p>
            <a:r>
              <a:rPr lang="en-NZ" sz="2000" dirty="0" smtClean="0"/>
              <a:t>Source control &amp; file sharing</a:t>
            </a:r>
          </a:p>
          <a:p>
            <a:pPr lvl="1"/>
            <a:r>
              <a:rPr lang="en-NZ" sz="2000" dirty="0" smtClean="0"/>
              <a:t>GitHub</a:t>
            </a:r>
          </a:p>
          <a:p>
            <a:r>
              <a:rPr lang="en-NZ" sz="2000" dirty="0" smtClean="0"/>
              <a:t>Unit Tests</a:t>
            </a:r>
            <a:endParaRPr lang="en-NZ" sz="2000" dirty="0"/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Requirements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Specification / Analysis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Design</a:t>
            </a:r>
          </a:p>
          <a:p>
            <a:r>
              <a:rPr lang="en-NZ" sz="2200" dirty="0" smtClean="0"/>
              <a:t>Development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QA &amp; Testing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Deployment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Support</a:t>
            </a:r>
            <a:endParaRPr lang="en-NZ" sz="2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578" y="2057401"/>
            <a:ext cx="5037221" cy="411956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Test frequency – </a:t>
            </a:r>
          </a:p>
          <a:p>
            <a:pPr lvl="1"/>
            <a:r>
              <a:rPr lang="en-NZ" sz="2000" dirty="0" smtClean="0"/>
              <a:t>Automation (Daily – midnight)</a:t>
            </a:r>
          </a:p>
          <a:p>
            <a:pPr lvl="1"/>
            <a:r>
              <a:rPr lang="en-NZ" sz="2000" dirty="0" smtClean="0"/>
              <a:t>Manual</a:t>
            </a:r>
          </a:p>
          <a:p>
            <a:r>
              <a:rPr lang="en-NZ" sz="2000" dirty="0" smtClean="0"/>
              <a:t>Regression testing</a:t>
            </a:r>
            <a:endParaRPr lang="en-NZ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Requirements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Specification / Analysis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Design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Development</a:t>
            </a:r>
          </a:p>
          <a:p>
            <a:r>
              <a:rPr lang="en-NZ" sz="2200" dirty="0" smtClean="0"/>
              <a:t>QA &amp; Testing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Deployment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Support</a:t>
            </a:r>
            <a:endParaRPr lang="en-NZ" sz="2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1274" y="2057401"/>
            <a:ext cx="4772526" cy="411956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Azure – Default implementation</a:t>
            </a:r>
            <a:endParaRPr lang="en-NZ" sz="20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Requirements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Specification / Analysis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Design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Development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QA &amp; Testing</a:t>
            </a:r>
          </a:p>
          <a:p>
            <a:r>
              <a:rPr lang="en-NZ" sz="2200" dirty="0" smtClean="0"/>
              <a:t>Deployment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Support</a:t>
            </a:r>
            <a:endParaRPr lang="en-NZ" sz="2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7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042" y="2057401"/>
            <a:ext cx="5241758" cy="411956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Support</a:t>
            </a:r>
          </a:p>
          <a:p>
            <a:pPr lvl="1"/>
            <a:r>
              <a:rPr lang="en-NZ" sz="2000" dirty="0" smtClean="0"/>
              <a:t>Call centre 24/7</a:t>
            </a:r>
          </a:p>
          <a:p>
            <a:pPr lvl="2"/>
            <a:r>
              <a:rPr lang="en-NZ" dirty="0" smtClean="0"/>
              <a:t>TeamViewer</a:t>
            </a:r>
            <a:endParaRPr lang="en-NZ" dirty="0" smtClean="0"/>
          </a:p>
          <a:p>
            <a:pPr lvl="1"/>
            <a:r>
              <a:rPr lang="en-NZ" sz="2000" dirty="0" smtClean="0"/>
              <a:t>Training</a:t>
            </a:r>
          </a:p>
          <a:p>
            <a:pPr lvl="2"/>
            <a:r>
              <a:rPr lang="en-NZ" dirty="0" smtClean="0"/>
              <a:t>On-premises, courses, on-line videos</a:t>
            </a:r>
          </a:p>
          <a:p>
            <a:pPr lvl="1"/>
            <a:endParaRPr lang="en-NZ" sz="2000" dirty="0" smtClean="0"/>
          </a:p>
          <a:p>
            <a:r>
              <a:rPr lang="en-NZ" sz="2000" dirty="0" smtClean="0"/>
              <a:t>Maintenance</a:t>
            </a:r>
          </a:p>
          <a:p>
            <a:pPr lvl="1"/>
            <a:r>
              <a:rPr lang="en-NZ" sz="2000" dirty="0" smtClean="0"/>
              <a:t>New features</a:t>
            </a:r>
          </a:p>
          <a:p>
            <a:pPr lvl="1"/>
            <a:r>
              <a:rPr lang="en-NZ" sz="2000" dirty="0" smtClean="0"/>
              <a:t>Bug fixes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9971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Requirements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Specification / Analysis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Design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Development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QA &amp; Testing</a:t>
            </a:r>
          </a:p>
          <a:p>
            <a:r>
              <a:rPr lang="en-NZ" sz="2200" dirty="0" smtClean="0">
                <a:solidFill>
                  <a:schemeClr val="bg2">
                    <a:lumMod val="75000"/>
                  </a:schemeClr>
                </a:solidFill>
              </a:rPr>
              <a:t>Deployment</a:t>
            </a:r>
          </a:p>
          <a:p>
            <a:r>
              <a:rPr lang="en-NZ" sz="2200" dirty="0" smtClean="0"/>
              <a:t>Support</a:t>
            </a:r>
            <a:endParaRPr lang="en-NZ" sz="2200" dirty="0"/>
          </a:p>
        </p:txBody>
      </p:sp>
    </p:spTree>
    <p:extLst>
      <p:ext uri="{BB962C8B-B14F-4D97-AF65-F5344CB8AC3E}">
        <p14:creationId xmlns:p14="http://schemas.microsoft.com/office/powerpoint/2010/main" val="21940500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815</TotalTime>
  <Words>892</Words>
  <Application>Microsoft Office PowerPoint</Application>
  <PresentationFormat>Widescreen</PresentationFormat>
  <Paragraphs>270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Vapor Trail</vt:lpstr>
      <vt:lpstr>Hospital / GP  management system</vt:lpstr>
      <vt:lpstr>SDLC</vt:lpstr>
      <vt:lpstr>SDLC</vt:lpstr>
      <vt:lpstr>SDLC</vt:lpstr>
      <vt:lpstr>SDLC</vt:lpstr>
      <vt:lpstr>SDLC</vt:lpstr>
      <vt:lpstr>SDLC</vt:lpstr>
      <vt:lpstr>SDLC</vt:lpstr>
      <vt:lpstr>SDLC</vt:lpstr>
      <vt:lpstr>SDLC - Requirements</vt:lpstr>
      <vt:lpstr>SDLC - Requirements</vt:lpstr>
      <vt:lpstr>SDLC - Requirements </vt:lpstr>
      <vt:lpstr>SDLC - Requirements</vt:lpstr>
      <vt:lpstr>SDLC - Requirements</vt:lpstr>
      <vt:lpstr>SDLC - Requirements</vt:lpstr>
      <vt:lpstr>SDLC - Requirements</vt:lpstr>
      <vt:lpstr>SDLC - Specifications</vt:lpstr>
      <vt:lpstr>SDLC - Specifications</vt:lpstr>
      <vt:lpstr>SDLC - Specifications</vt:lpstr>
      <vt:lpstr>SDLC - Specifications</vt:lpstr>
      <vt:lpstr>SDLC - Specifications</vt:lpstr>
      <vt:lpstr>SDLC – design – uml layout</vt:lpstr>
      <vt:lpstr>SDLC - Requirements – Users of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great project</dc:title>
  <dc:creator>Petrus Fourie</dc:creator>
  <cp:lastModifiedBy>Petrus Fourie</cp:lastModifiedBy>
  <cp:revision>41</cp:revision>
  <dcterms:created xsi:type="dcterms:W3CDTF">2016-05-20T21:47:31Z</dcterms:created>
  <dcterms:modified xsi:type="dcterms:W3CDTF">2016-06-06T00:13:54Z</dcterms:modified>
</cp:coreProperties>
</file>