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yne" panose="020B0604020202020204" charset="0"/>
      <p:regular r:id="rId16"/>
    </p:embeddedFont>
    <p:embeddedFont>
      <p:font typeface="Syne Extra Bold" panose="020B0604020202020204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0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64199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Прогнозирование цены мобильных телефонов с использованием машинного обучения</a:t>
            </a:r>
            <a:endParaRPr lang="en-US" sz="4450" dirty="0">
              <a:solidFill>
                <a:srgbClr val="D7E5D8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53394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Проект по предсказанию диапазона цен и оценке характеристик мобильных телефонов</a:t>
            </a: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EBC55B-61B7-43E7-BE84-3EF459B2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176" y="7667547"/>
            <a:ext cx="2686425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Введение</a:t>
            </a:r>
            <a:endParaRPr lang="en-US" sz="4400" dirty="0">
              <a:solidFill>
                <a:srgbClr val="D7E5D8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05771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Цель</a:t>
            </a:r>
            <a:endParaRPr lang="en-US" sz="2200" dirty="0">
              <a:solidFill>
                <a:srgbClr val="D7E5D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405771" y="5210056"/>
            <a:ext cx="5797034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Разработка модели машинного обучения для прогнозирования диапазона цен мобильных телефонов на основе их характеристик.</a:t>
            </a:r>
            <a:endParaRPr lang="en-US" sz="1750" dirty="0">
              <a:solidFill>
                <a:srgbClr val="D7E5D8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27714" y="4723686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46244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Проблема</a:t>
            </a:r>
            <a:endParaRPr lang="en-US" sz="2200" dirty="0">
              <a:solidFill>
                <a:srgbClr val="D7E5D8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8046244" y="5210056"/>
            <a:ext cx="5797034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Оценка стоимости телефонов своей компании для конкуренции с крупными производителями.</a:t>
            </a:r>
            <a:endParaRPr lang="en-US" sz="1750" dirty="0">
              <a:solidFill>
                <a:srgbClr val="D7E5D8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787241" y="6767393"/>
            <a:ext cx="393621" cy="393621"/>
          </a:xfrm>
          <a:prstGeom prst="roundRect">
            <a:avLst>
              <a:gd name="adj" fmla="val 24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05771" y="6767393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Решение</a:t>
            </a:r>
            <a:endParaRPr lang="en-US" sz="2200" dirty="0">
              <a:solidFill>
                <a:srgbClr val="D7E5D8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405771" y="7253764"/>
            <a:ext cx="1243738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Использование модели RandomForestClassifier для классификации телефонов по ценовым диапазонам.</a:t>
            </a:r>
            <a:endParaRPr lang="en-US" sz="1750" dirty="0">
              <a:solidFill>
                <a:srgbClr val="D7E5D8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DA3BEA-6BF1-4A91-B33C-C6A9CC64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975" y="7667547"/>
            <a:ext cx="2686425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64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Описание данных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72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533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battery\_power — емкость батареи (mAh)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blue — наличие Bluetooth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clock\_speed — скорость процессора (GHz)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dual\_sim — поддержка двух SIM-карт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fc — мегапиксели фронтальной камеры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four\_g — поддержка 4G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int\_memory — внутренняя память (ГБ)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1487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m\_dep — сенсор глубины (см)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909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mobile\_wt — вес телефона (г)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3997166"/>
            <a:ext cx="31639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Целевая переменная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price\_range — диапазон цен (Low, Medium, High, Very High).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BA67E67-70A5-411C-AD2E-7FCCD5A8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273" y="7581808"/>
            <a:ext cx="2686425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16509" y="598528"/>
            <a:ext cx="5820241" cy="55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00"/>
              </a:lnSpc>
              <a:buNone/>
            </a:pPr>
            <a:r>
              <a:rPr lang="en-US" sz="44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Обучение модели</a:t>
            </a:r>
            <a:endParaRPr lang="en-US" sz="4450" dirty="0">
              <a:solidFill>
                <a:srgbClr val="D7E5D8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7303770" y="1543764"/>
            <a:ext cx="22860" cy="6045041"/>
          </a:xfrm>
          <a:prstGeom prst="roundRect">
            <a:avLst>
              <a:gd name="adj" fmla="val 323792"/>
            </a:avLst>
          </a:prstGeom>
          <a:solidFill>
            <a:srgbClr val="6D9121"/>
          </a:solidFill>
          <a:ln/>
        </p:spPr>
      </p:sp>
      <p:sp>
        <p:nvSpPr>
          <p:cNvPr id="4" name="Shape 2"/>
          <p:cNvSpPr/>
          <p:nvPr/>
        </p:nvSpPr>
        <p:spPr>
          <a:xfrm>
            <a:off x="6523077" y="1928813"/>
            <a:ext cx="616744" cy="22860"/>
          </a:xfrm>
          <a:prstGeom prst="roundRect">
            <a:avLst>
              <a:gd name="adj" fmla="val 323792"/>
            </a:avLst>
          </a:prstGeom>
          <a:solidFill>
            <a:srgbClr val="6D9121"/>
          </a:solidFill>
          <a:ln/>
        </p:spPr>
      </p:sp>
      <p:sp>
        <p:nvSpPr>
          <p:cNvPr id="5" name="Shape 3"/>
          <p:cNvSpPr/>
          <p:nvPr/>
        </p:nvSpPr>
        <p:spPr>
          <a:xfrm>
            <a:off x="7116961" y="1742003"/>
            <a:ext cx="396478" cy="396478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5191" y="1808083"/>
            <a:ext cx="139898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050" dirty="0">
              <a:solidFill>
                <a:srgbClr val="D7E5D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4143018" y="1719977"/>
            <a:ext cx="22028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Выбор алгоритма</a:t>
            </a:r>
            <a:endParaRPr lang="en-US" sz="2400" dirty="0">
              <a:solidFill>
                <a:srgbClr val="D7E5D8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616744" y="2100977"/>
            <a:ext cx="5729168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Выбор алгоритма RandomForestClassifier обусловлен его эффективностью в задачах классификации и хорошей устойчивостью к переобучению. Этот алгоритм создает множество решающих деревьев и усредняет их прогнозы, что позволяет получить более точный и надежный результат.</a:t>
            </a:r>
            <a:endParaRPr lang="en-US" dirty="0">
              <a:solidFill>
                <a:srgbClr val="D7E5D8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490579" y="2809875"/>
            <a:ext cx="616744" cy="22860"/>
          </a:xfrm>
          <a:prstGeom prst="roundRect">
            <a:avLst>
              <a:gd name="adj" fmla="val 323792"/>
            </a:avLst>
          </a:prstGeom>
          <a:solidFill>
            <a:srgbClr val="6D9121"/>
          </a:solidFill>
          <a:ln/>
        </p:spPr>
      </p:sp>
      <p:sp>
        <p:nvSpPr>
          <p:cNvPr id="10" name="Shape 8"/>
          <p:cNvSpPr/>
          <p:nvPr/>
        </p:nvSpPr>
        <p:spPr>
          <a:xfrm>
            <a:off x="7116961" y="2623066"/>
            <a:ext cx="396478" cy="396478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82564" y="2689146"/>
            <a:ext cx="265152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050" dirty="0">
              <a:solidFill>
                <a:srgbClr val="D7E5D8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8284488" y="2601039"/>
            <a:ext cx="2330768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Разделение данных</a:t>
            </a:r>
            <a:endParaRPr lang="en-US" sz="2400" dirty="0">
              <a:solidFill>
                <a:srgbClr val="D7E5D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8284488" y="2982039"/>
            <a:ext cx="5729168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Данные были разделены на обучающую и тестовую выборки. Это необходимо для оценки производительности модели на новых, ранее невиданных данных. Пропорции разбиения были выбраны таким образом, чтобы обеспечить адекватное представление данных в обеих выборках, избегая переобучения модели.</a:t>
            </a:r>
            <a:endParaRPr lang="en-US" dirty="0">
              <a:solidFill>
                <a:srgbClr val="D7E5D8"/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523077" y="4248150"/>
            <a:ext cx="616744" cy="22860"/>
          </a:xfrm>
          <a:prstGeom prst="roundRect">
            <a:avLst>
              <a:gd name="adj" fmla="val 323792"/>
            </a:avLst>
          </a:prstGeom>
          <a:solidFill>
            <a:srgbClr val="6D9121"/>
          </a:solidFill>
          <a:ln/>
        </p:spPr>
      </p:sp>
      <p:sp>
        <p:nvSpPr>
          <p:cNvPr id="15" name="Shape 13"/>
          <p:cNvSpPr/>
          <p:nvPr/>
        </p:nvSpPr>
        <p:spPr>
          <a:xfrm>
            <a:off x="7116961" y="4061341"/>
            <a:ext cx="396478" cy="396478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75659" y="4127421"/>
            <a:ext cx="27896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050" dirty="0">
              <a:solidFill>
                <a:srgbClr val="D7E5D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4143018" y="4039314"/>
            <a:ext cx="22028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Обучение модели</a:t>
            </a:r>
            <a:endParaRPr lang="en-US" sz="2400" dirty="0">
              <a:solidFill>
                <a:srgbClr val="D7E5D8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616744" y="4420314"/>
            <a:ext cx="5729168" cy="1691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Обучение модели проводилось на обучающей выборке (X_train, y_train). В процессе обучения алгоритм RandomForestClassifier строил множество деревьев решений, обучаясь на основе предоставленных характеристик телефонов и их ценовых диапазонов. Были подобраны оптимальные гиперпараметры модели для достижения наилучшей точности прогнозирования.</a:t>
            </a:r>
            <a:endParaRPr lang="en-US" dirty="0">
              <a:solidFill>
                <a:srgbClr val="D7E5D8"/>
              </a:solidFill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490579" y="5548789"/>
            <a:ext cx="616744" cy="22860"/>
          </a:xfrm>
          <a:prstGeom prst="roundRect">
            <a:avLst>
              <a:gd name="adj" fmla="val 323792"/>
            </a:avLst>
          </a:prstGeom>
          <a:solidFill>
            <a:srgbClr val="6D9121"/>
          </a:solidFill>
          <a:ln/>
        </p:spPr>
      </p:sp>
      <p:sp>
        <p:nvSpPr>
          <p:cNvPr id="20" name="Shape 18"/>
          <p:cNvSpPr/>
          <p:nvPr/>
        </p:nvSpPr>
        <p:spPr>
          <a:xfrm>
            <a:off x="7116961" y="5361980"/>
            <a:ext cx="396478" cy="396478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70539" y="5428059"/>
            <a:ext cx="28920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4</a:t>
            </a:r>
            <a:endParaRPr lang="en-US" sz="2050" dirty="0">
              <a:solidFill>
                <a:srgbClr val="D7E5D8"/>
              </a:solidFill>
            </a:endParaRPr>
          </a:p>
        </p:txBody>
      </p:sp>
      <p:sp>
        <p:nvSpPr>
          <p:cNvPr id="22" name="Text 20"/>
          <p:cNvSpPr/>
          <p:nvPr/>
        </p:nvSpPr>
        <p:spPr>
          <a:xfrm>
            <a:off x="8284488" y="5339953"/>
            <a:ext cx="2354937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Сохранение модели</a:t>
            </a:r>
            <a:endParaRPr lang="en-US" sz="2400" dirty="0">
              <a:solidFill>
                <a:srgbClr val="D7E5D8"/>
              </a:solidFill>
            </a:endParaRPr>
          </a:p>
        </p:txBody>
      </p:sp>
      <p:sp>
        <p:nvSpPr>
          <p:cNvPr id="23" name="Text 21"/>
          <p:cNvSpPr/>
          <p:nvPr/>
        </p:nvSpPr>
        <p:spPr>
          <a:xfrm>
            <a:off x="8284488" y="5720953"/>
            <a:ext cx="5729168" cy="1691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Обученная модель была сохранена в файл mobile_price_model.pkl с использованием библиотеки pickle. Это позволяет легко загрузить и использовать модель в дальнейшем без необходимости повторного обучения. Также была сохранена информация о признаках, что необходимо для корректной загрузки и применения модели.</a:t>
            </a:r>
            <a:endParaRPr lang="en-US" dirty="0">
              <a:solidFill>
                <a:srgbClr val="D7E5D8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BEF6846-BCF0-44E6-9F74-DECC4752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975" y="7767376"/>
            <a:ext cx="2686425" cy="383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4247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Сохранение модели и информации о признаках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048256" y="3081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Модель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48256" y="3662601"/>
            <a:ext cx="3501509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Обученная модель RandomForestClassifier сохраняется в файл 'mobile_price_model.pkl' с помощью библиотеки joblib. Это позволяет легко загружать и использовать модель позже без необходимости повторного обучения.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5110787" y="3081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Признаки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5110787" y="3662601"/>
            <a:ext cx="350150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Информация о признаках сохраняется в 'features_info.pkl'. Это критически важно для корректного использования сохраненной модели. Без этой информации модель не сможет корректно обрабатывать новые данные.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947B7-7C9F-402A-A02F-E111A8F8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402" y="30162"/>
            <a:ext cx="5162481" cy="81992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399" y="624959"/>
            <a:ext cx="11166396" cy="639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Приложение для прогнозирования цены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16399" y="5102707"/>
            <a:ext cx="366557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Streamlit приложение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16399" y="5545262"/>
            <a:ext cx="6445210" cy="1309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Приложение, разработанное с использованием библиотеки Streamlit, загружает обученную модель RandomForestClassifier из файла 'mobile_price_model.pkl' и информацию о признаках из 'features_info.pkl'.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398334" y="5102707"/>
            <a:ext cx="6037064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Пользовательский ввод и прогнозирование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398334" y="5545263"/>
            <a:ext cx="6445329" cy="16371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Пользователь вводит характеристики телефона. Приложение использует загруженную модель для прогнозирования ценового диапазона, обрабатывая введенные данные на основе сохраненной информации о признаках. Результат прогнозирования отображается пользователю.</a:t>
            </a:r>
            <a:endParaRPr lang="en-US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D18AA8-385B-4FAE-829E-C8C49546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10" y="1600681"/>
            <a:ext cx="11166395" cy="30676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B7A5AF-DC55-4703-86B3-4C1B20D3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2795" y="7672571"/>
            <a:ext cx="2686425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5792" y="531852"/>
            <a:ext cx="5992416" cy="604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Отображение прогноза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6870" y="1522928"/>
            <a:ext cx="7790259" cy="638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5000" dirty="0"/>
          </a:p>
        </p:txBody>
      </p:sp>
      <p:sp>
        <p:nvSpPr>
          <p:cNvPr id="5" name="Text 2"/>
          <p:cNvSpPr/>
          <p:nvPr/>
        </p:nvSpPr>
        <p:spPr>
          <a:xfrm>
            <a:off x="3363158" y="2402800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Predict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76870" y="2820948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Кнопка для запуска прогнозирования.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76870" y="3807143"/>
            <a:ext cx="7790259" cy="638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5000" dirty="0"/>
          </a:p>
        </p:txBody>
      </p:sp>
      <p:sp>
        <p:nvSpPr>
          <p:cNvPr id="8" name="Text 5"/>
          <p:cNvSpPr/>
          <p:nvPr/>
        </p:nvSpPr>
        <p:spPr>
          <a:xfrm>
            <a:off x="3363158" y="4687014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Диапазон цен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76870" y="5105162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Вывод прогнозируемого диапазона цен.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76870" y="6091357"/>
            <a:ext cx="7790259" cy="638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5000" dirty="0"/>
          </a:p>
        </p:txBody>
      </p:sp>
      <p:sp>
        <p:nvSpPr>
          <p:cNvPr id="11" name="Text 8"/>
          <p:cNvSpPr/>
          <p:nvPr/>
        </p:nvSpPr>
        <p:spPr>
          <a:xfrm>
            <a:off x="3363158" y="6971228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Интервал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76870" y="7389376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Вывод интервала цен для прогнозируемого диапазона.</a:t>
            </a:r>
            <a:endParaRPr lang="en-US" sz="15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50602A-BA2D-41CF-9941-0BFB3FCA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29" y="2976745"/>
            <a:ext cx="7252885" cy="227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C823F5-9E32-4222-869F-7C62CCFAA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5923" y="7648494"/>
            <a:ext cx="2524477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66954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Тестирование модели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867501"/>
            <a:ext cx="15001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7114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Тестовая выборка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2711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Точность модели 90%.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6D9121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861078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469249"/>
            <a:ext cx="2843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807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Пример вводных данных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battery\_power=1200, blue=True, clock\_speed=2.5, dual\_sim=True, fc=12, four\_g=True, int\_memory=64, m\_dep=0.8, mobile\_wt=180.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6D9121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644277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6070997"/>
            <a:ext cx="29896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Вывод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58418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Predicted Price Range: High, Price Interval: 1001−1001−1500.</a:t>
            </a:r>
            <a:endParaRPr lang="en-US" sz="17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037782C-CB9C-4297-8BEE-45DFAAA8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537" y="7613325"/>
            <a:ext cx="2524477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0334" y="605671"/>
            <a:ext cx="5502473" cy="687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Заключение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34" y="1623536"/>
            <a:ext cx="1100495" cy="17608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0870" y="1843564"/>
            <a:ext cx="3276005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Успешная реализация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0870" y="2319457"/>
            <a:ext cx="6172795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Разработана модель для прогнозирования ценовых диапазонов мобильных телефонов.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34" y="3384352"/>
            <a:ext cx="1100495" cy="17608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0870" y="3604379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Приложение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0870" y="4080272"/>
            <a:ext cx="6172795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Создано приложение на Streamlit для интерактивного использования модели.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34" y="5145167"/>
            <a:ext cx="1100495" cy="24787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0870" y="5365194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Дальнейшие шаги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0870" y="5841087"/>
            <a:ext cx="6172795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Улучшение точности модели.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2200870" y="6270308"/>
            <a:ext cx="6172795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Добавление новых характеристик.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2200870" y="6699528"/>
            <a:ext cx="6172795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Развертывание приложения в облаке для общего доступа.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630</Words>
  <Application>Microsoft Office PowerPoint</Application>
  <PresentationFormat>Произвольный</PresentationFormat>
  <Paragraphs>83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Syne</vt:lpstr>
      <vt:lpstr>Syne Extra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Режима</cp:lastModifiedBy>
  <cp:revision>3</cp:revision>
  <dcterms:created xsi:type="dcterms:W3CDTF">2024-12-19T20:13:19Z</dcterms:created>
  <dcterms:modified xsi:type="dcterms:W3CDTF">2024-12-19T20:24:12Z</dcterms:modified>
</cp:coreProperties>
</file>