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92F345-E23E-442E-8750-6E2A1B0130F4}">
  <a:tblStyle styleId="{1692F345-E23E-442E-8750-6E2A1B0130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54029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07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d46ed6bd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d46ed6bd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120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3a707456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3a707456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511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714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083eacd7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083eacd7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232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083eacd73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083eacd73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471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083eacd7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083eacd7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193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083eacd73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083eacd73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480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083eacd73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083eacd73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692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189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62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62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47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8d46ed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8d46ed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4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67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d46ed6b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8d46ed6b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97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d46ed6b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8d46ed6b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59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8d46ed6b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8d46ed6b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1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8d46ed6b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8d46ed6b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8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291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None/>
              <a:defRPr sz="17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700"/>
              <a:buNone/>
              <a:defRPr sz="17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None/>
              <a:defRPr sz="1900" b="1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5.png"/><Relationship Id="rId26" Type="http://schemas.openxmlformats.org/officeDocument/2006/relationships/image" Target="../media/image108.png"/><Relationship Id="rId3" Type="http://schemas.openxmlformats.org/officeDocument/2006/relationships/image" Target="../media/image87.png"/><Relationship Id="rId21" Type="http://schemas.openxmlformats.org/officeDocument/2006/relationships/image" Target="../media/image104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0.png"/><Relationship Id="rId20" Type="http://schemas.openxmlformats.org/officeDocument/2006/relationships/image" Target="../media/image103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7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6.png"/><Relationship Id="rId28" Type="http://schemas.openxmlformats.org/officeDocument/2006/relationships/image" Target="../media/image110.png"/><Relationship Id="rId10" Type="http://schemas.openxmlformats.org/officeDocument/2006/relationships/image" Target="../media/image94.png"/><Relationship Id="rId19" Type="http://schemas.openxmlformats.org/officeDocument/2006/relationships/image" Target="../media/image102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5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5400" dirty="0"/>
              <a:t>Data Warehouse Analyst</a:t>
            </a:r>
            <a:endParaRPr sz="5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2" name="Google Shape;202;p39"/>
          <p:cNvGraphicFramePr/>
          <p:nvPr>
            <p:extLst>
              <p:ext uri="{D42A27DB-BD31-4B8C-83A1-F6EECF244321}">
                <p14:modId xmlns:p14="http://schemas.microsoft.com/office/powerpoint/2010/main" val="2879804884"/>
              </p:ext>
            </p:extLst>
          </p:nvPr>
        </p:nvGraphicFramePr>
        <p:xfrm>
          <a:off x="952500" y="2058925"/>
          <a:ext cx="7239000" cy="2932086"/>
        </p:xfrm>
        <a:graphic>
          <a:graphicData uri="http://schemas.openxmlformats.org/drawingml/2006/table">
            <a:tbl>
              <a:tblPr>
                <a:noFill/>
                <a:tableStyleId>{1692F345-E23E-442E-8750-6E2A1B0130F4}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Airbyte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хорош, особенно когда есть опыт создания собственных коннекторов. Подходит для любых задач. Есть многое из «коробки».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Dagster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может контролировать все.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Порог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вхождения в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DBT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высок, но когда уже встать на «рельсы» инструмент кажется незаменимым. Нужно у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глубляться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возможносмти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DBT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дальше, например - создание семантических моделей.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19" name="Google Shape;219;p42"/>
          <p:cNvSpPr/>
          <p:nvPr/>
        </p:nvSpPr>
        <p:spPr>
          <a:xfrm>
            <a:off x="6202350" y="378000"/>
            <a:ext cx="2588100" cy="945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544450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407075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636536" y="41507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636525" y="51617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6511266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501738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7570929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5" name="Google Shape;255;p43"/>
          <p:cNvSpPr txBox="1"/>
          <p:nvPr/>
        </p:nvSpPr>
        <p:spPr>
          <a:xfrm>
            <a:off x="4407075" y="156567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Технологии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01920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3652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571127" y="5161399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/>
          <p:nvPr/>
        </p:nvSpPr>
        <p:spPr>
          <a:xfrm>
            <a:off x="566025" y="156567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Компьютерные игры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4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51552" y="41574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73527" y="2125299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51552" y="31354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584670" y="41574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606645" y="21253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584670" y="31354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651552" y="51613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3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565052" y="21253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3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584677" y="51613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3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2517809" y="3135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3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517811" y="41572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3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2517789" y="51735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90" name="Google Shape;29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4"/>
          <p:cNvSpPr txBox="1"/>
          <p:nvPr/>
        </p:nvSpPr>
        <p:spPr>
          <a:xfrm>
            <a:off x="544450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Люди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463139" y="51610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57577" y="414980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633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457577" y="3121071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4"/>
          <p:cNvSpPr txBox="1"/>
          <p:nvPr/>
        </p:nvSpPr>
        <p:spPr>
          <a:xfrm>
            <a:off x="4463325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Обучение, исследование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4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495133" y="51610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492545" y="41366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4953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49254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527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527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6527530" y="41506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6527146" y="5161363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>
            <a:spLocks noGrp="1"/>
          </p:cNvSpPr>
          <p:nvPr>
            <p:ph type="title"/>
          </p:nvPr>
        </p:nvSpPr>
        <p:spPr>
          <a:xfrm>
            <a:off x="538363" y="423000"/>
            <a:ext cx="8520600" cy="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319" name="Google Shape;31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4127" y="392342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60564" y="391844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85039" y="39256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9608" y="389680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3408" y="48801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84845" y="48938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60570" y="4883912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409120" y="4898291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5"/>
          <p:cNvSpPr txBox="1">
            <a:spLocks noGrp="1"/>
          </p:cNvSpPr>
          <p:nvPr>
            <p:ph type="subTitle" idx="4294967295"/>
          </p:nvPr>
        </p:nvSpPr>
        <p:spPr>
          <a:xfrm>
            <a:off x="553488" y="14750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328" name="Google Shape;328;p45"/>
          <p:cNvSpPr txBox="1">
            <a:spLocks noGrp="1"/>
          </p:cNvSpPr>
          <p:nvPr>
            <p:ph type="subTitle" idx="4294967295"/>
          </p:nvPr>
        </p:nvSpPr>
        <p:spPr>
          <a:xfrm>
            <a:off x="3352850" y="1415450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29" name="Google Shape;329;p4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3527" y="389164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93527" y="202287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93527" y="295725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93346" y="48835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625859" y="20228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625846" y="29343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625840" y="38916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625842" y="48837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384846" y="1986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360584" y="19862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460318" y="2009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409135" y="19862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511534" y="20092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3360584" y="29685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4384848" y="29570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409121" y="29530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6433407" y="29663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7502542" y="29471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7498659" y="38850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7502550" y="4875125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54" name="Google Shape;354;p46"/>
          <p:cNvSpPr txBox="1"/>
          <p:nvPr/>
        </p:nvSpPr>
        <p:spPr>
          <a:xfrm>
            <a:off x="544450" y="1502225"/>
            <a:ext cx="19743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Флажки/Метки</a:t>
            </a:r>
            <a:endParaRPr sz="15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5" name="Google Shape;35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552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1616" y="5019297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550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550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01670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41632" y="4243650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43164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43164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34802" y="3063999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34802" y="2129616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17788" y="4243656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117788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68545" y="2129624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67920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892401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892401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501670" y="2129624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301045" y="2129616"/>
            <a:ext cx="827629" cy="82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667020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3667020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80" name="Google Shape;380;p47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1" name="Google Shape;381;p47"/>
          <p:cNvSpPr txBox="1">
            <a:spLocks noGrp="1"/>
          </p:cNvSpPr>
          <p:nvPr>
            <p:ph type="subTitle" idx="4294967295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кнопкой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2" name="Google Shape;382;p47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88" name="Google Shape;3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9" name="Google Shape;389;p48"/>
          <p:cNvSpPr txBox="1">
            <a:spLocks noGrp="1"/>
          </p:cNvSpPr>
          <p:nvPr>
            <p:ph type="subTitle" idx="4294967295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766725" y="2728150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0"/>
              <a:t>Меня хорошо видно</a:t>
            </a:r>
            <a:endParaRPr sz="5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&amp; слышно?</a:t>
            </a:r>
            <a:endParaRPr sz="5000"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487400" cy="2425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r>
              <a:rPr lang="ru" dirty="0"/>
              <a:t>Тема: </a:t>
            </a:r>
            <a:r>
              <a:rPr lang="ru-RU" b="0" dirty="0"/>
              <a:t>Аналитика показателей продаж OZON на базе современного </a:t>
            </a:r>
            <a:r>
              <a:rPr lang="ru-RU" b="0" dirty="0" smtClean="0"/>
              <a:t>стека обработки данных.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chemeClr val="dk1"/>
                </a:solidFill>
              </a:rPr>
              <a:t>Петряков Владимир</a:t>
            </a:r>
            <a:r>
              <a:rPr lang="ru" dirty="0" smtClean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Должность: Руководитель направления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 smtClean="0"/>
              <a:t>Компания: РТК</a:t>
            </a:r>
            <a:endParaRPr dirty="0"/>
          </a:p>
        </p:txBody>
      </p:sp>
      <p:pic>
        <p:nvPicPr>
          <p:cNvPr id="146" name="Google Shape;146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17" y="3992446"/>
            <a:ext cx="181980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cxnSp>
        <p:nvCxnSpPr>
          <p:cNvPr id="152" name="Google Shape;15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4" name="Google Shape;154;p33"/>
          <p:cNvSpPr/>
          <p:nvPr/>
        </p:nvSpPr>
        <p:spPr>
          <a:xfrm>
            <a:off x="680750" y="14699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2225975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021188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3900613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" name="Google Shape;160;p33"/>
          <p:cNvCxnSpPr/>
          <p:nvPr/>
        </p:nvCxnSpPr>
        <p:spPr>
          <a:xfrm>
            <a:off x="680750" y="33621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79637" y="25049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62" y="164783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8" name="Google Shape;168;p34"/>
          <p:cNvGraphicFramePr/>
          <p:nvPr>
            <p:extLst>
              <p:ext uri="{D42A27DB-BD31-4B8C-83A1-F6EECF244321}">
                <p14:modId xmlns:p14="http://schemas.microsoft.com/office/powerpoint/2010/main" val="1139832391"/>
              </p:ext>
            </p:extLst>
          </p:nvPr>
        </p:nvGraphicFramePr>
        <p:xfrm>
          <a:off x="952500" y="2058925"/>
          <a:ext cx="7239000" cy="1362494"/>
        </p:xfrm>
        <a:graphic>
          <a:graphicData uri="http://schemas.openxmlformats.org/drawingml/2006/table">
            <a:tbl>
              <a:tblPr>
                <a:noFill/>
                <a:tableStyleId>{1692F345-E23E-442E-8750-6E2A1B0130F4}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Декларативный подход к организации</a:t>
                      </a: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обработки данных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Орекстрация данных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ELT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через одно «окно».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b="0" i="0" u="none" strike="noStrike" cap="none" baseline="0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Визализация и </a:t>
                      </a:r>
                      <a:r>
                        <a:rPr lang="ru-RU" sz="1700" b="0" i="0" u="none" strike="noStrike" cap="none" baseline="0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аналитика показателей в </a:t>
                      </a:r>
                      <a:r>
                        <a:rPr lang="en-US" sz="1700" b="0" i="0" u="none" strike="noStrike" cap="none" baseline="0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Apache</a:t>
                      </a:r>
                      <a:r>
                        <a:rPr lang="ru-RU" sz="1700" b="0" i="0" u="none" strike="noStrike" cap="none" baseline="0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Superset.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5" name="Google Shape;175;p35"/>
          <p:cNvGraphicFramePr/>
          <p:nvPr>
            <p:extLst>
              <p:ext uri="{D42A27DB-BD31-4B8C-83A1-F6EECF244321}">
                <p14:modId xmlns:p14="http://schemas.microsoft.com/office/powerpoint/2010/main" val="1461056779"/>
              </p:ext>
            </p:extLst>
          </p:nvPr>
        </p:nvGraphicFramePr>
        <p:xfrm>
          <a:off x="952500" y="2058925"/>
          <a:ext cx="7239000" cy="2383450"/>
        </p:xfrm>
        <a:graphic>
          <a:graphicData uri="http://schemas.openxmlformats.org/drawingml/2006/table">
            <a:tbl>
              <a:tblPr>
                <a:noFill/>
                <a:tableStyleId>{1692F345-E23E-442E-8750-6E2A1B0130F4}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сервисы в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YC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коннекторы для выгрузки и загрузки данных.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Провести трансформацию данных для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«Уложить» все в оркестратор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Визуализировать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2" name="Google Shape;182;p36"/>
          <p:cNvGraphicFramePr/>
          <p:nvPr>
            <p:extLst>
              <p:ext uri="{D42A27DB-BD31-4B8C-83A1-F6EECF244321}">
                <p14:modId xmlns:p14="http://schemas.microsoft.com/office/powerpoint/2010/main" val="1872947157"/>
              </p:ext>
            </p:extLst>
          </p:nvPr>
        </p:nvGraphicFramePr>
        <p:xfrm>
          <a:off x="952500" y="2058925"/>
          <a:ext cx="7239000" cy="2305726"/>
        </p:xfrm>
        <a:graphic>
          <a:graphicData uri="http://schemas.openxmlformats.org/drawingml/2006/table">
            <a:tbl>
              <a:tblPr>
                <a:noFill/>
                <a:tableStyleId>{1692F345-E23E-442E-8750-6E2A1B0130F4}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Airbyte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- сервис для выгрузки и загрузки сырых данных.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PostgreSQL –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хранилище данных (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DWH).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Dagster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–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оркестратор.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DBT -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трансформация данных.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7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7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Superset -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визуализация данных.</a:t>
                      </a:r>
                    </a:p>
                  </a:txBody>
                  <a:tcPr marL="198000" marR="91425" marT="91425" marB="9142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Скрины основных экранов приложения и действий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или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Демонстрация приложения и исходных кодов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или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Ссылка на репозиторий с исходными кодами или просто удачные кусочки</a:t>
            </a:r>
            <a:endParaRPr/>
          </a:p>
        </p:txBody>
      </p:sp>
      <p:pic>
        <p:nvPicPr>
          <p:cNvPr id="190" name="Google Shape;190;p37"/>
          <p:cNvPicPr preferRelativeResize="0"/>
          <p:nvPr/>
        </p:nvPicPr>
        <p:blipFill rotWithShape="1">
          <a:blip r:embed="rId3">
            <a:alphaModFix/>
          </a:blip>
          <a:srcRect l="30645" t="28552" r="28521" b="10490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590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Схемы (архитектура, БД)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38"/>
          <p:cNvSpPr/>
          <p:nvPr/>
        </p:nvSpPr>
        <p:spPr>
          <a:xfrm>
            <a:off x="4729325" y="4590775"/>
            <a:ext cx="3423000" cy="1092000"/>
          </a:xfrm>
          <a:prstGeom prst="wedgeRectCallout">
            <a:avLst>
              <a:gd name="adj1" fmla="val -45342"/>
              <a:gd name="adj2" fmla="val -91795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8634"/>
            <a:ext cx="9144000" cy="510063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7923" y="1388634"/>
            <a:ext cx="1151792" cy="361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384</Words>
  <Application>Microsoft Office PowerPoint</Application>
  <PresentationFormat>Экран (4:3)</PresentationFormat>
  <Paragraphs>93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Roboto</vt:lpstr>
      <vt:lpstr>Светлая тема</vt:lpstr>
      <vt:lpstr>Светлая тема</vt:lpstr>
      <vt:lpstr>Data Warehouse Analyst </vt:lpstr>
      <vt:lpstr>Меня хорошо видно &amp; слышно?</vt:lpstr>
      <vt:lpstr>Защита проекта Тема: Аналитика показателей продаж OZON на базе современного стека обработки данных.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Схемы (архитектура, БД)  </vt:lpstr>
      <vt:lpstr>Выводы и планы по развитию</vt:lpstr>
      <vt:lpstr>Спасибо за внимание!  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Слайд с иллюстрациями</vt:lpstr>
      <vt:lpstr>Слайд с иллюстрациями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Analyst</dc:title>
  <dc:creator>AppoloN</dc:creator>
  <cp:lastModifiedBy>Учетная запись Майкрософт</cp:lastModifiedBy>
  <cp:revision>7</cp:revision>
  <dcterms:modified xsi:type="dcterms:W3CDTF">2024-06-23T20:57:54Z</dcterms:modified>
</cp:coreProperties>
</file>