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4" r:id="rId2"/>
  </p:sldMasterIdLst>
  <p:notesMasterIdLst>
    <p:notesMasterId r:id="rId26"/>
  </p:notesMasterIdLst>
  <p:sldIdLst>
    <p:sldId id="369" r:id="rId3"/>
    <p:sldId id="371" r:id="rId4"/>
    <p:sldId id="373" r:id="rId5"/>
    <p:sldId id="374" r:id="rId6"/>
    <p:sldId id="376" r:id="rId7"/>
    <p:sldId id="378" r:id="rId8"/>
    <p:sldId id="328" r:id="rId9"/>
    <p:sldId id="377" r:id="rId10"/>
    <p:sldId id="334" r:id="rId11"/>
    <p:sldId id="389" r:id="rId12"/>
    <p:sldId id="384" r:id="rId13"/>
    <p:sldId id="385" r:id="rId14"/>
    <p:sldId id="383" r:id="rId15"/>
    <p:sldId id="387" r:id="rId16"/>
    <p:sldId id="390" r:id="rId17"/>
    <p:sldId id="386" r:id="rId18"/>
    <p:sldId id="388" r:id="rId19"/>
    <p:sldId id="382" r:id="rId20"/>
    <p:sldId id="381" r:id="rId21"/>
    <p:sldId id="375" r:id="rId22"/>
    <p:sldId id="380" r:id="rId23"/>
    <p:sldId id="379" r:id="rId24"/>
    <p:sldId id="391" r:id="rId25"/>
  </p:sldIdLst>
  <p:sldSz cx="10080625" cy="7559675"/>
  <p:notesSz cx="6797675" cy="9928225"/>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5pPr>
    <a:lvl6pPr marL="2286000" algn="l" defTabSz="914400" rtl="0" eaLnBrk="1" latinLnBrk="0" hangingPunct="1">
      <a:defRPr kern="1200">
        <a:solidFill>
          <a:schemeClr val="bg1"/>
        </a:solidFill>
        <a:latin typeface="Arial" panose="020B0604020202020204" pitchFamily="34" charset="0"/>
        <a:ea typeface="+mn-ea"/>
        <a:cs typeface="WenQuanYi Zen Hei" charset="0"/>
      </a:defRPr>
    </a:lvl6pPr>
    <a:lvl7pPr marL="2743200" algn="l" defTabSz="914400" rtl="0" eaLnBrk="1" latinLnBrk="0" hangingPunct="1">
      <a:defRPr kern="1200">
        <a:solidFill>
          <a:schemeClr val="bg1"/>
        </a:solidFill>
        <a:latin typeface="Arial" panose="020B0604020202020204" pitchFamily="34" charset="0"/>
        <a:ea typeface="+mn-ea"/>
        <a:cs typeface="WenQuanYi Zen Hei" charset="0"/>
      </a:defRPr>
    </a:lvl7pPr>
    <a:lvl8pPr marL="3200400" algn="l" defTabSz="914400" rtl="0" eaLnBrk="1" latinLnBrk="0" hangingPunct="1">
      <a:defRPr kern="1200">
        <a:solidFill>
          <a:schemeClr val="bg1"/>
        </a:solidFill>
        <a:latin typeface="Arial" panose="020B0604020202020204" pitchFamily="34" charset="0"/>
        <a:ea typeface="+mn-ea"/>
        <a:cs typeface="WenQuanYi Zen Hei" charset="0"/>
      </a:defRPr>
    </a:lvl8pPr>
    <a:lvl9pPr marL="3657600" algn="l" defTabSz="914400" rtl="0" eaLnBrk="1" latinLnBrk="0" hangingPunct="1">
      <a:defRPr kern="1200">
        <a:solidFill>
          <a:schemeClr val="bg1"/>
        </a:solidFill>
        <a:latin typeface="Arial" panose="020B0604020202020204" pitchFamily="34" charset="0"/>
        <a:ea typeface="+mn-ea"/>
        <a:cs typeface="WenQuanYi Zen Hei" charset="0"/>
      </a:defRPr>
    </a:lvl9pPr>
  </p:defaultTextStyle>
  <p:extLst>
    <p:ext uri="{EFAFB233-063F-42B5-8137-9DF3F51BA10A}">
      <p15:sldGuideLst xmlns:p15="http://schemas.microsoft.com/office/powerpoint/2012/main">
        <p15:guide id="1" orient="horz" pos="2154" userDrawn="1">
          <p15:clr>
            <a:srgbClr val="A4A3A4"/>
          </p15:clr>
        </p15:guide>
        <p15:guide id="2" pos="2880">
          <p15:clr>
            <a:srgbClr val="A4A3A4"/>
          </p15:clr>
        </p15:guide>
      </p15:sldGuideLst>
    </p:ext>
    <p:ext uri="{2D200454-40CA-4A62-9FC3-DE9A4176ACB9}">
      <p15:notesGuideLst xmlns:p15="http://schemas.microsoft.com/office/powerpoint/2012/main">
        <p15:guide id="1" orient="horz" pos="2674" userDrawn="1">
          <p15:clr>
            <a:srgbClr val="A4A3A4"/>
          </p15:clr>
        </p15:guide>
        <p15:guide id="2" pos="19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dřej" initials="O" lastIdx="2" clrIdx="0">
    <p:extLst>
      <p:ext uri="{19B8F6BF-5375-455C-9EA6-DF929625EA0E}">
        <p15:presenceInfo xmlns:p15="http://schemas.microsoft.com/office/powerpoint/2012/main" userId="Ondřej" providerId="None"/>
      </p:ext>
    </p:extLst>
  </p:cmAuthor>
  <p:cmAuthor id="2" name="Lipcak, Ondrej" initials="LO" lastIdx="12" clrIdx="1">
    <p:extLst>
      <p:ext uri="{19B8F6BF-5375-455C-9EA6-DF929625EA0E}">
        <p15:presenceInfo xmlns:p15="http://schemas.microsoft.com/office/powerpoint/2012/main" userId="Lipcak, Ondre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60C30"/>
    <a:srgbClr val="0050A0"/>
    <a:srgbClr val="0054C2"/>
    <a:srgbClr val="E05206"/>
    <a:srgbClr val="95989C"/>
    <a:srgbClr val="D1D5DB"/>
    <a:srgbClr val="6AADE4"/>
    <a:srgbClr val="FF0000"/>
    <a:srgbClr val="005EB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řední styl 2 – zvýraznění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Střední styl 3 – zvýraznění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93D81CF-94F2-401A-BA57-92F5A7B2D0C5}" styleName="Střední sty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E3FDE45-AF77-4B5C-9715-49D594BDF05E}" styleName="Světlý styl 1 – zvýraznění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Světlý styl 1 – zvýraznění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8603FDC-E32A-4AB5-989C-0864C3EAD2B8}" styleName="Styl s motivem 2 – zvýraznění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Světlý styl 3 – zvýraznění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Světlý styl 1 – zvýraznění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4" autoAdjust="0"/>
    <p:restoredTop sz="85116" autoAdjust="0"/>
  </p:normalViewPr>
  <p:slideViewPr>
    <p:cSldViewPr>
      <p:cViewPr>
        <p:scale>
          <a:sx n="127" d="100"/>
          <a:sy n="127" d="100"/>
        </p:scale>
        <p:origin x="1384" y="-192"/>
      </p:cViewPr>
      <p:guideLst>
        <p:guide orient="horz" pos="2154"/>
        <p:guide pos="2880"/>
      </p:guideLst>
    </p:cSldViewPr>
  </p:slideViewPr>
  <p:outlineViewPr>
    <p:cViewPr varScale="1">
      <p:scale>
        <a:sx n="170" d="200"/>
        <a:sy n="170" d="200"/>
      </p:scale>
      <p:origin x="0" y="-120846"/>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0" d="100"/>
          <a:sy n="80" d="100"/>
        </p:scale>
        <p:origin x="4014" y="90"/>
      </p:cViewPr>
      <p:guideLst>
        <p:guide orient="horz" pos="2674"/>
        <p:guide pos="19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a:extLst>
              <a:ext uri="{FF2B5EF4-FFF2-40B4-BE49-F238E27FC236}">
                <a16:creationId xmlns:a16="http://schemas.microsoft.com/office/drawing/2014/main" id="{ED31ECF5-4947-4D9D-B3A4-9FC47F844E99}"/>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099" name="AutoShape 2">
            <a:extLst>
              <a:ext uri="{FF2B5EF4-FFF2-40B4-BE49-F238E27FC236}">
                <a16:creationId xmlns:a16="http://schemas.microsoft.com/office/drawing/2014/main" id="{DFD081D0-4C76-44C1-9563-5267A781CFDD}"/>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100" name="Rectangle 3">
            <a:extLst>
              <a:ext uri="{FF2B5EF4-FFF2-40B4-BE49-F238E27FC236}">
                <a16:creationId xmlns:a16="http://schemas.microsoft.com/office/drawing/2014/main" id="{A7466686-1C80-4E1F-B8A8-BAAE97D89041}"/>
              </a:ext>
            </a:extLst>
          </p:cNvPr>
          <p:cNvSpPr>
            <a:spLocks noGrp="1" noRot="1" noChangeAspect="1" noChangeArrowheads="1"/>
          </p:cNvSpPr>
          <p:nvPr>
            <p:ph type="sldImg"/>
          </p:nvPr>
        </p:nvSpPr>
        <p:spPr bwMode="auto">
          <a:xfrm>
            <a:off x="919163" y="754063"/>
            <a:ext cx="4954587" cy="371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4">
            <a:extLst>
              <a:ext uri="{FF2B5EF4-FFF2-40B4-BE49-F238E27FC236}">
                <a16:creationId xmlns:a16="http://schemas.microsoft.com/office/drawing/2014/main" id="{717777E0-CBA9-47FB-A5BF-C46166571148}"/>
              </a:ext>
            </a:extLst>
          </p:cNvPr>
          <p:cNvSpPr>
            <a:spLocks noGrp="1" noChangeArrowheads="1"/>
          </p:cNvSpPr>
          <p:nvPr>
            <p:ph type="body"/>
          </p:nvPr>
        </p:nvSpPr>
        <p:spPr bwMode="auto">
          <a:xfrm>
            <a:off x="679482" y="4715723"/>
            <a:ext cx="5434429" cy="4463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cs-CZ" altLang="cs-CZ" noProof="0"/>
          </a:p>
        </p:txBody>
      </p:sp>
      <p:sp>
        <p:nvSpPr>
          <p:cNvPr id="4101" name="Rectangle 5">
            <a:extLst>
              <a:ext uri="{FF2B5EF4-FFF2-40B4-BE49-F238E27FC236}">
                <a16:creationId xmlns:a16="http://schemas.microsoft.com/office/drawing/2014/main" id="{CA6B29B3-8EDA-4606-ACFC-E83B4A2DFCB4}"/>
              </a:ext>
            </a:extLst>
          </p:cNvPr>
          <p:cNvSpPr>
            <a:spLocks noGrp="1" noChangeArrowheads="1"/>
          </p:cNvSpPr>
          <p:nvPr>
            <p:ph type="hdr"/>
          </p:nvPr>
        </p:nvSpPr>
        <p:spPr bwMode="auto">
          <a:xfrm>
            <a:off x="0"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2" name="Rectangle 6">
            <a:extLst>
              <a:ext uri="{FF2B5EF4-FFF2-40B4-BE49-F238E27FC236}">
                <a16:creationId xmlns:a16="http://schemas.microsoft.com/office/drawing/2014/main" id="{76CF7D89-4B95-4156-BE6B-CB26A404EA84}"/>
              </a:ext>
            </a:extLst>
          </p:cNvPr>
          <p:cNvSpPr>
            <a:spLocks noGrp="1" noChangeArrowheads="1"/>
          </p:cNvSpPr>
          <p:nvPr>
            <p:ph type="dt"/>
          </p:nvPr>
        </p:nvSpPr>
        <p:spPr bwMode="auto">
          <a:xfrm>
            <a:off x="3847068"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3" name="Rectangle 7">
            <a:extLst>
              <a:ext uri="{FF2B5EF4-FFF2-40B4-BE49-F238E27FC236}">
                <a16:creationId xmlns:a16="http://schemas.microsoft.com/office/drawing/2014/main" id="{417AC5EE-5497-47E3-85D7-FDE276BC04A8}"/>
              </a:ext>
            </a:extLst>
          </p:cNvPr>
          <p:cNvSpPr>
            <a:spLocks noGrp="1" noChangeArrowheads="1"/>
          </p:cNvSpPr>
          <p:nvPr>
            <p:ph type="ftr"/>
          </p:nvPr>
        </p:nvSpPr>
        <p:spPr bwMode="auto">
          <a:xfrm>
            <a:off x="0"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4" name="Rectangle 8">
            <a:extLst>
              <a:ext uri="{FF2B5EF4-FFF2-40B4-BE49-F238E27FC236}">
                <a16:creationId xmlns:a16="http://schemas.microsoft.com/office/drawing/2014/main" id="{27407D6D-C5C3-4831-8BF5-2A723B3B324B}"/>
              </a:ext>
            </a:extLst>
          </p:cNvPr>
          <p:cNvSpPr>
            <a:spLocks noGrp="1" noChangeArrowheads="1"/>
          </p:cNvSpPr>
          <p:nvPr>
            <p:ph type="sldNum"/>
          </p:nvPr>
        </p:nvSpPr>
        <p:spPr bwMode="auto">
          <a:xfrm>
            <a:off x="3847068"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fld id="{8598801B-DE11-45C9-A143-93468F8D5D2F}" type="slidenum">
              <a:rPr lang="cs-CZ" altLang="cs-CZ"/>
              <a:pPr>
                <a:defRPr/>
              </a:pPr>
              <a:t>‹#›</a:t>
            </a:fld>
            <a:endParaRPr lang="cs-CZ" altLang="cs-CZ" dirty="0"/>
          </a:p>
        </p:txBody>
      </p:sp>
    </p:spTree>
    <p:extLst>
      <p:ext uri="{BB962C8B-B14F-4D97-AF65-F5344CB8AC3E}">
        <p14:creationId xmlns:p14="http://schemas.microsoft.com/office/powerpoint/2010/main" val="419848428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Z" dirty="0"/>
              <a:t>Synthesis – Transfer HDL to RTL (and and nand etc)</a:t>
            </a:r>
          </a:p>
          <a:p>
            <a:r>
              <a:rPr lang="en-CZ" dirty="0"/>
              <a:t>Place and Route – mapping netlist to FPGA resources</a:t>
            </a:r>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2</a:t>
            </a:fld>
            <a:endParaRPr lang="cs-CZ" altLang="cs-CZ" dirty="0"/>
          </a:p>
        </p:txBody>
      </p:sp>
    </p:spTree>
    <p:extLst>
      <p:ext uri="{BB962C8B-B14F-4D97-AF65-F5344CB8AC3E}">
        <p14:creationId xmlns:p14="http://schemas.microsoft.com/office/powerpoint/2010/main" val="325808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16</a:t>
            </a:fld>
            <a:endParaRPr lang="cs-CZ" altLang="cs-CZ" dirty="0"/>
          </a:p>
        </p:txBody>
      </p:sp>
    </p:spTree>
    <p:extLst>
      <p:ext uri="{BB962C8B-B14F-4D97-AF65-F5344CB8AC3E}">
        <p14:creationId xmlns:p14="http://schemas.microsoft.com/office/powerpoint/2010/main" val="3470336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17</a:t>
            </a:fld>
            <a:endParaRPr lang="cs-CZ" altLang="cs-CZ" dirty="0"/>
          </a:p>
        </p:txBody>
      </p:sp>
    </p:spTree>
    <p:extLst>
      <p:ext uri="{BB962C8B-B14F-4D97-AF65-F5344CB8AC3E}">
        <p14:creationId xmlns:p14="http://schemas.microsoft.com/office/powerpoint/2010/main" val="3725486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22</a:t>
            </a:fld>
            <a:endParaRPr lang="cs-CZ" altLang="cs-CZ" dirty="0"/>
          </a:p>
        </p:txBody>
      </p:sp>
    </p:spTree>
    <p:extLst>
      <p:ext uri="{BB962C8B-B14F-4D97-AF65-F5344CB8AC3E}">
        <p14:creationId xmlns:p14="http://schemas.microsoft.com/office/powerpoint/2010/main" val="2405136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23</a:t>
            </a:fld>
            <a:endParaRPr lang="cs-CZ" altLang="cs-CZ" dirty="0"/>
          </a:p>
        </p:txBody>
      </p:sp>
    </p:spTree>
    <p:extLst>
      <p:ext uri="{BB962C8B-B14F-4D97-AF65-F5344CB8AC3E}">
        <p14:creationId xmlns:p14="http://schemas.microsoft.com/office/powerpoint/2010/main" val="226250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Z" dirty="0"/>
              <a:t>Xilinx Inc. is now AMDembedded </a:t>
            </a:r>
            <a:r>
              <a:rPr lang="en-GB" dirty="0"/>
              <a:t>https://</a:t>
            </a:r>
            <a:r>
              <a:rPr lang="en-GB" dirty="0" err="1"/>
              <a:t>twitter.com</a:t>
            </a:r>
            <a:r>
              <a:rPr lang="en-GB" dirty="0"/>
              <a:t>/</a:t>
            </a:r>
            <a:r>
              <a:rPr lang="en-GB" dirty="0" err="1"/>
              <a:t>AMDembedded</a:t>
            </a:r>
            <a:endParaRPr lang="en-CZ" dirty="0"/>
          </a:p>
          <a:p>
            <a:endParaRPr lang="en-CZ" dirty="0"/>
          </a:p>
          <a:p>
            <a:r>
              <a:rPr lang="en-CZ" dirty="0"/>
              <a:t>Cost optimized product announcement</a:t>
            </a:r>
          </a:p>
          <a:p>
            <a:r>
              <a:rPr lang="en-GB" dirty="0"/>
              <a:t>https://</a:t>
            </a:r>
            <a:r>
              <a:rPr lang="en-GB" dirty="0" err="1"/>
              <a:t>www.xilinx.com</a:t>
            </a:r>
            <a:r>
              <a:rPr lang="en-GB" dirty="0"/>
              <a:t>/publications/presentations/</a:t>
            </a:r>
            <a:r>
              <a:rPr lang="en-GB" dirty="0" err="1"/>
              <a:t>xilinx</a:t>
            </a:r>
            <a:r>
              <a:rPr lang="en-GB" dirty="0"/>
              <a:t>-</a:t>
            </a:r>
            <a:r>
              <a:rPr lang="en-GB" dirty="0" err="1"/>
              <a:t>kria</a:t>
            </a:r>
            <a:r>
              <a:rPr lang="en-GB" dirty="0"/>
              <a:t>-</a:t>
            </a:r>
            <a:r>
              <a:rPr lang="en-GB" dirty="0" err="1"/>
              <a:t>som</a:t>
            </a:r>
            <a:r>
              <a:rPr lang="en-GB" dirty="0"/>
              <a:t>-product-</a:t>
            </a:r>
            <a:r>
              <a:rPr lang="en-GB" dirty="0" err="1"/>
              <a:t>presentation.pdf</a:t>
            </a:r>
            <a:endParaRPr lang="en-CZ" dirty="0"/>
          </a:p>
          <a:p>
            <a:endParaRPr lang="en-CZ" dirty="0"/>
          </a:p>
          <a:p>
            <a:r>
              <a:rPr lang="en-CZ" dirty="0"/>
              <a:t>Info about roadmap answered by AMD Xilinx Employee</a:t>
            </a:r>
          </a:p>
          <a:p>
            <a:r>
              <a:rPr lang="en-GB" dirty="0"/>
              <a:t>https://</a:t>
            </a:r>
            <a:r>
              <a:rPr lang="en-GB" dirty="0" err="1"/>
              <a:t>support.xilinx.com</a:t>
            </a:r>
            <a:r>
              <a:rPr lang="en-GB" dirty="0"/>
              <a:t>/s/question/0D54U000061e1nASAQ/</a:t>
            </a:r>
            <a:r>
              <a:rPr lang="en-GB" dirty="0" err="1"/>
              <a:t>kria-soms-roadmap?language</a:t>
            </a:r>
            <a:r>
              <a:rPr lang="en-GB" dirty="0"/>
              <a:t>=</a:t>
            </a:r>
            <a:r>
              <a:rPr lang="en-GB" dirty="0" err="1"/>
              <a:t>en_US</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3</a:t>
            </a:fld>
            <a:endParaRPr lang="cs-CZ" altLang="cs-CZ" dirty="0"/>
          </a:p>
        </p:txBody>
      </p:sp>
    </p:spTree>
    <p:extLst>
      <p:ext uri="{BB962C8B-B14F-4D97-AF65-F5344CB8AC3E}">
        <p14:creationId xmlns:p14="http://schemas.microsoft.com/office/powerpoint/2010/main" val="2561843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5</a:t>
            </a:fld>
            <a:endParaRPr lang="cs-CZ" altLang="cs-CZ" dirty="0"/>
          </a:p>
        </p:txBody>
      </p:sp>
    </p:spTree>
    <p:extLst>
      <p:ext uri="{BB962C8B-B14F-4D97-AF65-F5344CB8AC3E}">
        <p14:creationId xmlns:p14="http://schemas.microsoft.com/office/powerpoint/2010/main" val="975230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6</a:t>
            </a:fld>
            <a:endParaRPr lang="cs-CZ" altLang="cs-CZ" dirty="0"/>
          </a:p>
        </p:txBody>
      </p:sp>
    </p:spTree>
    <p:extLst>
      <p:ext uri="{BB962C8B-B14F-4D97-AF65-F5344CB8AC3E}">
        <p14:creationId xmlns:p14="http://schemas.microsoft.com/office/powerpoint/2010/main" val="15402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9</a:t>
            </a:fld>
            <a:endParaRPr lang="cs-CZ" altLang="cs-CZ" dirty="0"/>
          </a:p>
        </p:txBody>
      </p:sp>
    </p:spTree>
    <p:extLst>
      <p:ext uri="{BB962C8B-B14F-4D97-AF65-F5344CB8AC3E}">
        <p14:creationId xmlns:p14="http://schemas.microsoft.com/office/powerpoint/2010/main" val="1586144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Myslel</a:t>
            </a:r>
            <a:r>
              <a:rPr lang="en-GB" dirty="0"/>
              <a:t> </a:t>
            </a:r>
            <a:r>
              <a:rPr lang="en-GB" dirty="0" err="1"/>
              <a:t>jsem</a:t>
            </a:r>
            <a:r>
              <a:rPr lang="en-GB" dirty="0"/>
              <a:t>, </a:t>
            </a:r>
            <a:r>
              <a:rPr lang="en-GB" dirty="0" err="1"/>
              <a:t>že</a:t>
            </a:r>
            <a:r>
              <a:rPr lang="en-GB" dirty="0"/>
              <a:t> pro </a:t>
            </a:r>
            <a:r>
              <a:rPr lang="en-GB" dirty="0" err="1"/>
              <a:t>přenos</a:t>
            </a:r>
            <a:r>
              <a:rPr lang="en-GB" dirty="0"/>
              <a:t> </a:t>
            </a:r>
            <a:r>
              <a:rPr lang="en-GB" dirty="0" err="1"/>
              <a:t>dat</a:t>
            </a:r>
            <a:r>
              <a:rPr lang="en-GB" dirty="0"/>
              <a:t> je </a:t>
            </a:r>
            <a:r>
              <a:rPr lang="en-GB" dirty="0" err="1"/>
              <a:t>používána</a:t>
            </a:r>
            <a:r>
              <a:rPr lang="en-GB" dirty="0"/>
              <a:t> cesta z PL do FPD Main Switch a do </a:t>
            </a:r>
            <a:r>
              <a:rPr lang="en-GB" dirty="0" err="1"/>
              <a:t>bloku</a:t>
            </a:r>
            <a:r>
              <a:rPr lang="en-GB" dirty="0"/>
              <a:t> PCIe a </a:t>
            </a:r>
            <a:r>
              <a:rPr lang="en-GB" dirty="0" err="1"/>
              <a:t>díky</a:t>
            </a:r>
            <a:r>
              <a:rPr lang="en-GB" dirty="0"/>
              <a:t> </a:t>
            </a:r>
            <a:r>
              <a:rPr lang="en-GB" dirty="0" err="1"/>
              <a:t>němu</a:t>
            </a:r>
            <a:r>
              <a:rPr lang="en-GB" dirty="0"/>
              <a:t> </a:t>
            </a:r>
            <a:r>
              <a:rPr lang="en-GB" dirty="0" err="1"/>
              <a:t>bude</a:t>
            </a:r>
            <a:r>
              <a:rPr lang="en-GB" dirty="0"/>
              <a:t> </a:t>
            </a:r>
            <a:r>
              <a:rPr lang="en-GB" dirty="0" err="1"/>
              <a:t>probíhat</a:t>
            </a:r>
            <a:r>
              <a:rPr lang="en-GB" dirty="0"/>
              <a:t> </a:t>
            </a:r>
            <a:r>
              <a:rPr lang="en-GB" dirty="0" err="1"/>
              <a:t>komunikace</a:t>
            </a:r>
            <a:r>
              <a:rPr lang="en-GB" dirty="0"/>
              <a:t> </a:t>
            </a:r>
            <a:r>
              <a:rPr lang="en-GB" dirty="0" err="1"/>
              <a:t>přes</a:t>
            </a:r>
            <a:r>
              <a:rPr lang="en-GB" dirty="0"/>
              <a:t> PCIe do CCI (</a:t>
            </a:r>
            <a:r>
              <a:rPr lang="en-GB" dirty="0" err="1"/>
              <a:t>koherentnost</a:t>
            </a:r>
            <a:r>
              <a:rPr lang="en-GB" dirty="0"/>
              <a:t> </a:t>
            </a:r>
            <a:r>
              <a:rPr lang="en-GB" dirty="0" err="1"/>
              <a:t>jednotlivých</a:t>
            </a:r>
            <a:r>
              <a:rPr lang="en-GB" dirty="0"/>
              <a:t> CPU a PL) a </a:t>
            </a:r>
            <a:r>
              <a:rPr lang="en-GB" dirty="0" err="1"/>
              <a:t>pak</a:t>
            </a:r>
            <a:r>
              <a:rPr lang="en-GB" dirty="0"/>
              <a:t> do </a:t>
            </a:r>
            <a:r>
              <a:rPr lang="en-GB" dirty="0" err="1"/>
              <a:t>paměti</a:t>
            </a:r>
            <a:r>
              <a:rPr lang="en-GB" dirty="0"/>
              <a:t> DDR. </a:t>
            </a:r>
            <a:r>
              <a:rPr lang="en-GB" dirty="0" err="1"/>
              <a:t>Skutečná</a:t>
            </a:r>
            <a:r>
              <a:rPr lang="en-GB" dirty="0"/>
              <a:t> cesta </a:t>
            </a:r>
            <a:r>
              <a:rPr lang="en-GB" dirty="0" err="1"/>
              <a:t>však</a:t>
            </a:r>
            <a:r>
              <a:rPr lang="en-GB" dirty="0"/>
              <a:t> </a:t>
            </a:r>
            <a:r>
              <a:rPr lang="en-GB" dirty="0" err="1"/>
              <a:t>nevyužívá</a:t>
            </a:r>
            <a:r>
              <a:rPr lang="en-GB" dirty="0"/>
              <a:t> CCI ale </a:t>
            </a:r>
            <a:r>
              <a:rPr lang="en-GB" dirty="0" err="1"/>
              <a:t>přímo</a:t>
            </a:r>
            <a:r>
              <a:rPr lang="en-GB" dirty="0"/>
              <a:t> AXI FPD do DDR Controller. </a:t>
            </a:r>
            <a:r>
              <a:rPr lang="en-GB" dirty="0" err="1"/>
              <a:t>Moc</a:t>
            </a:r>
            <a:r>
              <a:rPr lang="en-GB" dirty="0"/>
              <a:t> </a:t>
            </a:r>
            <a:r>
              <a:rPr lang="en-GB" dirty="0" err="1"/>
              <a:t>jsem</a:t>
            </a:r>
            <a:r>
              <a:rPr lang="en-GB" dirty="0"/>
              <a:t> </a:t>
            </a:r>
            <a:r>
              <a:rPr lang="en-GB" dirty="0" err="1"/>
              <a:t>přenos</a:t>
            </a:r>
            <a:r>
              <a:rPr lang="en-GB" dirty="0"/>
              <a:t> </a:t>
            </a:r>
            <a:r>
              <a:rPr lang="en-GB" dirty="0" err="1"/>
              <a:t>dat</a:t>
            </a:r>
            <a:r>
              <a:rPr lang="en-GB" dirty="0"/>
              <a:t> </a:t>
            </a:r>
            <a:r>
              <a:rPr lang="en-GB" dirty="0" err="1"/>
              <a:t>zkomplikoval</a:t>
            </a:r>
            <a:r>
              <a:rPr lang="en-GB" dirty="0"/>
              <a:t>.</a:t>
            </a:r>
          </a:p>
          <a:p>
            <a:endParaRPr lang="en-GB" dirty="0"/>
          </a:p>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a:t>Global Memory</a:t>
            </a:r>
          </a:p>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/vwr1504034321825.html</a:t>
            </a:r>
          </a:p>
          <a:p>
            <a:endParaRPr lang="en-GB" dirty="0"/>
          </a:p>
          <a:p>
            <a:r>
              <a:rPr lang="en-GB" dirty="0" err="1"/>
              <a:t>Ohledně</a:t>
            </a:r>
            <a:r>
              <a:rPr lang="en-GB" dirty="0"/>
              <a:t> Vitis a DDR</a:t>
            </a:r>
          </a:p>
          <a:p>
            <a:r>
              <a:rPr lang="en-GB" dirty="0"/>
              <a:t>https://</a:t>
            </a:r>
            <a:r>
              <a:rPr lang="en-GB" dirty="0" err="1"/>
              <a:t>docs.xilinx.com</a:t>
            </a:r>
            <a:r>
              <a:rPr lang="en-GB" dirty="0"/>
              <a:t>/r/</a:t>
            </a:r>
            <a:r>
              <a:rPr lang="en-GB" dirty="0" err="1"/>
              <a:t>en</a:t>
            </a:r>
            <a:r>
              <a:rPr lang="en-GB" dirty="0"/>
              <a:t>-US/ug1393-vitis-application-acceleration/Global-Memory</a:t>
            </a:r>
          </a:p>
          <a:p>
            <a:endParaRPr lang="en-GB" dirty="0"/>
          </a:p>
          <a:p>
            <a:r>
              <a:rPr lang="en-GB" dirty="0"/>
              <a:t>„</a:t>
            </a:r>
            <a:r>
              <a:rPr lang="en-GB" b="0" i="0" dirty="0">
                <a:solidFill>
                  <a:srgbClr val="444444"/>
                </a:solidFill>
                <a:effectLst/>
                <a:latin typeface="Roboto" panose="02000000000000000000" pitchFamily="2" charset="0"/>
              </a:rPr>
              <a:t>Global memory is accessed by the kernel through AXI4 master interfaces. Each AXI4 interface operates independently of each other, and each AXI4 interface can be connected to one or more memory controllers to off-chip memory such as DDR4. Global memory is primarily used to pass large data sets to and from the kernel from the host. </a:t>
            </a:r>
            <a:r>
              <a:rPr lang="en-GB" dirty="0"/>
              <a:t>“</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10</a:t>
            </a:fld>
            <a:endParaRPr lang="cs-CZ" altLang="cs-CZ" dirty="0"/>
          </a:p>
        </p:txBody>
      </p:sp>
    </p:spTree>
    <p:extLst>
      <p:ext uri="{BB962C8B-B14F-4D97-AF65-F5344CB8AC3E}">
        <p14:creationId xmlns:p14="http://schemas.microsoft.com/office/powerpoint/2010/main" val="3825140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Informace</a:t>
            </a:r>
            <a:r>
              <a:rPr lang="en-GB" dirty="0"/>
              <a:t> o </a:t>
            </a:r>
            <a:r>
              <a:rPr lang="en-GB" dirty="0" err="1"/>
              <a:t>přenosu</a:t>
            </a:r>
            <a:r>
              <a:rPr lang="en-GB" dirty="0"/>
              <a:t> do „</a:t>
            </a:r>
            <a:r>
              <a:rPr lang="en-GB" dirty="0" err="1"/>
              <a:t>globální</a:t>
            </a:r>
            <a:r>
              <a:rPr lang="en-GB" dirty="0"/>
              <a:t> </a:t>
            </a:r>
            <a:r>
              <a:rPr lang="en-GB" dirty="0" err="1"/>
              <a:t>pamětí</a:t>
            </a:r>
            <a:r>
              <a:rPr lang="en-GB" dirty="0"/>
              <a:t>“ 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err="1"/>
              <a:t>Některé</a:t>
            </a:r>
            <a:r>
              <a:rPr lang="en-GB" dirty="0"/>
              <a:t> </a:t>
            </a:r>
            <a:r>
              <a:rPr lang="en-GB" dirty="0" err="1"/>
              <a:t>zdroje</a:t>
            </a:r>
            <a:r>
              <a:rPr lang="en-GB" dirty="0"/>
              <a:t> </a:t>
            </a:r>
            <a:r>
              <a:rPr lang="en-GB" dirty="0" err="1"/>
              <a:t>udávají</a:t>
            </a:r>
            <a:r>
              <a:rPr lang="en-GB" dirty="0"/>
              <a:t> </a:t>
            </a:r>
            <a:r>
              <a:rPr lang="en-GB" dirty="0" err="1"/>
              <a:t>i</a:t>
            </a:r>
            <a:r>
              <a:rPr lang="en-GB" dirty="0"/>
              <a:t> </a:t>
            </a:r>
            <a:r>
              <a:rPr lang="en-GB" dirty="0" err="1"/>
              <a:t>možnost</a:t>
            </a:r>
            <a:r>
              <a:rPr lang="en-GB" dirty="0"/>
              <a:t> </a:t>
            </a:r>
            <a:r>
              <a:rPr lang="en-GB" dirty="0" err="1"/>
              <a:t>propojení</a:t>
            </a:r>
            <a:r>
              <a:rPr lang="en-GB" dirty="0"/>
              <a:t> </a:t>
            </a:r>
            <a:r>
              <a:rPr lang="en-GB" dirty="0" err="1"/>
              <a:t>právě</a:t>
            </a:r>
            <a:r>
              <a:rPr lang="en-GB" dirty="0"/>
              <a:t> PCIe DDR </a:t>
            </a:r>
            <a:r>
              <a:rPr lang="en-GB" dirty="0" err="1"/>
              <a:t>externí</a:t>
            </a:r>
            <a:r>
              <a:rPr lang="en-GB" dirty="0"/>
              <a:t> </a:t>
            </a:r>
            <a:r>
              <a:rPr lang="en-GB" dirty="0" err="1"/>
              <a:t>paměti</a:t>
            </a:r>
            <a:r>
              <a:rPr lang="en-GB" dirty="0"/>
              <a:t> pro </a:t>
            </a:r>
            <a:r>
              <a:rPr lang="en-GB" dirty="0" err="1"/>
              <a:t>SoC.</a:t>
            </a:r>
            <a:endParaRPr lang="en-GB" dirty="0"/>
          </a:p>
          <a:p>
            <a:r>
              <a:rPr lang="en-GB" dirty="0"/>
              <a:t>https://</a:t>
            </a:r>
            <a:r>
              <a:rPr lang="en-GB" dirty="0" err="1"/>
              <a:t>www.xilinx.com</a:t>
            </a:r>
            <a:r>
              <a:rPr lang="en-GB" dirty="0"/>
              <a:t>/video/</a:t>
            </a:r>
            <a:r>
              <a:rPr lang="en-GB" dirty="0" err="1"/>
              <a:t>fpga</a:t>
            </a:r>
            <a:r>
              <a:rPr lang="en-GB" dirty="0"/>
              <a:t>/</a:t>
            </a:r>
            <a:r>
              <a:rPr lang="en-GB" dirty="0" err="1"/>
              <a:t>axi</a:t>
            </a:r>
            <a:r>
              <a:rPr lang="en-GB" dirty="0"/>
              <a:t>-</a:t>
            </a:r>
            <a:r>
              <a:rPr lang="en-GB" dirty="0" err="1"/>
              <a:t>pci</a:t>
            </a:r>
            <a:r>
              <a:rPr lang="en-GB" dirty="0"/>
              <a:t>-express-</a:t>
            </a:r>
            <a:r>
              <a:rPr lang="en-GB" dirty="0" err="1"/>
              <a:t>mig</a:t>
            </a:r>
            <a:r>
              <a:rPr lang="en-GB" dirty="0"/>
              <a:t>-subsystem-built-in-</a:t>
            </a:r>
            <a:r>
              <a:rPr lang="en-GB" dirty="0" err="1"/>
              <a:t>ipi.html</a:t>
            </a:r>
            <a:endParaRPr lang="en-GB" dirty="0"/>
          </a:p>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12</a:t>
            </a:fld>
            <a:endParaRPr lang="cs-CZ" altLang="cs-CZ" dirty="0"/>
          </a:p>
        </p:txBody>
      </p:sp>
    </p:spTree>
    <p:extLst>
      <p:ext uri="{BB962C8B-B14F-4D97-AF65-F5344CB8AC3E}">
        <p14:creationId xmlns:p14="http://schemas.microsoft.com/office/powerpoint/2010/main" val="780846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Zde</a:t>
            </a:r>
            <a:r>
              <a:rPr lang="en-GB" dirty="0"/>
              <a:t> je </a:t>
            </a:r>
            <a:r>
              <a:rPr lang="en-GB" dirty="0" err="1"/>
              <a:t>napsáno</a:t>
            </a:r>
            <a:r>
              <a:rPr lang="en-GB" dirty="0"/>
              <a:t> v </a:t>
            </a:r>
            <a:r>
              <a:rPr lang="en-GB" dirty="0" err="1"/>
              <a:t>dokumentaci</a:t>
            </a:r>
            <a:r>
              <a:rPr lang="en-GB" dirty="0"/>
              <a:t> - </a:t>
            </a:r>
            <a:r>
              <a:rPr lang="en-GB" b="1" i="0" dirty="0">
                <a:solidFill>
                  <a:srgbClr val="444444"/>
                </a:solidFill>
                <a:effectLst/>
                <a:latin typeface="Roboto" panose="02000000000000000000" pitchFamily="2" charset="0"/>
              </a:rPr>
              <a:t>PL Clocks </a:t>
            </a:r>
            <a:r>
              <a:rPr lang="en-GB" b="0" i="0" dirty="0">
                <a:solidFill>
                  <a:srgbClr val="444444"/>
                </a:solidFill>
                <a:effectLst/>
                <a:latin typeface="Roboto" panose="02000000000000000000" pitchFamily="2" charset="0"/>
              </a:rPr>
              <a:t>– PS generated clock to PL: PL0, PL1, PL2, and PL3</a:t>
            </a:r>
            <a:endParaRPr lang="en-GB" dirty="0"/>
          </a:p>
          <a:p>
            <a:r>
              <a:rPr lang="en-GB" dirty="0"/>
              <a:t>https://</a:t>
            </a:r>
            <a:r>
              <a:rPr lang="en-GB" dirty="0" err="1"/>
              <a:t>docs.xilinx.com</a:t>
            </a:r>
            <a:r>
              <a:rPr lang="en-GB" dirty="0"/>
              <a:t>/r/</a:t>
            </a:r>
            <a:r>
              <a:rPr lang="en-GB" dirty="0" err="1"/>
              <a:t>en</a:t>
            </a:r>
            <a:r>
              <a:rPr lang="en-GB" dirty="0"/>
              <a:t>-US/pg201-zynq-ultrascale-plus-processing-system/Output-Clocks-Enable-Manual-Mode</a:t>
            </a:r>
          </a:p>
          <a:p>
            <a:endParaRPr lang="en-GB" dirty="0"/>
          </a:p>
          <a:p>
            <a:r>
              <a:rPr lang="en-GB" dirty="0"/>
              <a:t>Pinout </a:t>
            </a:r>
            <a:r>
              <a:rPr lang="en-GB" dirty="0" err="1"/>
              <a:t>na</a:t>
            </a:r>
            <a:r>
              <a:rPr lang="en-GB" dirty="0"/>
              <a:t> Raspberry Pi s GPIO5, </a:t>
            </a:r>
            <a:r>
              <a:rPr lang="en-GB" dirty="0" err="1"/>
              <a:t>kde</a:t>
            </a:r>
            <a:r>
              <a:rPr lang="en-GB" dirty="0"/>
              <a:t> je </a:t>
            </a:r>
            <a:r>
              <a:rPr lang="en-GB" dirty="0" err="1"/>
              <a:t>možný</a:t>
            </a:r>
            <a:r>
              <a:rPr lang="en-GB" dirty="0"/>
              <a:t> </a:t>
            </a:r>
            <a:r>
              <a:rPr lang="en-GB" dirty="0" err="1"/>
              <a:t>výstup</a:t>
            </a:r>
            <a:r>
              <a:rPr lang="en-GB" dirty="0"/>
              <a:t> PLL pro </a:t>
            </a:r>
            <a:r>
              <a:rPr lang="en-GB" dirty="0" err="1"/>
              <a:t>taktování</a:t>
            </a:r>
            <a:r>
              <a:rPr lang="en-GB" dirty="0"/>
              <a:t> FPGA bez </a:t>
            </a:r>
            <a:r>
              <a:rPr lang="en-GB" dirty="0" err="1"/>
              <a:t>dalšího</a:t>
            </a:r>
            <a:r>
              <a:rPr lang="en-GB" dirty="0"/>
              <a:t> </a:t>
            </a:r>
            <a:r>
              <a:rPr lang="en-GB" dirty="0" err="1"/>
              <a:t>oscilátoru</a:t>
            </a:r>
            <a:endParaRPr lang="en-GB" dirty="0"/>
          </a:p>
          <a:p>
            <a:r>
              <a:rPr lang="en-GB" dirty="0"/>
              <a:t>https://</a:t>
            </a:r>
            <a:r>
              <a:rPr lang="en-GB" dirty="0" err="1"/>
              <a:t>pinout.xyz</a:t>
            </a:r>
            <a:r>
              <a:rPr lang="en-GB" dirty="0"/>
              <a:t>/pinout/</a:t>
            </a:r>
            <a:r>
              <a:rPr lang="en-GB" dirty="0" err="1"/>
              <a:t>gpclk</a:t>
            </a:r>
            <a:endParaRPr lang="en-GB" dirty="0"/>
          </a:p>
          <a:p>
            <a:endParaRPr lang="en-GB" dirty="0"/>
          </a:p>
          <a:p>
            <a:r>
              <a:rPr lang="en-GB" dirty="0" err="1"/>
              <a:t>Nejspíše</a:t>
            </a:r>
            <a:r>
              <a:rPr lang="en-GB" dirty="0"/>
              <a:t> to </a:t>
            </a:r>
            <a:r>
              <a:rPr lang="en-GB" dirty="0" err="1"/>
              <a:t>funguje</a:t>
            </a:r>
            <a:r>
              <a:rPr lang="en-GB" dirty="0"/>
              <a:t> </a:t>
            </a:r>
            <a:r>
              <a:rPr lang="en-GB" dirty="0" err="1"/>
              <a:t>tak</a:t>
            </a:r>
            <a:r>
              <a:rPr lang="en-GB" dirty="0"/>
              <a:t>, </a:t>
            </a:r>
            <a:r>
              <a:rPr lang="en-GB" dirty="0" err="1"/>
              <a:t>že</a:t>
            </a:r>
            <a:r>
              <a:rPr lang="en-GB" dirty="0"/>
              <a:t> </a:t>
            </a:r>
            <a:r>
              <a:rPr lang="en-GB" dirty="0" err="1"/>
              <a:t>pomocí</a:t>
            </a:r>
            <a:r>
              <a:rPr lang="en-GB" dirty="0"/>
              <a:t> </a:t>
            </a:r>
            <a:r>
              <a:rPr lang="en-GB" dirty="0" err="1"/>
              <a:t>oscilátoru</a:t>
            </a:r>
            <a:r>
              <a:rPr lang="en-GB" dirty="0"/>
              <a:t> je </a:t>
            </a:r>
            <a:r>
              <a:rPr lang="en-GB" dirty="0" err="1"/>
              <a:t>taktován</a:t>
            </a:r>
            <a:r>
              <a:rPr lang="en-GB" dirty="0"/>
              <a:t> PS a </a:t>
            </a:r>
            <a:r>
              <a:rPr lang="en-GB" dirty="0" err="1"/>
              <a:t>pak</a:t>
            </a:r>
            <a:r>
              <a:rPr lang="en-GB" dirty="0"/>
              <a:t> je v PS PLL (</a:t>
            </a:r>
            <a:r>
              <a:rPr lang="en-GB" dirty="0" err="1"/>
              <a:t>fázový</a:t>
            </a:r>
            <a:r>
              <a:rPr lang="en-GB" dirty="0"/>
              <a:t> </a:t>
            </a:r>
            <a:r>
              <a:rPr lang="en-GB" dirty="0" err="1"/>
              <a:t>závěs</a:t>
            </a:r>
            <a:r>
              <a:rPr lang="en-GB" dirty="0"/>
              <a:t>), </a:t>
            </a:r>
            <a:r>
              <a:rPr lang="en-GB" dirty="0" err="1"/>
              <a:t>který</a:t>
            </a:r>
            <a:r>
              <a:rPr lang="en-GB" dirty="0"/>
              <a:t> </a:t>
            </a:r>
            <a:r>
              <a:rPr lang="en-GB" dirty="0" err="1"/>
              <a:t>generuje</a:t>
            </a:r>
            <a:r>
              <a:rPr lang="en-GB" dirty="0"/>
              <a:t> </a:t>
            </a:r>
            <a:r>
              <a:rPr lang="en-GB" dirty="0" err="1"/>
              <a:t>na</a:t>
            </a:r>
            <a:r>
              <a:rPr lang="en-GB" dirty="0"/>
              <a:t> </a:t>
            </a:r>
            <a:r>
              <a:rPr lang="en-GB" dirty="0" err="1"/>
              <a:t>různé</a:t>
            </a:r>
            <a:r>
              <a:rPr lang="en-GB" dirty="0"/>
              <a:t> </a:t>
            </a:r>
            <a:r>
              <a:rPr lang="en-GB" dirty="0" err="1"/>
              <a:t>výstupy</a:t>
            </a:r>
            <a:r>
              <a:rPr lang="en-GB" dirty="0"/>
              <a:t> </a:t>
            </a:r>
            <a:r>
              <a:rPr lang="en-GB" dirty="0" err="1"/>
              <a:t>různé</a:t>
            </a:r>
            <a:r>
              <a:rPr lang="en-GB" dirty="0"/>
              <a:t> CLK </a:t>
            </a:r>
            <a:r>
              <a:rPr lang="en-GB" dirty="0" err="1"/>
              <a:t>signály</a:t>
            </a:r>
            <a:r>
              <a:rPr lang="en-GB" dirty="0"/>
              <a:t>, </a:t>
            </a:r>
            <a:r>
              <a:rPr lang="en-GB" dirty="0" err="1"/>
              <a:t>které</a:t>
            </a:r>
            <a:r>
              <a:rPr lang="en-GB" dirty="0"/>
              <a:t> </a:t>
            </a:r>
            <a:r>
              <a:rPr lang="en-GB" dirty="0" err="1"/>
              <a:t>poté</a:t>
            </a:r>
            <a:r>
              <a:rPr lang="en-GB" dirty="0"/>
              <a:t> </a:t>
            </a:r>
            <a:r>
              <a:rPr lang="en-GB" dirty="0" err="1"/>
              <a:t>jsou</a:t>
            </a:r>
            <a:r>
              <a:rPr lang="en-GB" dirty="0"/>
              <a:t> v </a:t>
            </a:r>
            <a:r>
              <a:rPr lang="en-GB" dirty="0" err="1"/>
              <a:t>ZynQ</a:t>
            </a:r>
            <a:r>
              <a:rPr lang="en-GB" dirty="0"/>
              <a:t> </a:t>
            </a:r>
            <a:r>
              <a:rPr lang="en-GB" dirty="0" err="1"/>
              <a:t>MPSoC</a:t>
            </a:r>
            <a:r>
              <a:rPr lang="en-GB" dirty="0"/>
              <a:t> </a:t>
            </a:r>
            <a:r>
              <a:rPr lang="en-GB" dirty="0" err="1"/>
              <a:t>bloku</a:t>
            </a:r>
            <a:r>
              <a:rPr lang="en-GB" dirty="0"/>
              <a:t> </a:t>
            </a:r>
            <a:r>
              <a:rPr lang="en-GB" dirty="0" err="1"/>
              <a:t>nastaveny</a:t>
            </a:r>
            <a:r>
              <a:rPr lang="en-GB" dirty="0"/>
              <a:t> </a:t>
            </a:r>
            <a:r>
              <a:rPr lang="en-GB" dirty="0" err="1"/>
              <a:t>jako</a:t>
            </a:r>
            <a:r>
              <a:rPr lang="en-GB" dirty="0"/>
              <a:t> </a:t>
            </a:r>
            <a:r>
              <a:rPr lang="en-GB" dirty="0" err="1"/>
              <a:t>vstupy</a:t>
            </a:r>
            <a:r>
              <a:rPr lang="en-GB" dirty="0"/>
              <a:t> pro PL clock.</a:t>
            </a:r>
          </a:p>
          <a:p>
            <a:endParaRPr lang="en-GB" dirty="0"/>
          </a:p>
          <a:p>
            <a:r>
              <a:rPr lang="en-GB" dirty="0"/>
              <a:t>https://</a:t>
            </a:r>
            <a:r>
              <a:rPr lang="en-GB" dirty="0" err="1"/>
              <a:t>docs.xilinx.com</a:t>
            </a:r>
            <a:r>
              <a:rPr lang="en-GB" dirty="0"/>
              <a:t>/r/</a:t>
            </a:r>
            <a:r>
              <a:rPr lang="en-GB" dirty="0" err="1"/>
              <a:t>en</a:t>
            </a:r>
            <a:r>
              <a:rPr lang="en-GB" dirty="0"/>
              <a:t>-US/ug1085-zynq-ultrascale-trm</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13</a:t>
            </a:fld>
            <a:endParaRPr lang="cs-CZ" altLang="cs-CZ" dirty="0"/>
          </a:p>
        </p:txBody>
      </p:sp>
    </p:spTree>
    <p:extLst>
      <p:ext uri="{BB962C8B-B14F-4D97-AF65-F5344CB8AC3E}">
        <p14:creationId xmlns:p14="http://schemas.microsoft.com/office/powerpoint/2010/main" val="2063119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Zde</a:t>
            </a:r>
            <a:r>
              <a:rPr lang="en-GB" dirty="0"/>
              <a:t> je </a:t>
            </a:r>
            <a:r>
              <a:rPr lang="en-GB" dirty="0" err="1"/>
              <a:t>napsáno</a:t>
            </a:r>
            <a:r>
              <a:rPr lang="en-GB" dirty="0"/>
              <a:t> v </a:t>
            </a:r>
            <a:r>
              <a:rPr lang="en-GB" dirty="0" err="1"/>
              <a:t>dokumentaci</a:t>
            </a:r>
            <a:r>
              <a:rPr lang="en-GB" dirty="0"/>
              <a:t> - </a:t>
            </a:r>
            <a:r>
              <a:rPr lang="en-GB" b="1" i="0" dirty="0">
                <a:solidFill>
                  <a:srgbClr val="444444"/>
                </a:solidFill>
                <a:effectLst/>
                <a:latin typeface="Roboto" panose="02000000000000000000" pitchFamily="2" charset="0"/>
              </a:rPr>
              <a:t>PL Clocks </a:t>
            </a:r>
            <a:r>
              <a:rPr lang="en-GB" b="0" i="0" dirty="0">
                <a:solidFill>
                  <a:srgbClr val="444444"/>
                </a:solidFill>
                <a:effectLst/>
                <a:latin typeface="Roboto" panose="02000000000000000000" pitchFamily="2" charset="0"/>
              </a:rPr>
              <a:t>– PS generated clock to PL: PL0, PL1, PL2, and PL3</a:t>
            </a:r>
            <a:endParaRPr lang="en-GB" dirty="0"/>
          </a:p>
          <a:p>
            <a:r>
              <a:rPr lang="en-GB" dirty="0"/>
              <a:t>https://</a:t>
            </a:r>
            <a:r>
              <a:rPr lang="en-GB" dirty="0" err="1"/>
              <a:t>docs.xilinx.com</a:t>
            </a:r>
            <a:r>
              <a:rPr lang="en-GB" dirty="0"/>
              <a:t>/r/</a:t>
            </a:r>
            <a:r>
              <a:rPr lang="en-GB" dirty="0" err="1"/>
              <a:t>en</a:t>
            </a:r>
            <a:r>
              <a:rPr lang="en-GB" dirty="0"/>
              <a:t>-US/pg201-zynq-ultrascale-plus-processing-system/Output-Clocks-Enable-Manual-Mode</a:t>
            </a:r>
          </a:p>
          <a:p>
            <a:endParaRPr lang="en-GB" dirty="0"/>
          </a:p>
          <a:p>
            <a:r>
              <a:rPr lang="en-GB" dirty="0"/>
              <a:t>Pinout </a:t>
            </a:r>
            <a:r>
              <a:rPr lang="en-GB" dirty="0" err="1"/>
              <a:t>na</a:t>
            </a:r>
            <a:r>
              <a:rPr lang="en-GB" dirty="0"/>
              <a:t> Raspberry Pi s GPIO5, </a:t>
            </a:r>
            <a:r>
              <a:rPr lang="en-GB" dirty="0" err="1"/>
              <a:t>kde</a:t>
            </a:r>
            <a:r>
              <a:rPr lang="en-GB" dirty="0"/>
              <a:t> je </a:t>
            </a:r>
            <a:r>
              <a:rPr lang="en-GB" dirty="0" err="1"/>
              <a:t>možný</a:t>
            </a:r>
            <a:r>
              <a:rPr lang="en-GB" dirty="0"/>
              <a:t> </a:t>
            </a:r>
            <a:r>
              <a:rPr lang="en-GB" dirty="0" err="1"/>
              <a:t>výstup</a:t>
            </a:r>
            <a:r>
              <a:rPr lang="en-GB" dirty="0"/>
              <a:t> PLL pro </a:t>
            </a:r>
            <a:r>
              <a:rPr lang="en-GB" dirty="0" err="1"/>
              <a:t>taktování</a:t>
            </a:r>
            <a:r>
              <a:rPr lang="en-GB" dirty="0"/>
              <a:t> FPGA bez </a:t>
            </a:r>
            <a:r>
              <a:rPr lang="en-GB" dirty="0" err="1"/>
              <a:t>dalšího</a:t>
            </a:r>
            <a:r>
              <a:rPr lang="en-GB" dirty="0"/>
              <a:t> </a:t>
            </a:r>
            <a:r>
              <a:rPr lang="en-GB" dirty="0" err="1"/>
              <a:t>oscilátoru</a:t>
            </a:r>
            <a:endParaRPr lang="en-GB" dirty="0"/>
          </a:p>
          <a:p>
            <a:r>
              <a:rPr lang="en-GB" dirty="0"/>
              <a:t>https://</a:t>
            </a:r>
            <a:r>
              <a:rPr lang="en-GB" dirty="0" err="1"/>
              <a:t>pinout.xyz</a:t>
            </a:r>
            <a:r>
              <a:rPr lang="en-GB" dirty="0"/>
              <a:t>/pinout/</a:t>
            </a:r>
            <a:r>
              <a:rPr lang="en-GB" dirty="0" err="1"/>
              <a:t>gpclk</a:t>
            </a:r>
            <a:endParaRPr lang="en-GB" dirty="0"/>
          </a:p>
          <a:p>
            <a:endParaRPr lang="en-GB" dirty="0"/>
          </a:p>
          <a:p>
            <a:r>
              <a:rPr lang="en-GB" dirty="0" err="1"/>
              <a:t>Nejspíše</a:t>
            </a:r>
            <a:r>
              <a:rPr lang="en-GB" dirty="0"/>
              <a:t> to </a:t>
            </a:r>
            <a:r>
              <a:rPr lang="en-GB" dirty="0" err="1"/>
              <a:t>funguje</a:t>
            </a:r>
            <a:r>
              <a:rPr lang="en-GB" dirty="0"/>
              <a:t> </a:t>
            </a:r>
            <a:r>
              <a:rPr lang="en-GB" dirty="0" err="1"/>
              <a:t>tak</a:t>
            </a:r>
            <a:r>
              <a:rPr lang="en-GB" dirty="0"/>
              <a:t>, </a:t>
            </a:r>
            <a:r>
              <a:rPr lang="en-GB" dirty="0" err="1"/>
              <a:t>že</a:t>
            </a:r>
            <a:r>
              <a:rPr lang="en-GB" dirty="0"/>
              <a:t> </a:t>
            </a:r>
            <a:r>
              <a:rPr lang="en-GB" dirty="0" err="1"/>
              <a:t>pomocí</a:t>
            </a:r>
            <a:r>
              <a:rPr lang="en-GB" dirty="0"/>
              <a:t> </a:t>
            </a:r>
            <a:r>
              <a:rPr lang="en-GB" dirty="0" err="1"/>
              <a:t>oscilátoru</a:t>
            </a:r>
            <a:r>
              <a:rPr lang="en-GB" dirty="0"/>
              <a:t> je </a:t>
            </a:r>
            <a:r>
              <a:rPr lang="en-GB" dirty="0" err="1"/>
              <a:t>taktován</a:t>
            </a:r>
            <a:r>
              <a:rPr lang="en-GB" dirty="0"/>
              <a:t> PS a </a:t>
            </a:r>
            <a:r>
              <a:rPr lang="en-GB" dirty="0" err="1"/>
              <a:t>pak</a:t>
            </a:r>
            <a:r>
              <a:rPr lang="en-GB" dirty="0"/>
              <a:t> je v PS PLL (</a:t>
            </a:r>
            <a:r>
              <a:rPr lang="en-GB" dirty="0" err="1"/>
              <a:t>fázový</a:t>
            </a:r>
            <a:r>
              <a:rPr lang="en-GB" dirty="0"/>
              <a:t> </a:t>
            </a:r>
            <a:r>
              <a:rPr lang="en-GB" dirty="0" err="1"/>
              <a:t>závěs</a:t>
            </a:r>
            <a:r>
              <a:rPr lang="en-GB" dirty="0"/>
              <a:t>), </a:t>
            </a:r>
            <a:r>
              <a:rPr lang="en-GB" dirty="0" err="1"/>
              <a:t>který</a:t>
            </a:r>
            <a:r>
              <a:rPr lang="en-GB" dirty="0"/>
              <a:t> </a:t>
            </a:r>
            <a:r>
              <a:rPr lang="en-GB" dirty="0" err="1"/>
              <a:t>generuje</a:t>
            </a:r>
            <a:r>
              <a:rPr lang="en-GB" dirty="0"/>
              <a:t> </a:t>
            </a:r>
            <a:r>
              <a:rPr lang="en-GB" dirty="0" err="1"/>
              <a:t>na</a:t>
            </a:r>
            <a:r>
              <a:rPr lang="en-GB" dirty="0"/>
              <a:t> </a:t>
            </a:r>
            <a:r>
              <a:rPr lang="en-GB" dirty="0" err="1"/>
              <a:t>různé</a:t>
            </a:r>
            <a:r>
              <a:rPr lang="en-GB" dirty="0"/>
              <a:t> </a:t>
            </a:r>
            <a:r>
              <a:rPr lang="en-GB" dirty="0" err="1"/>
              <a:t>výstupy</a:t>
            </a:r>
            <a:r>
              <a:rPr lang="en-GB" dirty="0"/>
              <a:t> </a:t>
            </a:r>
            <a:r>
              <a:rPr lang="en-GB" dirty="0" err="1"/>
              <a:t>různé</a:t>
            </a:r>
            <a:r>
              <a:rPr lang="en-GB" dirty="0"/>
              <a:t> CLK </a:t>
            </a:r>
            <a:r>
              <a:rPr lang="en-GB" dirty="0" err="1"/>
              <a:t>signály</a:t>
            </a:r>
            <a:r>
              <a:rPr lang="en-GB" dirty="0"/>
              <a:t>, </a:t>
            </a:r>
            <a:r>
              <a:rPr lang="en-GB" dirty="0" err="1"/>
              <a:t>které</a:t>
            </a:r>
            <a:r>
              <a:rPr lang="en-GB" dirty="0"/>
              <a:t> </a:t>
            </a:r>
            <a:r>
              <a:rPr lang="en-GB" dirty="0" err="1"/>
              <a:t>poté</a:t>
            </a:r>
            <a:r>
              <a:rPr lang="en-GB" dirty="0"/>
              <a:t> </a:t>
            </a:r>
            <a:r>
              <a:rPr lang="en-GB" dirty="0" err="1"/>
              <a:t>jsou</a:t>
            </a:r>
            <a:r>
              <a:rPr lang="en-GB" dirty="0"/>
              <a:t> v </a:t>
            </a:r>
            <a:r>
              <a:rPr lang="en-GB" dirty="0" err="1"/>
              <a:t>ZynQ</a:t>
            </a:r>
            <a:r>
              <a:rPr lang="en-GB" dirty="0"/>
              <a:t> </a:t>
            </a:r>
            <a:r>
              <a:rPr lang="en-GB" dirty="0" err="1"/>
              <a:t>MPSoC</a:t>
            </a:r>
            <a:r>
              <a:rPr lang="en-GB" dirty="0"/>
              <a:t> </a:t>
            </a:r>
            <a:r>
              <a:rPr lang="en-GB" dirty="0" err="1"/>
              <a:t>bloku</a:t>
            </a:r>
            <a:r>
              <a:rPr lang="en-GB" dirty="0"/>
              <a:t> </a:t>
            </a:r>
            <a:r>
              <a:rPr lang="en-GB" dirty="0" err="1"/>
              <a:t>nastaveny</a:t>
            </a:r>
            <a:r>
              <a:rPr lang="en-GB" dirty="0"/>
              <a:t> </a:t>
            </a:r>
            <a:r>
              <a:rPr lang="en-GB" dirty="0" err="1"/>
              <a:t>jako</a:t>
            </a:r>
            <a:r>
              <a:rPr lang="en-GB" dirty="0"/>
              <a:t> </a:t>
            </a:r>
            <a:r>
              <a:rPr lang="en-GB" dirty="0" err="1"/>
              <a:t>vstupy</a:t>
            </a:r>
            <a:r>
              <a:rPr lang="en-GB" dirty="0"/>
              <a:t> pro PL clock.</a:t>
            </a:r>
          </a:p>
          <a:p>
            <a:endParaRPr lang="en-GB" dirty="0"/>
          </a:p>
          <a:p>
            <a:r>
              <a:rPr lang="en-GB" dirty="0"/>
              <a:t>https://</a:t>
            </a:r>
            <a:r>
              <a:rPr lang="en-GB" dirty="0" err="1"/>
              <a:t>docs.xilinx.com</a:t>
            </a:r>
            <a:r>
              <a:rPr lang="en-GB" dirty="0"/>
              <a:t>/r/</a:t>
            </a:r>
            <a:r>
              <a:rPr lang="en-GB" dirty="0" err="1"/>
              <a:t>en</a:t>
            </a:r>
            <a:r>
              <a:rPr lang="en-GB" dirty="0"/>
              <a:t>-US/ug1085-zynq-ultrascale-trm</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15</a:t>
            </a:fld>
            <a:endParaRPr lang="cs-CZ" altLang="cs-CZ" dirty="0"/>
          </a:p>
        </p:txBody>
      </p:sp>
    </p:spTree>
    <p:extLst>
      <p:ext uri="{BB962C8B-B14F-4D97-AF65-F5344CB8AC3E}">
        <p14:creationId xmlns:p14="http://schemas.microsoft.com/office/powerpoint/2010/main" val="237795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244386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427754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7E91817-5603-4628-9969-2DFE82E0E1B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E538DCD3-C6B2-4A32-95BC-EC26282DF885}"/>
              </a:ext>
            </a:extLst>
          </p:cNvPr>
          <p:cNvSpPr>
            <a:spLocks noGrp="1"/>
          </p:cNvSpPr>
          <p:nvPr>
            <p:ph sz="half" idx="1"/>
          </p:nvPr>
        </p:nvSpPr>
        <p:spPr>
          <a:xfrm>
            <a:off x="359793" y="1614950"/>
            <a:ext cx="4320480" cy="5261230"/>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4" name="Zástupný obsah 3">
            <a:extLst>
              <a:ext uri="{FF2B5EF4-FFF2-40B4-BE49-F238E27FC236}">
                <a16:creationId xmlns:a16="http://schemas.microsoft.com/office/drawing/2014/main" id="{4A042E7C-D9E5-4B53-BA8A-800F30B3B8FE}"/>
              </a:ext>
            </a:extLst>
          </p:cNvPr>
          <p:cNvSpPr>
            <a:spLocks noGrp="1"/>
          </p:cNvSpPr>
          <p:nvPr>
            <p:ph sz="half" idx="2"/>
          </p:nvPr>
        </p:nvSpPr>
        <p:spPr>
          <a:xfrm>
            <a:off x="5040312" y="1614949"/>
            <a:ext cx="4680519" cy="5261231"/>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287052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340455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6578912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5"/>
          <a:srcRect l="-1" t="22245" r="4199" b="4421"/>
          <a:stretch/>
        </p:blipFill>
        <p:spPr>
          <a:xfrm>
            <a:off x="9292314" y="6948189"/>
            <a:ext cx="792088" cy="606838"/>
          </a:xfrm>
          <a:prstGeom prst="rect">
            <a:avLst/>
          </a:prstGeom>
        </p:spPr>
      </p:pic>
      <p:sp>
        <p:nvSpPr>
          <p:cNvPr id="3" name="TextovéPole 2">
            <a:extLst>
              <a:ext uri="{FF2B5EF4-FFF2-40B4-BE49-F238E27FC236}">
                <a16:creationId xmlns:a16="http://schemas.microsoft.com/office/drawing/2014/main" id="{CA004CF9-5F4A-7CAA-2BB0-4B0321BEAE6A}"/>
              </a:ext>
            </a:extLst>
          </p:cNvPr>
          <p:cNvSpPr txBox="1"/>
          <p:nvPr userDrawn="1"/>
        </p:nvSpPr>
        <p:spPr>
          <a:xfrm>
            <a:off x="8280672" y="7236221"/>
            <a:ext cx="936104" cy="338554"/>
          </a:xfrm>
          <a:prstGeom prst="rect">
            <a:avLst/>
          </a:prstGeom>
          <a:noFill/>
        </p:spPr>
        <p:txBody>
          <a:bodyPr wrap="square" rtlCol="0" anchor="ctr" anchorCtr="0">
            <a:spAutoFit/>
          </a:bodyPr>
          <a:lstStyle/>
          <a:p>
            <a:pPr algn="ctr"/>
            <a:fld id="{5CAED73B-EC01-4BDC-AF52-A7217E41DC92}" type="slidenum">
              <a:rPr lang="cs-CZ" sz="1600" smtClean="0">
                <a:latin typeface="Technika" panose="00000500000000000000" pitchFamily="2" charset="-18"/>
              </a:rPr>
              <a:pPr algn="ctr"/>
              <a:t>‹#›</a:t>
            </a:fld>
            <a:r>
              <a:rPr lang="cs-CZ" sz="1600" dirty="0">
                <a:latin typeface="Technika" panose="00000500000000000000" pitchFamily="2" charset="-18"/>
              </a:rPr>
              <a:t>/7</a:t>
            </a:r>
            <a:endParaRPr lang="en-US" dirty="0">
              <a:latin typeface="Technika" panose="00000500000000000000" pitchFamily="2" charset="-18"/>
            </a:endParaRPr>
          </a:p>
        </p:txBody>
      </p:sp>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5"/>
          <a:srcRect l="2415" t="22246" r="4199" b="4420"/>
          <a:stretch/>
        </p:blipFill>
        <p:spPr>
          <a:xfrm>
            <a:off x="0" y="0"/>
            <a:ext cx="775533" cy="60683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4"/>
          <a:srcRect l="-1" t="22245" r="4199" b="4421"/>
          <a:stretch/>
        </p:blipFill>
        <p:spPr>
          <a:xfrm>
            <a:off x="9292314" y="6948189"/>
            <a:ext cx="792088" cy="606838"/>
          </a:xfrm>
          <a:prstGeom prst="rect">
            <a:avLst/>
          </a:prstGeom>
        </p:spPr>
      </p:pic>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4"/>
          <a:srcRect l="2415" t="22246" r="4199" b="4420"/>
          <a:stretch/>
        </p:blipFill>
        <p:spPr>
          <a:xfrm>
            <a:off x="0" y="0"/>
            <a:ext cx="775533" cy="606838"/>
          </a:xfrm>
          <a:prstGeom prst="rect">
            <a:avLst/>
          </a:prstGeom>
        </p:spPr>
      </p:pic>
    </p:spTree>
    <p:extLst>
      <p:ext uri="{BB962C8B-B14F-4D97-AF65-F5344CB8AC3E}">
        <p14:creationId xmlns:p14="http://schemas.microsoft.com/office/powerpoint/2010/main" val="2702225585"/>
      </p:ext>
    </p:extLst>
  </p:cSld>
  <p:clrMap bg1="lt1" tx1="dk1" bg2="lt2" tx2="dk2" accent1="accent1" accent2="accent2" accent3="accent3" accent4="accent4" accent5="accent5" accent6="accent6" hlink="hlink" folHlink="folHlink"/>
  <p:sldLayoutIdLst>
    <p:sldLayoutId id="2147483655" r:id="rId1"/>
    <p:sldLayoutId id="2147483656" r:id="rId2"/>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slide" Target="slid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1">
            <a:extLst>
              <a:ext uri="{FF2B5EF4-FFF2-40B4-BE49-F238E27FC236}">
                <a16:creationId xmlns:a16="http://schemas.microsoft.com/office/drawing/2014/main" id="{072E56F0-21D8-EE32-B3A4-90522666EDE6}"/>
              </a:ext>
            </a:extLst>
          </p:cNvPr>
          <p:cNvSpPr>
            <a:spLocks noGrp="1"/>
          </p:cNvSpPr>
          <p:nvPr>
            <p:ph type="ctrTitle"/>
          </p:nvPr>
        </p:nvSpPr>
        <p:spPr>
          <a:xfrm>
            <a:off x="143768" y="899517"/>
            <a:ext cx="9793087" cy="1296144"/>
          </a:xfrm>
        </p:spPr>
        <p:txBody>
          <a:bodyPr anchor="ctr" anchorCtr="0"/>
          <a:lstStyle/>
          <a:p>
            <a:r>
              <a:rPr lang="cs-CZ" sz="3200" b="1" dirty="0"/>
              <a:t>Možnosti využití </a:t>
            </a:r>
            <a:r>
              <a:rPr lang="cs-CZ" sz="3200" b="1" dirty="0" err="1"/>
              <a:t>SoC</a:t>
            </a:r>
            <a:r>
              <a:rPr lang="cs-CZ" sz="3200" b="1" dirty="0"/>
              <a:t> platformy procesorů pro řízení elektrických pohonů</a:t>
            </a:r>
            <a:endParaRPr lang="en-US" sz="3200" cap="all" noProof="0" dirty="0">
              <a:latin typeface="Technika" panose="00000500000000000000" pitchFamily="2" charset="-18"/>
            </a:endParaRPr>
          </a:p>
        </p:txBody>
      </p:sp>
      <p:sp>
        <p:nvSpPr>
          <p:cNvPr id="7" name="Podnadpis 2">
            <a:extLst>
              <a:ext uri="{FF2B5EF4-FFF2-40B4-BE49-F238E27FC236}">
                <a16:creationId xmlns:a16="http://schemas.microsoft.com/office/drawing/2014/main" id="{22997773-EDEC-A7A4-2F7B-7B5E7D30F62B}"/>
              </a:ext>
            </a:extLst>
          </p:cNvPr>
          <p:cNvSpPr>
            <a:spLocks noGrp="1"/>
          </p:cNvSpPr>
          <p:nvPr>
            <p:ph type="subTitle" idx="1"/>
          </p:nvPr>
        </p:nvSpPr>
        <p:spPr>
          <a:xfrm>
            <a:off x="1260475" y="3779837"/>
            <a:ext cx="7559675" cy="3312369"/>
          </a:xfrm>
        </p:spPr>
        <p:txBody>
          <a:bodyPr/>
          <a:lstStyle/>
          <a:p>
            <a:r>
              <a:rPr lang="cs-CZ" b="1" dirty="0">
                <a:latin typeface="Cambria" panose="02040503050406030204" pitchFamily="18" charset="0"/>
                <a:ea typeface="Cambria" panose="02040503050406030204" pitchFamily="18" charset="0"/>
              </a:rPr>
              <a:t>Petr Zakopal</a:t>
            </a:r>
          </a:p>
          <a:p>
            <a:endParaRPr lang="en-US" b="1" dirty="0">
              <a:latin typeface="Cambria" panose="02040503050406030204" pitchFamily="18" charset="0"/>
              <a:ea typeface="Cambria" panose="02040503050406030204" pitchFamily="18" charset="0"/>
            </a:endParaRPr>
          </a:p>
          <a:p>
            <a:r>
              <a:rPr lang="cs-CZ" b="1" i="1" noProof="0" dirty="0"/>
              <a:t>Vedoucí práce</a:t>
            </a:r>
            <a:r>
              <a:rPr lang="en-US" i="1" noProof="0" dirty="0"/>
              <a:t>: </a:t>
            </a:r>
            <a:endParaRPr lang="cs-CZ" i="1" noProof="0" dirty="0"/>
          </a:p>
          <a:p>
            <a:r>
              <a:rPr lang="cs-CZ" dirty="0"/>
              <a:t>d</a:t>
            </a:r>
            <a:r>
              <a:rPr lang="cs-CZ" noProof="0" dirty="0" err="1"/>
              <a:t>oc</a:t>
            </a:r>
            <a:r>
              <a:rPr lang="cs-CZ" noProof="0" dirty="0"/>
              <a:t>. Ing. Jan Bauer, Ph.D.</a:t>
            </a:r>
          </a:p>
          <a:p>
            <a:r>
              <a:rPr lang="en-US" b="1" i="1" noProof="0" dirty="0" err="1"/>
              <a:t>Oponent</a:t>
            </a:r>
            <a:r>
              <a:rPr lang="cs-CZ" b="1" i="1" noProof="0" dirty="0"/>
              <a:t> práce</a:t>
            </a:r>
            <a:r>
              <a:rPr lang="en-US" noProof="0" dirty="0"/>
              <a:t>:</a:t>
            </a:r>
          </a:p>
          <a:p>
            <a:r>
              <a:rPr lang="cs-CZ" dirty="0"/>
              <a:t>Ing. </a:t>
            </a:r>
            <a:r>
              <a:rPr lang="cs-CZ"/>
              <a:t>Tomáš Musil</a:t>
            </a:r>
            <a:r>
              <a:rPr lang="cs-CZ" noProof="0"/>
              <a:t>, </a:t>
            </a:r>
            <a:r>
              <a:rPr lang="cs-CZ" noProof="0" dirty="0"/>
              <a:t>Ph.D.</a:t>
            </a:r>
            <a:endParaRPr lang="en-US" noProof="0" dirty="0"/>
          </a:p>
        </p:txBody>
      </p:sp>
      <p:sp>
        <p:nvSpPr>
          <p:cNvPr id="2" name="Nadpis 1">
            <a:extLst>
              <a:ext uri="{FF2B5EF4-FFF2-40B4-BE49-F238E27FC236}">
                <a16:creationId xmlns:a16="http://schemas.microsoft.com/office/drawing/2014/main" id="{EF775EB7-BB8B-0334-4E12-9B875B53371B}"/>
              </a:ext>
            </a:extLst>
          </p:cNvPr>
          <p:cNvSpPr txBox="1">
            <a:spLocks/>
          </p:cNvSpPr>
          <p:nvPr/>
        </p:nvSpPr>
        <p:spPr bwMode="auto">
          <a:xfrm>
            <a:off x="143768" y="2195661"/>
            <a:ext cx="9793087" cy="79208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95989C"/>
                </a:solidFill>
              </a:rPr>
              <a:t>Possibilities</a:t>
            </a:r>
            <a:r>
              <a:rPr lang="cs-CZ" sz="2000" b="1" i="1" dirty="0">
                <a:solidFill>
                  <a:srgbClr val="95989C"/>
                </a:solidFill>
              </a:rPr>
              <a:t> </a:t>
            </a:r>
            <a:r>
              <a:rPr lang="cs-CZ" sz="2000" b="1" i="1" dirty="0" err="1">
                <a:solidFill>
                  <a:srgbClr val="95989C"/>
                </a:solidFill>
              </a:rPr>
              <a:t>of</a:t>
            </a:r>
            <a:r>
              <a:rPr lang="cs-CZ" sz="2000" b="1" i="1" dirty="0">
                <a:solidFill>
                  <a:srgbClr val="95989C"/>
                </a:solidFill>
              </a:rPr>
              <a:t> </a:t>
            </a:r>
            <a:r>
              <a:rPr lang="cs-CZ" sz="2000" b="1" i="1" dirty="0" err="1">
                <a:solidFill>
                  <a:srgbClr val="95989C"/>
                </a:solidFill>
              </a:rPr>
              <a:t>Using</a:t>
            </a:r>
            <a:r>
              <a:rPr lang="cs-CZ" sz="2000" b="1" i="1" dirty="0">
                <a:solidFill>
                  <a:srgbClr val="95989C"/>
                </a:solidFill>
              </a:rPr>
              <a:t> </a:t>
            </a:r>
            <a:r>
              <a:rPr lang="cs-CZ" sz="2000" b="1" i="1" dirty="0" err="1">
                <a:solidFill>
                  <a:srgbClr val="95989C"/>
                </a:solidFill>
              </a:rPr>
              <a:t>SoC</a:t>
            </a:r>
            <a:r>
              <a:rPr lang="cs-CZ" sz="2000" b="1" i="1" dirty="0">
                <a:solidFill>
                  <a:srgbClr val="95989C"/>
                </a:solidFill>
              </a:rPr>
              <a:t> </a:t>
            </a:r>
            <a:r>
              <a:rPr lang="cs-CZ" sz="2000" b="1" i="1" dirty="0" err="1">
                <a:solidFill>
                  <a:srgbClr val="95989C"/>
                </a:solidFill>
              </a:rPr>
              <a:t>Platform</a:t>
            </a:r>
            <a:r>
              <a:rPr lang="cs-CZ" sz="2000" b="1" i="1" dirty="0">
                <a:solidFill>
                  <a:srgbClr val="95989C"/>
                </a:solidFill>
              </a:rPr>
              <a:t> </a:t>
            </a:r>
            <a:r>
              <a:rPr lang="cs-CZ" sz="2000" b="1" i="1" dirty="0" err="1">
                <a:solidFill>
                  <a:srgbClr val="95989C"/>
                </a:solidFill>
              </a:rPr>
              <a:t>Processors</a:t>
            </a:r>
            <a:r>
              <a:rPr lang="cs-CZ" sz="2000" b="1" i="1" dirty="0">
                <a:solidFill>
                  <a:srgbClr val="95989C"/>
                </a:solidFill>
              </a:rPr>
              <a:t> </a:t>
            </a:r>
            <a:r>
              <a:rPr lang="cs-CZ" sz="2000" b="1" i="1" dirty="0" err="1">
                <a:solidFill>
                  <a:srgbClr val="95989C"/>
                </a:solidFill>
              </a:rPr>
              <a:t>for</a:t>
            </a:r>
            <a:r>
              <a:rPr lang="cs-CZ" sz="2000" b="1" i="1" dirty="0">
                <a:solidFill>
                  <a:srgbClr val="95989C"/>
                </a:solidFill>
              </a:rPr>
              <a:t> Controlling Electric </a:t>
            </a:r>
            <a:r>
              <a:rPr lang="cs-CZ" sz="2000" b="1" i="1" dirty="0" err="1">
                <a:solidFill>
                  <a:srgbClr val="95989C"/>
                </a:solidFill>
              </a:rPr>
              <a:t>Drives</a:t>
            </a:r>
            <a:endParaRPr lang="cs-CZ" sz="2000" b="1" i="1" dirty="0">
              <a:solidFill>
                <a:srgbClr val="95989C"/>
              </a:solidFill>
            </a:endParaRPr>
          </a:p>
        </p:txBody>
      </p:sp>
      <p:sp>
        <p:nvSpPr>
          <p:cNvPr id="5" name="Nadpis 1">
            <a:extLst>
              <a:ext uri="{FF2B5EF4-FFF2-40B4-BE49-F238E27FC236}">
                <a16:creationId xmlns:a16="http://schemas.microsoft.com/office/drawing/2014/main" id="{AA077D99-526F-1A9B-B8B1-F7E7E4EFFE2E}"/>
              </a:ext>
            </a:extLst>
          </p:cNvPr>
          <p:cNvSpPr txBox="1">
            <a:spLocks/>
          </p:cNvSpPr>
          <p:nvPr/>
        </p:nvSpPr>
        <p:spPr bwMode="auto">
          <a:xfrm>
            <a:off x="6336456" y="7308229"/>
            <a:ext cx="3528392" cy="216024"/>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1100" b="1" dirty="0" err="1">
                <a:solidFill>
                  <a:schemeClr val="bg1"/>
                </a:solidFill>
              </a:rPr>
              <a:t>github.com</a:t>
            </a:r>
            <a:r>
              <a:rPr lang="cs-CZ" sz="1100" b="1" dirty="0">
                <a:solidFill>
                  <a:schemeClr val="bg1"/>
                </a:solidFill>
              </a:rPr>
              <a:t>/</a:t>
            </a:r>
            <a:r>
              <a:rPr lang="cs-CZ" sz="1100" b="1" dirty="0" err="1">
                <a:solidFill>
                  <a:schemeClr val="bg1"/>
                </a:solidFill>
              </a:rPr>
              <a:t>petrzakopal</a:t>
            </a:r>
            <a:r>
              <a:rPr lang="cs-CZ" sz="1100" b="1" dirty="0">
                <a:solidFill>
                  <a:schemeClr val="bg1"/>
                </a:solidFill>
              </a:rPr>
              <a:t>/</a:t>
            </a:r>
            <a:r>
              <a:rPr lang="cs-CZ" sz="1100" b="1" dirty="0" err="1">
                <a:solidFill>
                  <a:schemeClr val="bg1"/>
                </a:solidFill>
              </a:rPr>
              <a:t>dp</a:t>
            </a:r>
            <a:endParaRPr lang="en-US" sz="1100" dirty="0">
              <a:solidFill>
                <a:schemeClr val="bg1"/>
              </a:solidFill>
            </a:endParaRPr>
          </a:p>
        </p:txBody>
      </p:sp>
    </p:spTree>
    <p:extLst>
      <p:ext uri="{BB962C8B-B14F-4D97-AF65-F5344CB8AC3E}">
        <p14:creationId xmlns:p14="http://schemas.microsoft.com/office/powerpoint/2010/main" val="12466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V kapitole 18.1 na str. 8 je uvedeno, cituji: "Je vhodné doplnit informaci z [5], že </a:t>
            </a:r>
            <a:r>
              <a:rPr lang="cs-CZ" dirty="0" err="1">
                <a:solidFill>
                  <a:srgbClr val="0050A0"/>
                </a:solidFill>
              </a:rPr>
              <a:t>Xilinx</a:t>
            </a:r>
            <a:r>
              <a:rPr lang="cs-CZ" dirty="0">
                <a:solidFill>
                  <a:srgbClr val="0050A0"/>
                </a:solidFill>
              </a:rPr>
              <a:t> </a:t>
            </a:r>
            <a:r>
              <a:rPr lang="cs-CZ" dirty="0" err="1">
                <a:solidFill>
                  <a:srgbClr val="0050A0"/>
                </a:solidFill>
              </a:rPr>
              <a:t>MPSoC</a:t>
            </a:r>
            <a:r>
              <a:rPr lang="cs-CZ" dirty="0">
                <a:solidFill>
                  <a:srgbClr val="0050A0"/>
                </a:solidFill>
              </a:rPr>
              <a:t> K26 používá pro přenos dat z PS do globální paměti </a:t>
            </a:r>
            <a:r>
              <a:rPr lang="cs-CZ" dirty="0" err="1">
                <a:solidFill>
                  <a:srgbClr val="0050A0"/>
                </a:solidFill>
              </a:rPr>
              <a:t>PCIe</a:t>
            </a:r>
            <a:r>
              <a:rPr lang="cs-CZ" dirty="0">
                <a:solidFill>
                  <a:srgbClr val="0050A0"/>
                </a:solidFill>
              </a:rPr>
              <a:t> s propustností dat až 6,0 </a:t>
            </a:r>
            <a:r>
              <a:rPr lang="cs-CZ" dirty="0" err="1">
                <a:solidFill>
                  <a:srgbClr val="0050A0"/>
                </a:solidFill>
              </a:rPr>
              <a:t>Gb</a:t>
            </a:r>
            <a:r>
              <a:rPr lang="cs-CZ" dirty="0">
                <a:solidFill>
                  <a:srgbClr val="0050A0"/>
                </a:solidFill>
              </a:rPr>
              <a:t>/s. V tomto případě se nejedná o </a:t>
            </a:r>
            <a:r>
              <a:rPr lang="cs-CZ" dirty="0" err="1">
                <a:solidFill>
                  <a:srgbClr val="0050A0"/>
                </a:solidFill>
              </a:rPr>
              <a:t>PCIe</a:t>
            </a:r>
            <a:r>
              <a:rPr lang="cs-CZ" dirty="0">
                <a:solidFill>
                  <a:srgbClr val="0050A0"/>
                </a:solidFill>
              </a:rPr>
              <a:t> pro komunikaci s externími prvky, ale s globální pamětí umístěné na </a:t>
            </a:r>
            <a:r>
              <a:rPr lang="cs-CZ" dirty="0" err="1">
                <a:solidFill>
                  <a:srgbClr val="0050A0"/>
                </a:solidFill>
              </a:rPr>
              <a:t>MPSoC</a:t>
            </a:r>
            <a:r>
              <a:rPr lang="cs-CZ" dirty="0">
                <a:solidFill>
                  <a:srgbClr val="0050A0"/>
                </a:solidFill>
              </a:rPr>
              <a:t>." Přes jakou konkrétní paměť probíhá předávání dat mezi procesory (ARM) a programovatelnou logikou (FPGA)? Je připojena opravdu přes interní </a:t>
            </a:r>
            <a:r>
              <a:rPr lang="cs-CZ" dirty="0" err="1">
                <a:solidFill>
                  <a:srgbClr val="0050A0"/>
                </a:solidFill>
              </a:rPr>
              <a:t>PCIe</a:t>
            </a:r>
            <a:r>
              <a:rPr lang="cs-CZ"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Výměna dat je prováděna přes </a:t>
            </a:r>
            <a:r>
              <a:rPr lang="cs-CZ" dirty="0">
                <a:solidFill>
                  <a:srgbClr val="C60C30"/>
                </a:solidFill>
              </a:rPr>
              <a:t>DDR paměť</a:t>
            </a:r>
            <a:r>
              <a:rPr lang="cs-CZ" dirty="0"/>
              <a:t>.</a:t>
            </a:r>
          </a:p>
          <a:p>
            <a:pPr marL="1087200" lvl="1" indent="-285750"/>
            <a:r>
              <a:rPr lang="cs-CZ" dirty="0"/>
              <a:t>Ne, DDR paměť </a:t>
            </a:r>
            <a:r>
              <a:rPr lang="cs-CZ" dirty="0">
                <a:solidFill>
                  <a:srgbClr val="C60C30"/>
                </a:solidFill>
              </a:rPr>
              <a:t>není připojena přes </a:t>
            </a:r>
            <a:r>
              <a:rPr lang="cs-CZ" dirty="0" err="1">
                <a:solidFill>
                  <a:srgbClr val="C60C30"/>
                </a:solidFill>
              </a:rPr>
              <a:t>PCIe</a:t>
            </a:r>
            <a:r>
              <a:rPr lang="cs-CZ" dirty="0"/>
              <a:t> rozhraní. Při vyhledávání informací v dokumentaci jsem špatně vyhodnotil a popsal způsob přenosu dat mezi PS a PL. </a:t>
            </a:r>
            <a:r>
              <a:rPr lang="cs-CZ" dirty="0">
                <a:solidFill>
                  <a:srgbClr val="C60C30"/>
                </a:solidFill>
              </a:rPr>
              <a:t>Jedná se o chybu, kterou by bylo třeba opravit.</a:t>
            </a:r>
          </a:p>
          <a:p>
            <a:pPr marL="1087200" lvl="1" indent="-285750"/>
            <a:r>
              <a:rPr lang="cs-CZ" dirty="0"/>
              <a:t>Komunikace FPGA a pamětí DDR je provedena pomocí </a:t>
            </a:r>
            <a:r>
              <a:rPr lang="cs-CZ" dirty="0">
                <a:solidFill>
                  <a:srgbClr val="C60C30"/>
                </a:solidFill>
              </a:rPr>
              <a:t>AXI rozhraní</a:t>
            </a:r>
            <a:r>
              <a:rPr lang="cs-CZ" dirty="0"/>
              <a:t>.</a:t>
            </a:r>
            <a:endParaRPr lang="cs-CZ" i="1" dirty="0"/>
          </a:p>
          <a:p>
            <a:pPr marL="0" indent="0">
              <a:buNone/>
            </a:pPr>
            <a:endParaRPr lang="en-US" dirty="0"/>
          </a:p>
        </p:txBody>
      </p:sp>
      <p:sp>
        <p:nvSpPr>
          <p:cNvPr id="7" name="Nadpis 1">
            <a:extLst>
              <a:ext uri="{FF2B5EF4-FFF2-40B4-BE49-F238E27FC236}">
                <a16:creationId xmlns:a16="http://schemas.microsoft.com/office/drawing/2014/main" id="{856CAB7F-BAAA-2034-EFBD-C371AB1F0D1E}"/>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256630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9" name="Straight Connector 8">
            <a:extLst>
              <a:ext uri="{FF2B5EF4-FFF2-40B4-BE49-F238E27FC236}">
                <a16:creationId xmlns:a16="http://schemas.microsoft.com/office/drawing/2014/main" id="{0BAE1294-18C4-C04E-5C1A-6DCD4A12F75F}"/>
              </a:ext>
            </a:extLst>
          </p:cNvPr>
          <p:cNvCxnSpPr/>
          <p:nvPr/>
        </p:nvCxnSpPr>
        <p:spPr bwMode="auto">
          <a:xfrm>
            <a:off x="5103048" y="4106492"/>
            <a:ext cx="0" cy="1880049"/>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E48381A-C3DF-2439-83B9-6116E00B661F}"/>
              </a:ext>
            </a:extLst>
          </p:cNvPr>
          <p:cNvCxnSpPr/>
          <p:nvPr/>
        </p:nvCxnSpPr>
        <p:spPr bwMode="auto">
          <a:xfrm>
            <a:off x="4954034" y="6156101"/>
            <a:ext cx="0" cy="460318"/>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10823096-9031-3C70-A91E-5E57F8B79675}"/>
              </a:ext>
            </a:extLst>
          </p:cNvPr>
          <p:cNvCxnSpPr/>
          <p:nvPr/>
        </p:nvCxnSpPr>
        <p:spPr bwMode="auto">
          <a:xfrm flipH="1">
            <a:off x="6694781" y="3210704"/>
            <a:ext cx="6773" cy="706217"/>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2EFCFF24-F466-336C-CF44-832743644894}"/>
              </a:ext>
            </a:extLst>
          </p:cNvPr>
          <p:cNvCxnSpPr/>
          <p:nvPr/>
        </p:nvCxnSpPr>
        <p:spPr bwMode="auto">
          <a:xfrm>
            <a:off x="6640594" y="4163531"/>
            <a:ext cx="0" cy="88298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78F2B14-F50C-E6F9-F88B-2AC1C8260E39}"/>
              </a:ext>
            </a:extLst>
          </p:cNvPr>
          <p:cNvCxnSpPr/>
          <p:nvPr/>
        </p:nvCxnSpPr>
        <p:spPr bwMode="auto">
          <a:xfrm>
            <a:off x="6694781" y="5292005"/>
            <a:ext cx="0" cy="694536"/>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1943968" y="2339677"/>
            <a:ext cx="3159080" cy="1080120"/>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6BCB0EE1-E09C-4F97-6B6E-A2E1D21CD57A}"/>
              </a:ext>
            </a:extLst>
          </p:cNvPr>
          <p:cNvCxnSpPr/>
          <p:nvPr/>
        </p:nvCxnSpPr>
        <p:spPr bwMode="auto">
          <a:xfrm flipH="1">
            <a:off x="6779111" y="2557635"/>
            <a:ext cx="1551383" cy="1006178"/>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cxnSp>
        <p:nvCxnSpPr>
          <p:cNvPr id="32" name="Straight Connector 31">
            <a:extLst>
              <a:ext uri="{FF2B5EF4-FFF2-40B4-BE49-F238E27FC236}">
                <a16:creationId xmlns:a16="http://schemas.microsoft.com/office/drawing/2014/main" id="{E36F17AD-8BF1-A63C-9250-70BE7CACC5D3}"/>
              </a:ext>
            </a:extLst>
          </p:cNvPr>
          <p:cNvCxnSpPr/>
          <p:nvPr/>
        </p:nvCxnSpPr>
        <p:spPr bwMode="auto">
          <a:xfrm>
            <a:off x="5204762" y="3178395"/>
            <a:ext cx="0" cy="28771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Nadpis 1">
            <a:extLst>
              <a:ext uri="{FF2B5EF4-FFF2-40B4-BE49-F238E27FC236}">
                <a16:creationId xmlns:a16="http://schemas.microsoft.com/office/drawing/2014/main" id="{BAB975FF-E518-DDC9-1CA9-6189606690E4}"/>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47990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cs-CZ" sz="1600" dirty="0">
                <a:solidFill>
                  <a:srgbClr val="0050A0"/>
                </a:solidFill>
              </a:rPr>
              <a:t>V kapitole 18.1 na str. 8 je uvedeno, cituji: "Je vhodné doplnit informaci z [5], že </a:t>
            </a:r>
            <a:r>
              <a:rPr lang="cs-CZ" sz="1600" dirty="0" err="1">
                <a:solidFill>
                  <a:srgbClr val="0050A0"/>
                </a:solidFill>
              </a:rPr>
              <a:t>Xilinx</a:t>
            </a:r>
            <a:r>
              <a:rPr lang="cs-CZ" sz="1600" dirty="0">
                <a:solidFill>
                  <a:srgbClr val="0050A0"/>
                </a:solidFill>
              </a:rPr>
              <a:t> </a:t>
            </a:r>
            <a:r>
              <a:rPr lang="cs-CZ" sz="1600" dirty="0" err="1">
                <a:solidFill>
                  <a:srgbClr val="0050A0"/>
                </a:solidFill>
              </a:rPr>
              <a:t>MPSoC</a:t>
            </a:r>
            <a:r>
              <a:rPr lang="cs-CZ" sz="1600" dirty="0">
                <a:solidFill>
                  <a:srgbClr val="0050A0"/>
                </a:solidFill>
              </a:rPr>
              <a:t> K26 používá pro přenos dat z PS do globální paměti </a:t>
            </a:r>
            <a:r>
              <a:rPr lang="cs-CZ" sz="1600" dirty="0" err="1">
                <a:solidFill>
                  <a:srgbClr val="0050A0"/>
                </a:solidFill>
              </a:rPr>
              <a:t>PCIe</a:t>
            </a:r>
            <a:r>
              <a:rPr lang="cs-CZ" sz="1600" dirty="0">
                <a:solidFill>
                  <a:srgbClr val="0050A0"/>
                </a:solidFill>
              </a:rPr>
              <a:t> s propustností dat až 6,0 </a:t>
            </a:r>
            <a:r>
              <a:rPr lang="cs-CZ" sz="1600" dirty="0" err="1">
                <a:solidFill>
                  <a:srgbClr val="0050A0"/>
                </a:solidFill>
              </a:rPr>
              <a:t>Gb</a:t>
            </a:r>
            <a:r>
              <a:rPr lang="cs-CZ" sz="1600" dirty="0">
                <a:solidFill>
                  <a:srgbClr val="0050A0"/>
                </a:solidFill>
              </a:rPr>
              <a:t>/s. V tomto případě se nejedná o </a:t>
            </a:r>
            <a:r>
              <a:rPr lang="cs-CZ" sz="1600" dirty="0" err="1">
                <a:solidFill>
                  <a:srgbClr val="0050A0"/>
                </a:solidFill>
              </a:rPr>
              <a:t>PCIe</a:t>
            </a:r>
            <a:r>
              <a:rPr lang="cs-CZ" sz="1600" dirty="0">
                <a:solidFill>
                  <a:srgbClr val="0050A0"/>
                </a:solidFill>
              </a:rPr>
              <a:t> pro komunikaci s externími prvky, ale s globální pamětí umístěné na </a:t>
            </a:r>
            <a:r>
              <a:rPr lang="cs-CZ" sz="1600" dirty="0" err="1">
                <a:solidFill>
                  <a:srgbClr val="0050A0"/>
                </a:solidFill>
              </a:rPr>
              <a:t>MPSoC</a:t>
            </a:r>
            <a:r>
              <a:rPr lang="cs-CZ" sz="1600" dirty="0">
                <a:solidFill>
                  <a:srgbClr val="0050A0"/>
                </a:solidFill>
              </a:rPr>
              <a:t>." Přes jakou konkrétní paměť probíhá předávání dat mezi procesory (ARM) a programovatelnou logikou (FPGA)? Je připojena opravdu přes interní </a:t>
            </a:r>
            <a:r>
              <a:rPr lang="cs-CZ" sz="1600" dirty="0" err="1">
                <a:solidFill>
                  <a:srgbClr val="0050A0"/>
                </a:solidFill>
              </a:rPr>
              <a:t>PCIe</a:t>
            </a:r>
            <a:r>
              <a:rPr lang="cs-CZ" sz="1600"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HW: V případě nedostatečné velikosti paměti DDR (celkově 4x1 GB), umístěné na </a:t>
            </a:r>
            <a:r>
              <a:rPr lang="cs-CZ" dirty="0" err="1"/>
              <a:t>MPSoC</a:t>
            </a:r>
            <a:r>
              <a:rPr lang="cs-CZ" dirty="0"/>
              <a:t> by bylo nutné umístit dodatečné paměti DDR na </a:t>
            </a:r>
            <a:r>
              <a:rPr lang="cs-CZ" i="1" dirty="0" err="1"/>
              <a:t>Carrier</a:t>
            </a:r>
            <a:r>
              <a:rPr lang="cs-CZ" i="1" dirty="0"/>
              <a:t> </a:t>
            </a:r>
            <a:r>
              <a:rPr lang="cs-CZ" i="1" dirty="0" err="1"/>
              <a:t>Card</a:t>
            </a:r>
            <a:r>
              <a:rPr lang="cs-CZ" i="1" dirty="0"/>
              <a:t> </a:t>
            </a:r>
            <a:r>
              <a:rPr lang="cs-CZ" dirty="0"/>
              <a:t>a v prostředí </a:t>
            </a:r>
            <a:r>
              <a:rPr lang="cs-CZ" dirty="0" err="1"/>
              <a:t>Vivado</a:t>
            </a:r>
            <a:r>
              <a:rPr lang="cs-CZ" dirty="0"/>
              <a:t> použít např. </a:t>
            </a:r>
            <a:r>
              <a:rPr lang="cs-CZ" dirty="0" err="1"/>
              <a:t>MiG</a:t>
            </a:r>
            <a:r>
              <a:rPr lang="cs-CZ" dirty="0"/>
              <a:t> IP blok pro komunikaci s danou pamětí.</a:t>
            </a:r>
          </a:p>
          <a:p>
            <a:pPr marL="1087200" lvl="1" indent="-285750"/>
            <a:r>
              <a:rPr lang="cs-CZ" dirty="0"/>
              <a:t>SW&amp;HW: Další možností je realizovaný algoritmus rozdělit na více částí a využívat jen dostupnou velikost pamětí a výsledky postupně ukládat na vloženou SD kartu, či jinou paměťovou jednotku, připojenou přes USB.</a:t>
            </a:r>
          </a:p>
          <a:p>
            <a:pPr marL="1087200" lvl="1" indent="-285750"/>
            <a:r>
              <a:rPr lang="cs-CZ" dirty="0"/>
              <a:t>SW: Data by bylo možné zpracovávat postupně a zasílat přes Ethernet do externího úložiště.</a:t>
            </a:r>
          </a:p>
        </p:txBody>
      </p:sp>
      <p:sp>
        <p:nvSpPr>
          <p:cNvPr id="5" name="Nadpis 1">
            <a:extLst>
              <a:ext uri="{FF2B5EF4-FFF2-40B4-BE49-F238E27FC236}">
                <a16:creationId xmlns:a16="http://schemas.microsoft.com/office/drawing/2014/main" id="{B380FD9A-E156-2D36-7A76-486ED8995946}"/>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81567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en-GB" dirty="0">
                <a:solidFill>
                  <a:srgbClr val="0050A0"/>
                </a:solidFill>
              </a:rPr>
              <a:t>V </a:t>
            </a:r>
            <a:r>
              <a:rPr lang="en-GB" dirty="0" err="1">
                <a:solidFill>
                  <a:srgbClr val="0050A0"/>
                </a:solidFill>
              </a:rPr>
              <a:t>kapitole</a:t>
            </a:r>
            <a:r>
              <a:rPr lang="en-GB" dirty="0">
                <a:solidFill>
                  <a:srgbClr val="0050A0"/>
                </a:solidFill>
              </a:rPr>
              <a:t> 4.2.2 </a:t>
            </a:r>
            <a:r>
              <a:rPr lang="en-GB" dirty="0" err="1">
                <a:solidFill>
                  <a:srgbClr val="0050A0"/>
                </a:solidFill>
              </a:rPr>
              <a:t>na</a:t>
            </a:r>
            <a:r>
              <a:rPr lang="en-GB" dirty="0">
                <a:solidFill>
                  <a:srgbClr val="0050A0"/>
                </a:solidFill>
              </a:rPr>
              <a:t> str. 8 je </a:t>
            </a:r>
            <a:r>
              <a:rPr lang="en-GB" dirty="0" err="1">
                <a:solidFill>
                  <a:srgbClr val="0050A0"/>
                </a:solidFill>
              </a:rPr>
              <a:t>uvedeno</a:t>
            </a:r>
            <a:r>
              <a:rPr lang="en-GB" dirty="0">
                <a:solidFill>
                  <a:srgbClr val="0050A0"/>
                </a:solidFill>
              </a:rPr>
              <a:t>: "</a:t>
            </a:r>
            <a:r>
              <a:rPr lang="en-GB" dirty="0" err="1">
                <a:solidFill>
                  <a:srgbClr val="0050A0"/>
                </a:solidFill>
              </a:rPr>
              <a:t>Paměťové</a:t>
            </a:r>
            <a:r>
              <a:rPr lang="en-GB" dirty="0">
                <a:solidFill>
                  <a:srgbClr val="0050A0"/>
                </a:solidFill>
              </a:rPr>
              <a:t> </a:t>
            </a:r>
            <a:r>
              <a:rPr lang="en-GB" dirty="0" err="1">
                <a:solidFill>
                  <a:srgbClr val="0050A0"/>
                </a:solidFill>
              </a:rPr>
              <a:t>elementy</a:t>
            </a:r>
            <a:r>
              <a:rPr lang="en-GB" dirty="0">
                <a:solidFill>
                  <a:srgbClr val="0050A0"/>
                </a:solidFill>
              </a:rPr>
              <a:t> </a:t>
            </a:r>
            <a:r>
              <a:rPr lang="en-GB" dirty="0" err="1">
                <a:solidFill>
                  <a:srgbClr val="0050A0"/>
                </a:solidFill>
              </a:rPr>
              <a:t>jsou</a:t>
            </a:r>
            <a:r>
              <a:rPr lang="en-GB" dirty="0">
                <a:solidFill>
                  <a:srgbClr val="0050A0"/>
                </a:solidFill>
              </a:rPr>
              <a:t> v LUT </a:t>
            </a:r>
            <a:r>
              <a:rPr lang="en-GB" dirty="0" err="1">
                <a:solidFill>
                  <a:srgbClr val="0050A0"/>
                </a:solidFill>
              </a:rPr>
              <a:t>realizovány</a:t>
            </a:r>
            <a:r>
              <a:rPr lang="en-GB" dirty="0">
                <a:solidFill>
                  <a:srgbClr val="0050A0"/>
                </a:solidFill>
              </a:rPr>
              <a:t> </a:t>
            </a:r>
            <a:r>
              <a:rPr lang="en-GB" dirty="0" err="1">
                <a:solidFill>
                  <a:srgbClr val="0050A0"/>
                </a:solidFill>
              </a:rPr>
              <a:t>pomocí</a:t>
            </a:r>
            <a:r>
              <a:rPr lang="en-GB" dirty="0">
                <a:solidFill>
                  <a:srgbClr val="0050A0"/>
                </a:solidFill>
              </a:rPr>
              <a:t> D-</a:t>
            </a:r>
            <a:r>
              <a:rPr lang="en-GB" dirty="0" err="1">
                <a:solidFill>
                  <a:srgbClr val="0050A0"/>
                </a:solidFill>
              </a:rPr>
              <a:t>klopných</a:t>
            </a:r>
            <a:r>
              <a:rPr lang="en-GB" dirty="0">
                <a:solidFill>
                  <a:srgbClr val="0050A0"/>
                </a:solidFill>
              </a:rPr>
              <a:t> </a:t>
            </a:r>
            <a:r>
              <a:rPr lang="en-GB" dirty="0" err="1">
                <a:solidFill>
                  <a:srgbClr val="0050A0"/>
                </a:solidFill>
              </a:rPr>
              <a:t>obvodů</a:t>
            </a:r>
            <a:r>
              <a:rPr lang="en-GB" dirty="0">
                <a:solidFill>
                  <a:srgbClr val="0050A0"/>
                </a:solidFill>
              </a:rPr>
              <a:t>. Tyto </a:t>
            </a:r>
            <a:r>
              <a:rPr lang="en-GB" dirty="0" err="1">
                <a:solidFill>
                  <a:srgbClr val="0050A0"/>
                </a:solidFill>
              </a:rPr>
              <a:t>obvody</a:t>
            </a:r>
            <a:r>
              <a:rPr lang="en-GB" dirty="0">
                <a:solidFill>
                  <a:srgbClr val="0050A0"/>
                </a:solidFill>
              </a:rPr>
              <a:t> </a:t>
            </a:r>
            <a:r>
              <a:rPr lang="en-GB" dirty="0" err="1">
                <a:solidFill>
                  <a:srgbClr val="0050A0"/>
                </a:solidFill>
              </a:rPr>
              <a:t>mohou</a:t>
            </a:r>
            <a:r>
              <a:rPr lang="en-GB" dirty="0">
                <a:solidFill>
                  <a:srgbClr val="0050A0"/>
                </a:solidFill>
              </a:rPr>
              <a:t> </a:t>
            </a:r>
            <a:r>
              <a:rPr lang="en-GB" dirty="0" err="1">
                <a:solidFill>
                  <a:srgbClr val="0050A0"/>
                </a:solidFill>
              </a:rPr>
              <a:t>při</a:t>
            </a:r>
            <a:r>
              <a:rPr lang="en-GB" dirty="0">
                <a:solidFill>
                  <a:srgbClr val="0050A0"/>
                </a:solidFill>
              </a:rPr>
              <a:t> </a:t>
            </a:r>
            <a:r>
              <a:rPr lang="en-GB" dirty="0" err="1">
                <a:solidFill>
                  <a:srgbClr val="0050A0"/>
                </a:solidFill>
              </a:rPr>
              <a:t>konfiguraci</a:t>
            </a:r>
            <a:r>
              <a:rPr lang="en-GB" dirty="0">
                <a:solidFill>
                  <a:srgbClr val="0050A0"/>
                </a:solidFill>
              </a:rPr>
              <a:t> FPGA </a:t>
            </a:r>
            <a:r>
              <a:rPr lang="en-GB" dirty="0" err="1">
                <a:solidFill>
                  <a:srgbClr val="0050A0"/>
                </a:solidFill>
              </a:rPr>
              <a:t>být</a:t>
            </a:r>
            <a:r>
              <a:rPr lang="en-GB" dirty="0">
                <a:solidFill>
                  <a:srgbClr val="0050A0"/>
                </a:solidFill>
              </a:rPr>
              <a:t> </a:t>
            </a:r>
            <a:r>
              <a:rPr lang="en-GB" dirty="0" err="1">
                <a:solidFill>
                  <a:srgbClr val="0050A0"/>
                </a:solidFill>
              </a:rPr>
              <a:t>nastaveny</a:t>
            </a:r>
            <a:r>
              <a:rPr lang="en-GB" dirty="0">
                <a:solidFill>
                  <a:srgbClr val="0050A0"/>
                </a:solidFill>
              </a:rPr>
              <a:t> </a:t>
            </a:r>
            <a:r>
              <a:rPr lang="en-GB" dirty="0" err="1">
                <a:solidFill>
                  <a:srgbClr val="0050A0"/>
                </a:solidFill>
              </a:rPr>
              <a:t>tak</a:t>
            </a:r>
            <a:r>
              <a:rPr lang="en-GB" dirty="0">
                <a:solidFill>
                  <a:srgbClr val="0050A0"/>
                </a:solidFill>
              </a:rPr>
              <a:t>, </a:t>
            </a:r>
            <a:r>
              <a:rPr lang="en-GB" dirty="0" err="1">
                <a:solidFill>
                  <a:srgbClr val="0050A0"/>
                </a:solidFill>
              </a:rPr>
              <a:t>že</a:t>
            </a:r>
            <a:r>
              <a:rPr lang="en-GB" dirty="0">
                <a:solidFill>
                  <a:srgbClr val="0050A0"/>
                </a:solidFill>
              </a:rPr>
              <a:t> </a:t>
            </a:r>
            <a:r>
              <a:rPr lang="en-GB" dirty="0" err="1">
                <a:solidFill>
                  <a:srgbClr val="0050A0"/>
                </a:solidFill>
              </a:rPr>
              <a:t>budou</a:t>
            </a:r>
            <a:r>
              <a:rPr lang="en-GB" dirty="0">
                <a:solidFill>
                  <a:srgbClr val="0050A0"/>
                </a:solidFill>
              </a:rPr>
              <a:t> </a:t>
            </a:r>
            <a:r>
              <a:rPr lang="en-GB" dirty="0" err="1">
                <a:solidFill>
                  <a:srgbClr val="0050A0"/>
                </a:solidFill>
              </a:rPr>
              <a:t>reagovat</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nástupnou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sestupnou</a:t>
            </a:r>
            <a:r>
              <a:rPr lang="en-GB" dirty="0">
                <a:solidFill>
                  <a:srgbClr val="0050A0"/>
                </a:solidFill>
              </a:rPr>
              <a:t> </a:t>
            </a:r>
            <a:r>
              <a:rPr lang="en-GB" dirty="0" err="1">
                <a:solidFill>
                  <a:srgbClr val="0050A0"/>
                </a:solidFill>
              </a:rPr>
              <a:t>hranu</a:t>
            </a:r>
            <a:r>
              <a:rPr lang="en-GB" dirty="0">
                <a:solidFill>
                  <a:srgbClr val="0050A0"/>
                </a:solidFill>
              </a:rPr>
              <a:t> </a:t>
            </a:r>
            <a:r>
              <a:rPr lang="en-GB" dirty="0" err="1">
                <a:solidFill>
                  <a:srgbClr val="0050A0"/>
                </a:solidFill>
              </a:rPr>
              <a:t>časovacího</a:t>
            </a:r>
            <a:r>
              <a:rPr lang="en-GB" dirty="0">
                <a:solidFill>
                  <a:srgbClr val="0050A0"/>
                </a:solidFill>
              </a:rPr>
              <a:t> </a:t>
            </a:r>
            <a:r>
              <a:rPr lang="en-GB" dirty="0" err="1">
                <a:solidFill>
                  <a:srgbClr val="0050A0"/>
                </a:solidFill>
              </a:rPr>
              <a:t>signálu</a:t>
            </a:r>
            <a:r>
              <a:rPr lang="en-GB" dirty="0">
                <a:solidFill>
                  <a:srgbClr val="0050A0"/>
                </a:solidFill>
              </a:rPr>
              <a:t> (clock, CLK) </a:t>
            </a:r>
            <a:r>
              <a:rPr lang="en-GB" dirty="0" err="1">
                <a:solidFill>
                  <a:srgbClr val="0050A0"/>
                </a:solidFill>
              </a:rPr>
              <a:t>řídícího</a:t>
            </a:r>
            <a:r>
              <a:rPr lang="en-GB" dirty="0">
                <a:solidFill>
                  <a:srgbClr val="0050A0"/>
                </a:solidFill>
              </a:rPr>
              <a:t> </a:t>
            </a:r>
            <a:r>
              <a:rPr lang="en-GB" dirty="0" err="1">
                <a:solidFill>
                  <a:srgbClr val="0050A0"/>
                </a:solidFill>
              </a:rPr>
              <a:t>procesoru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úroveň</a:t>
            </a:r>
            <a:r>
              <a:rPr lang="en-GB" dirty="0">
                <a:solidFill>
                  <a:srgbClr val="0050A0"/>
                </a:solidFill>
              </a:rPr>
              <a:t> </a:t>
            </a:r>
            <a:r>
              <a:rPr lang="en-GB" dirty="0" err="1">
                <a:solidFill>
                  <a:srgbClr val="0050A0"/>
                </a:solidFill>
              </a:rPr>
              <a:t>řídícího</a:t>
            </a:r>
            <a:r>
              <a:rPr lang="en-GB" dirty="0">
                <a:solidFill>
                  <a:srgbClr val="0050A0"/>
                </a:solidFill>
              </a:rPr>
              <a:t> </a:t>
            </a:r>
            <a:r>
              <a:rPr lang="en-GB" dirty="0" err="1">
                <a:solidFill>
                  <a:srgbClr val="0050A0"/>
                </a:solidFill>
              </a:rPr>
              <a:t>signálu</a:t>
            </a:r>
            <a:r>
              <a:rPr lang="en-GB" dirty="0">
                <a:solidFill>
                  <a:srgbClr val="0050A0"/>
                </a:solidFill>
              </a:rPr>
              <a:t> (latch)." Co je v </a:t>
            </a:r>
            <a:r>
              <a:rPr lang="en-GB" dirty="0" err="1">
                <a:solidFill>
                  <a:srgbClr val="0050A0"/>
                </a:solidFill>
              </a:rPr>
              <a:t>tomto</a:t>
            </a:r>
            <a:r>
              <a:rPr lang="en-GB" dirty="0">
                <a:solidFill>
                  <a:srgbClr val="0050A0"/>
                </a:solidFill>
              </a:rPr>
              <a:t> </a:t>
            </a:r>
            <a:r>
              <a:rPr lang="en-GB" dirty="0" err="1">
                <a:solidFill>
                  <a:srgbClr val="0050A0"/>
                </a:solidFill>
              </a:rPr>
              <a:t>případě</a:t>
            </a:r>
            <a:r>
              <a:rPr lang="en-GB" dirty="0">
                <a:solidFill>
                  <a:srgbClr val="0050A0"/>
                </a:solidFill>
              </a:rPr>
              <a:t> </a:t>
            </a:r>
            <a:r>
              <a:rPr lang="en-GB" dirty="0" err="1">
                <a:solidFill>
                  <a:srgbClr val="0050A0"/>
                </a:solidFill>
              </a:rPr>
              <a:t>myšleno</a:t>
            </a:r>
            <a:r>
              <a:rPr lang="en-GB" dirty="0">
                <a:solidFill>
                  <a:srgbClr val="0050A0"/>
                </a:solidFill>
              </a:rPr>
              <a:t> </a:t>
            </a:r>
            <a:r>
              <a:rPr lang="en-GB" dirty="0" err="1">
                <a:solidFill>
                  <a:srgbClr val="0050A0"/>
                </a:solidFill>
              </a:rPr>
              <a:t>řídícím</a:t>
            </a:r>
            <a:r>
              <a:rPr lang="en-GB" dirty="0">
                <a:solidFill>
                  <a:srgbClr val="0050A0"/>
                </a:solidFill>
              </a:rPr>
              <a:t> </a:t>
            </a:r>
            <a:r>
              <a:rPr lang="en-GB" dirty="0" err="1">
                <a:solidFill>
                  <a:srgbClr val="0050A0"/>
                </a:solidFill>
              </a:rPr>
              <a:t>procesorem</a:t>
            </a:r>
            <a:r>
              <a:rPr lang="en-GB" dirty="0">
                <a:solidFill>
                  <a:srgbClr val="0050A0"/>
                </a:solidFill>
              </a:rPr>
              <a:t> a je </a:t>
            </a:r>
            <a:r>
              <a:rPr lang="en-GB" dirty="0" err="1">
                <a:solidFill>
                  <a:srgbClr val="0050A0"/>
                </a:solidFill>
              </a:rPr>
              <a:t>nějaký</a:t>
            </a:r>
            <a:r>
              <a:rPr lang="en-GB" dirty="0">
                <a:solidFill>
                  <a:srgbClr val="0050A0"/>
                </a:solidFill>
              </a:rPr>
              <a:t> </a:t>
            </a:r>
            <a:r>
              <a:rPr lang="en-GB" dirty="0" err="1">
                <a:solidFill>
                  <a:srgbClr val="0050A0"/>
                </a:solidFill>
              </a:rPr>
              <a:t>takový</a:t>
            </a:r>
            <a:r>
              <a:rPr lang="en-GB" dirty="0">
                <a:solidFill>
                  <a:srgbClr val="0050A0"/>
                </a:solidFill>
              </a:rPr>
              <a:t> v </a:t>
            </a:r>
            <a:r>
              <a:rPr lang="en-GB" dirty="0" err="1">
                <a:solidFill>
                  <a:srgbClr val="0050A0"/>
                </a:solidFill>
              </a:rPr>
              <a:t>navrženém</a:t>
            </a:r>
            <a:r>
              <a:rPr lang="en-GB" dirty="0">
                <a:solidFill>
                  <a:srgbClr val="0050A0"/>
                </a:solidFill>
              </a:rPr>
              <a:t> </a:t>
            </a:r>
            <a:r>
              <a:rPr lang="en-GB" dirty="0" err="1">
                <a:solidFill>
                  <a:srgbClr val="0050A0"/>
                </a:solidFill>
              </a:rPr>
              <a:t>příkladě</a:t>
            </a:r>
            <a:r>
              <a:rPr lang="en-GB" dirty="0">
                <a:solidFill>
                  <a:srgbClr val="0050A0"/>
                </a:solidFill>
              </a:rPr>
              <a:t>?</a:t>
            </a:r>
            <a:endParaRPr lang="cs-CZ" dirty="0">
              <a:solidFill>
                <a:srgbClr val="0050A0"/>
              </a:solidFill>
            </a:endParaRPr>
          </a:p>
          <a:p>
            <a:pPr marL="285750" indent="-285750">
              <a:buFont typeface="Arial" panose="020B0604020202020204" pitchFamily="34" charset="0"/>
              <a:buChar char="•"/>
            </a:pPr>
            <a:r>
              <a:rPr lang="cs-CZ" b="1" dirty="0"/>
              <a:t>Odpověď</a:t>
            </a:r>
            <a:r>
              <a:rPr lang="cs-CZ" dirty="0"/>
              <a:t>:</a:t>
            </a:r>
          </a:p>
          <a:p>
            <a:pPr marL="1087200" lvl="1" indent="-285750"/>
            <a:r>
              <a:rPr lang="cs-CZ" dirty="0"/>
              <a:t>Použitím řídícího procesoru pro taktování je zde myšleno, že pokud by např. FPGA bylo využito jako samostatný prvek, mohl by být k jeho taktování použitý např. digitální signálový procesor nebo jiný </a:t>
            </a:r>
            <a:r>
              <a:rPr lang="cs-CZ" dirty="0" err="1"/>
              <a:t>SoC</a:t>
            </a:r>
            <a:r>
              <a:rPr lang="cs-CZ" dirty="0"/>
              <a:t>, který ve struktuře obsahuje oscilátor, jehož výstup je možné vyvést na taktovací vstup FPGA. </a:t>
            </a:r>
            <a:r>
              <a:rPr lang="cs-CZ" dirty="0">
                <a:solidFill>
                  <a:srgbClr val="C60C30"/>
                </a:solidFill>
              </a:rPr>
              <a:t>Pokud by bylo využito samostatného FPGA, bylo by vhodnější využít samostatného oscilátoru.</a:t>
            </a:r>
          </a:p>
        </p:txBody>
      </p:sp>
      <p:sp>
        <p:nvSpPr>
          <p:cNvPr id="5" name="Nadpis 1">
            <a:extLst>
              <a:ext uri="{FF2B5EF4-FFF2-40B4-BE49-F238E27FC236}">
                <a16:creationId xmlns:a16="http://schemas.microsoft.com/office/drawing/2014/main" id="{4789CC49-FA23-DC69-7DF6-C4C36E1EF70A}"/>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1652032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863848" y="5292005"/>
            <a:ext cx="2222976" cy="1218331"/>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sp>
        <p:nvSpPr>
          <p:cNvPr id="11" name="Nadpis 1">
            <a:extLst>
              <a:ext uri="{FF2B5EF4-FFF2-40B4-BE49-F238E27FC236}">
                <a16:creationId xmlns:a16="http://schemas.microsoft.com/office/drawing/2014/main" id="{8FBCBB86-0F92-9146-1747-C08398AB5212}"/>
              </a:ext>
            </a:extLst>
          </p:cNvPr>
          <p:cNvSpPr>
            <a:spLocks noGrp="1"/>
          </p:cNvSpPr>
          <p:nvPr>
            <p:ph type="title"/>
          </p:nvPr>
        </p:nvSpPr>
        <p:spPr>
          <a:xfrm>
            <a:off x="449493" y="307777"/>
            <a:ext cx="9181637" cy="1095796"/>
          </a:xfrm>
        </p:spPr>
        <p:txBody>
          <a:bodyPr/>
          <a:lstStyle/>
          <a:p>
            <a:r>
              <a:rPr lang="cs-CZ" dirty="0"/>
              <a:t>Otázka č. 2</a:t>
            </a:r>
            <a:endParaRPr lang="en-US" dirty="0"/>
          </a:p>
        </p:txBody>
      </p:sp>
      <p:sp>
        <p:nvSpPr>
          <p:cNvPr id="3" name="Frame 2">
            <a:extLst>
              <a:ext uri="{FF2B5EF4-FFF2-40B4-BE49-F238E27FC236}">
                <a16:creationId xmlns:a16="http://schemas.microsoft.com/office/drawing/2014/main" id="{A1969CD9-A943-30B3-0BB6-58C4C0D6F505}"/>
              </a:ext>
            </a:extLst>
          </p:cNvPr>
          <p:cNvSpPr/>
          <p:nvPr/>
        </p:nvSpPr>
        <p:spPr bwMode="auto">
          <a:xfrm>
            <a:off x="3081858" y="6437778"/>
            <a:ext cx="585336" cy="286188"/>
          </a:xfrm>
          <a:prstGeom prst="frame">
            <a:avLst/>
          </a:prstGeom>
          <a:solidFill>
            <a:srgbClr val="C60C30"/>
          </a:solidFill>
          <a:ln w="9525" cap="flat" cmpd="sng" algn="ctr">
            <a:solidFill>
              <a:srgbClr val="C60C3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05679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en-GB" dirty="0">
                <a:solidFill>
                  <a:srgbClr val="0050A0"/>
                </a:solidFill>
              </a:rPr>
              <a:t>V </a:t>
            </a:r>
            <a:r>
              <a:rPr lang="en-GB" dirty="0" err="1">
                <a:solidFill>
                  <a:srgbClr val="0050A0"/>
                </a:solidFill>
              </a:rPr>
              <a:t>kapitole</a:t>
            </a:r>
            <a:r>
              <a:rPr lang="en-GB" dirty="0">
                <a:solidFill>
                  <a:srgbClr val="0050A0"/>
                </a:solidFill>
              </a:rPr>
              <a:t> 4.2.2 </a:t>
            </a:r>
            <a:r>
              <a:rPr lang="en-GB" dirty="0" err="1">
                <a:solidFill>
                  <a:srgbClr val="0050A0"/>
                </a:solidFill>
              </a:rPr>
              <a:t>na</a:t>
            </a:r>
            <a:r>
              <a:rPr lang="en-GB" dirty="0">
                <a:solidFill>
                  <a:srgbClr val="0050A0"/>
                </a:solidFill>
              </a:rPr>
              <a:t> str. 8 je </a:t>
            </a:r>
            <a:r>
              <a:rPr lang="en-GB" dirty="0" err="1">
                <a:solidFill>
                  <a:srgbClr val="0050A0"/>
                </a:solidFill>
              </a:rPr>
              <a:t>uvedeno</a:t>
            </a:r>
            <a:r>
              <a:rPr lang="en-GB" dirty="0">
                <a:solidFill>
                  <a:srgbClr val="0050A0"/>
                </a:solidFill>
              </a:rPr>
              <a:t>: "</a:t>
            </a:r>
            <a:r>
              <a:rPr lang="en-GB" dirty="0" err="1">
                <a:solidFill>
                  <a:srgbClr val="0050A0"/>
                </a:solidFill>
              </a:rPr>
              <a:t>Paměťové</a:t>
            </a:r>
            <a:r>
              <a:rPr lang="en-GB" dirty="0">
                <a:solidFill>
                  <a:srgbClr val="0050A0"/>
                </a:solidFill>
              </a:rPr>
              <a:t> </a:t>
            </a:r>
            <a:r>
              <a:rPr lang="en-GB" dirty="0" err="1">
                <a:solidFill>
                  <a:srgbClr val="0050A0"/>
                </a:solidFill>
              </a:rPr>
              <a:t>elementy</a:t>
            </a:r>
            <a:r>
              <a:rPr lang="en-GB" dirty="0">
                <a:solidFill>
                  <a:srgbClr val="0050A0"/>
                </a:solidFill>
              </a:rPr>
              <a:t> </a:t>
            </a:r>
            <a:r>
              <a:rPr lang="en-GB" dirty="0" err="1">
                <a:solidFill>
                  <a:srgbClr val="0050A0"/>
                </a:solidFill>
              </a:rPr>
              <a:t>jsou</a:t>
            </a:r>
            <a:r>
              <a:rPr lang="en-GB" dirty="0">
                <a:solidFill>
                  <a:srgbClr val="0050A0"/>
                </a:solidFill>
              </a:rPr>
              <a:t> v LUT </a:t>
            </a:r>
            <a:r>
              <a:rPr lang="en-GB" dirty="0" err="1">
                <a:solidFill>
                  <a:srgbClr val="0050A0"/>
                </a:solidFill>
              </a:rPr>
              <a:t>realizovány</a:t>
            </a:r>
            <a:r>
              <a:rPr lang="en-GB" dirty="0">
                <a:solidFill>
                  <a:srgbClr val="0050A0"/>
                </a:solidFill>
              </a:rPr>
              <a:t> </a:t>
            </a:r>
            <a:r>
              <a:rPr lang="en-GB" dirty="0" err="1">
                <a:solidFill>
                  <a:srgbClr val="0050A0"/>
                </a:solidFill>
              </a:rPr>
              <a:t>pomocí</a:t>
            </a:r>
            <a:r>
              <a:rPr lang="en-GB" dirty="0">
                <a:solidFill>
                  <a:srgbClr val="0050A0"/>
                </a:solidFill>
              </a:rPr>
              <a:t> D-</a:t>
            </a:r>
            <a:r>
              <a:rPr lang="en-GB" dirty="0" err="1">
                <a:solidFill>
                  <a:srgbClr val="0050A0"/>
                </a:solidFill>
              </a:rPr>
              <a:t>klopných</a:t>
            </a:r>
            <a:r>
              <a:rPr lang="en-GB" dirty="0">
                <a:solidFill>
                  <a:srgbClr val="0050A0"/>
                </a:solidFill>
              </a:rPr>
              <a:t> </a:t>
            </a:r>
            <a:r>
              <a:rPr lang="en-GB" dirty="0" err="1">
                <a:solidFill>
                  <a:srgbClr val="0050A0"/>
                </a:solidFill>
              </a:rPr>
              <a:t>obvodů</a:t>
            </a:r>
            <a:r>
              <a:rPr lang="en-GB" dirty="0">
                <a:solidFill>
                  <a:srgbClr val="0050A0"/>
                </a:solidFill>
              </a:rPr>
              <a:t>. Tyto </a:t>
            </a:r>
            <a:r>
              <a:rPr lang="en-GB" dirty="0" err="1">
                <a:solidFill>
                  <a:srgbClr val="0050A0"/>
                </a:solidFill>
              </a:rPr>
              <a:t>obvody</a:t>
            </a:r>
            <a:r>
              <a:rPr lang="en-GB" dirty="0">
                <a:solidFill>
                  <a:srgbClr val="0050A0"/>
                </a:solidFill>
              </a:rPr>
              <a:t> </a:t>
            </a:r>
            <a:r>
              <a:rPr lang="en-GB" dirty="0" err="1">
                <a:solidFill>
                  <a:srgbClr val="0050A0"/>
                </a:solidFill>
              </a:rPr>
              <a:t>mohou</a:t>
            </a:r>
            <a:r>
              <a:rPr lang="en-GB" dirty="0">
                <a:solidFill>
                  <a:srgbClr val="0050A0"/>
                </a:solidFill>
              </a:rPr>
              <a:t> </a:t>
            </a:r>
            <a:r>
              <a:rPr lang="en-GB" dirty="0" err="1">
                <a:solidFill>
                  <a:srgbClr val="0050A0"/>
                </a:solidFill>
              </a:rPr>
              <a:t>při</a:t>
            </a:r>
            <a:r>
              <a:rPr lang="en-GB" dirty="0">
                <a:solidFill>
                  <a:srgbClr val="0050A0"/>
                </a:solidFill>
              </a:rPr>
              <a:t> </a:t>
            </a:r>
            <a:r>
              <a:rPr lang="en-GB" dirty="0" err="1">
                <a:solidFill>
                  <a:srgbClr val="0050A0"/>
                </a:solidFill>
              </a:rPr>
              <a:t>konfiguraci</a:t>
            </a:r>
            <a:r>
              <a:rPr lang="en-GB" dirty="0">
                <a:solidFill>
                  <a:srgbClr val="0050A0"/>
                </a:solidFill>
              </a:rPr>
              <a:t> FPGA </a:t>
            </a:r>
            <a:r>
              <a:rPr lang="en-GB" dirty="0" err="1">
                <a:solidFill>
                  <a:srgbClr val="0050A0"/>
                </a:solidFill>
              </a:rPr>
              <a:t>být</a:t>
            </a:r>
            <a:r>
              <a:rPr lang="en-GB" dirty="0">
                <a:solidFill>
                  <a:srgbClr val="0050A0"/>
                </a:solidFill>
              </a:rPr>
              <a:t> </a:t>
            </a:r>
            <a:r>
              <a:rPr lang="en-GB" dirty="0" err="1">
                <a:solidFill>
                  <a:srgbClr val="0050A0"/>
                </a:solidFill>
              </a:rPr>
              <a:t>nastaveny</a:t>
            </a:r>
            <a:r>
              <a:rPr lang="en-GB" dirty="0">
                <a:solidFill>
                  <a:srgbClr val="0050A0"/>
                </a:solidFill>
              </a:rPr>
              <a:t> </a:t>
            </a:r>
            <a:r>
              <a:rPr lang="en-GB" dirty="0" err="1">
                <a:solidFill>
                  <a:srgbClr val="0050A0"/>
                </a:solidFill>
              </a:rPr>
              <a:t>tak</a:t>
            </a:r>
            <a:r>
              <a:rPr lang="en-GB" dirty="0">
                <a:solidFill>
                  <a:srgbClr val="0050A0"/>
                </a:solidFill>
              </a:rPr>
              <a:t>, </a:t>
            </a:r>
            <a:r>
              <a:rPr lang="en-GB" dirty="0" err="1">
                <a:solidFill>
                  <a:srgbClr val="0050A0"/>
                </a:solidFill>
              </a:rPr>
              <a:t>že</a:t>
            </a:r>
            <a:r>
              <a:rPr lang="en-GB" dirty="0">
                <a:solidFill>
                  <a:srgbClr val="0050A0"/>
                </a:solidFill>
              </a:rPr>
              <a:t> </a:t>
            </a:r>
            <a:r>
              <a:rPr lang="en-GB" dirty="0" err="1">
                <a:solidFill>
                  <a:srgbClr val="0050A0"/>
                </a:solidFill>
              </a:rPr>
              <a:t>budou</a:t>
            </a:r>
            <a:r>
              <a:rPr lang="en-GB" dirty="0">
                <a:solidFill>
                  <a:srgbClr val="0050A0"/>
                </a:solidFill>
              </a:rPr>
              <a:t> </a:t>
            </a:r>
            <a:r>
              <a:rPr lang="en-GB" dirty="0" err="1">
                <a:solidFill>
                  <a:srgbClr val="0050A0"/>
                </a:solidFill>
              </a:rPr>
              <a:t>reagovat</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nástupnou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sestupnou</a:t>
            </a:r>
            <a:r>
              <a:rPr lang="en-GB" dirty="0">
                <a:solidFill>
                  <a:srgbClr val="0050A0"/>
                </a:solidFill>
              </a:rPr>
              <a:t> </a:t>
            </a:r>
            <a:r>
              <a:rPr lang="en-GB" dirty="0" err="1">
                <a:solidFill>
                  <a:srgbClr val="0050A0"/>
                </a:solidFill>
              </a:rPr>
              <a:t>hranu</a:t>
            </a:r>
            <a:r>
              <a:rPr lang="en-GB" dirty="0">
                <a:solidFill>
                  <a:srgbClr val="0050A0"/>
                </a:solidFill>
              </a:rPr>
              <a:t> </a:t>
            </a:r>
            <a:r>
              <a:rPr lang="en-GB" dirty="0" err="1">
                <a:solidFill>
                  <a:srgbClr val="0050A0"/>
                </a:solidFill>
              </a:rPr>
              <a:t>časovacího</a:t>
            </a:r>
            <a:r>
              <a:rPr lang="en-GB" dirty="0">
                <a:solidFill>
                  <a:srgbClr val="0050A0"/>
                </a:solidFill>
              </a:rPr>
              <a:t> </a:t>
            </a:r>
            <a:r>
              <a:rPr lang="en-GB" dirty="0" err="1">
                <a:solidFill>
                  <a:srgbClr val="0050A0"/>
                </a:solidFill>
              </a:rPr>
              <a:t>signálu</a:t>
            </a:r>
            <a:r>
              <a:rPr lang="en-GB" dirty="0">
                <a:solidFill>
                  <a:srgbClr val="0050A0"/>
                </a:solidFill>
              </a:rPr>
              <a:t> (clock, CLK) </a:t>
            </a:r>
            <a:r>
              <a:rPr lang="en-GB" dirty="0" err="1">
                <a:solidFill>
                  <a:srgbClr val="0050A0"/>
                </a:solidFill>
              </a:rPr>
              <a:t>řídícího</a:t>
            </a:r>
            <a:r>
              <a:rPr lang="en-GB" dirty="0">
                <a:solidFill>
                  <a:srgbClr val="0050A0"/>
                </a:solidFill>
              </a:rPr>
              <a:t> </a:t>
            </a:r>
            <a:r>
              <a:rPr lang="en-GB" dirty="0" err="1">
                <a:solidFill>
                  <a:srgbClr val="0050A0"/>
                </a:solidFill>
              </a:rPr>
              <a:t>procesoru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úroveň</a:t>
            </a:r>
            <a:r>
              <a:rPr lang="en-GB" dirty="0">
                <a:solidFill>
                  <a:srgbClr val="0050A0"/>
                </a:solidFill>
              </a:rPr>
              <a:t> </a:t>
            </a:r>
            <a:r>
              <a:rPr lang="en-GB" dirty="0" err="1">
                <a:solidFill>
                  <a:srgbClr val="0050A0"/>
                </a:solidFill>
              </a:rPr>
              <a:t>řídícího</a:t>
            </a:r>
            <a:r>
              <a:rPr lang="en-GB" dirty="0">
                <a:solidFill>
                  <a:srgbClr val="0050A0"/>
                </a:solidFill>
              </a:rPr>
              <a:t> </a:t>
            </a:r>
            <a:r>
              <a:rPr lang="en-GB" dirty="0" err="1">
                <a:solidFill>
                  <a:srgbClr val="0050A0"/>
                </a:solidFill>
              </a:rPr>
              <a:t>signálu</a:t>
            </a:r>
            <a:r>
              <a:rPr lang="en-GB" dirty="0">
                <a:solidFill>
                  <a:srgbClr val="0050A0"/>
                </a:solidFill>
              </a:rPr>
              <a:t> (latch)." Co je v </a:t>
            </a:r>
            <a:r>
              <a:rPr lang="en-GB" dirty="0" err="1">
                <a:solidFill>
                  <a:srgbClr val="0050A0"/>
                </a:solidFill>
              </a:rPr>
              <a:t>tomto</a:t>
            </a:r>
            <a:r>
              <a:rPr lang="en-GB" dirty="0">
                <a:solidFill>
                  <a:srgbClr val="0050A0"/>
                </a:solidFill>
              </a:rPr>
              <a:t> </a:t>
            </a:r>
            <a:r>
              <a:rPr lang="en-GB" dirty="0" err="1">
                <a:solidFill>
                  <a:srgbClr val="0050A0"/>
                </a:solidFill>
              </a:rPr>
              <a:t>případě</a:t>
            </a:r>
            <a:r>
              <a:rPr lang="en-GB" dirty="0">
                <a:solidFill>
                  <a:srgbClr val="0050A0"/>
                </a:solidFill>
              </a:rPr>
              <a:t> </a:t>
            </a:r>
            <a:r>
              <a:rPr lang="en-GB" dirty="0" err="1">
                <a:solidFill>
                  <a:srgbClr val="0050A0"/>
                </a:solidFill>
              </a:rPr>
              <a:t>myšleno</a:t>
            </a:r>
            <a:r>
              <a:rPr lang="en-GB" dirty="0">
                <a:solidFill>
                  <a:srgbClr val="0050A0"/>
                </a:solidFill>
              </a:rPr>
              <a:t> </a:t>
            </a:r>
            <a:r>
              <a:rPr lang="en-GB" dirty="0" err="1">
                <a:solidFill>
                  <a:srgbClr val="0050A0"/>
                </a:solidFill>
              </a:rPr>
              <a:t>řídícím</a:t>
            </a:r>
            <a:r>
              <a:rPr lang="en-GB" dirty="0">
                <a:solidFill>
                  <a:srgbClr val="0050A0"/>
                </a:solidFill>
              </a:rPr>
              <a:t> </a:t>
            </a:r>
            <a:r>
              <a:rPr lang="en-GB" dirty="0" err="1">
                <a:solidFill>
                  <a:srgbClr val="0050A0"/>
                </a:solidFill>
              </a:rPr>
              <a:t>procesorem</a:t>
            </a:r>
            <a:r>
              <a:rPr lang="en-GB" dirty="0">
                <a:solidFill>
                  <a:srgbClr val="0050A0"/>
                </a:solidFill>
              </a:rPr>
              <a:t> a je </a:t>
            </a:r>
            <a:r>
              <a:rPr lang="en-GB" dirty="0" err="1">
                <a:solidFill>
                  <a:srgbClr val="0050A0"/>
                </a:solidFill>
              </a:rPr>
              <a:t>nějaký</a:t>
            </a:r>
            <a:r>
              <a:rPr lang="en-GB" dirty="0">
                <a:solidFill>
                  <a:srgbClr val="0050A0"/>
                </a:solidFill>
              </a:rPr>
              <a:t> </a:t>
            </a:r>
            <a:r>
              <a:rPr lang="en-GB" dirty="0" err="1">
                <a:solidFill>
                  <a:srgbClr val="0050A0"/>
                </a:solidFill>
              </a:rPr>
              <a:t>takový</a:t>
            </a:r>
            <a:r>
              <a:rPr lang="en-GB" dirty="0">
                <a:solidFill>
                  <a:srgbClr val="0050A0"/>
                </a:solidFill>
              </a:rPr>
              <a:t> v </a:t>
            </a:r>
            <a:r>
              <a:rPr lang="en-GB" dirty="0" err="1">
                <a:solidFill>
                  <a:srgbClr val="0050A0"/>
                </a:solidFill>
              </a:rPr>
              <a:t>navrženém</a:t>
            </a:r>
            <a:r>
              <a:rPr lang="en-GB" dirty="0">
                <a:solidFill>
                  <a:srgbClr val="0050A0"/>
                </a:solidFill>
              </a:rPr>
              <a:t> </a:t>
            </a:r>
            <a:r>
              <a:rPr lang="en-GB" dirty="0" err="1">
                <a:solidFill>
                  <a:srgbClr val="0050A0"/>
                </a:solidFill>
              </a:rPr>
              <a:t>příkladě</a:t>
            </a:r>
            <a:r>
              <a:rPr lang="en-GB" dirty="0">
                <a:solidFill>
                  <a:srgbClr val="0050A0"/>
                </a:solidFill>
              </a:rPr>
              <a:t>?</a:t>
            </a:r>
            <a:endParaRPr lang="cs-CZ" dirty="0">
              <a:solidFill>
                <a:srgbClr val="0050A0"/>
              </a:solidFill>
            </a:endParaRPr>
          </a:p>
          <a:p>
            <a:pPr marL="285750" indent="-285750">
              <a:buFont typeface="Arial" panose="020B0604020202020204" pitchFamily="34" charset="0"/>
              <a:buChar char="•"/>
            </a:pPr>
            <a:r>
              <a:rPr lang="cs-CZ" b="1" dirty="0"/>
              <a:t>Odpověď</a:t>
            </a:r>
            <a:r>
              <a:rPr lang="cs-CZ" dirty="0"/>
              <a:t>:</a:t>
            </a:r>
          </a:p>
          <a:p>
            <a:pPr marL="1087200" lvl="1" indent="-285750"/>
            <a:r>
              <a:rPr lang="cs-CZ" dirty="0"/>
              <a:t>V navrženém příkladě je využit taktovací signál </a:t>
            </a:r>
            <a:r>
              <a:rPr lang="cs-CZ" i="1" dirty="0">
                <a:solidFill>
                  <a:srgbClr val="C60C30"/>
                </a:solidFill>
              </a:rPr>
              <a:t>pl_clk0 (100 MHz) </a:t>
            </a:r>
            <a:r>
              <a:rPr lang="cs-CZ" dirty="0">
                <a:solidFill>
                  <a:srgbClr val="C60C30"/>
                </a:solidFill>
              </a:rPr>
              <a:t>generovaný PS (</a:t>
            </a:r>
            <a:r>
              <a:rPr lang="cs-CZ" dirty="0" err="1">
                <a:solidFill>
                  <a:srgbClr val="C60C30"/>
                </a:solidFill>
              </a:rPr>
              <a:t>processing</a:t>
            </a:r>
            <a:r>
              <a:rPr lang="cs-CZ" dirty="0">
                <a:solidFill>
                  <a:srgbClr val="C60C30"/>
                </a:solidFill>
              </a:rPr>
              <a:t> </a:t>
            </a:r>
            <a:r>
              <a:rPr lang="cs-CZ" dirty="0" err="1">
                <a:solidFill>
                  <a:srgbClr val="C60C30"/>
                </a:solidFill>
              </a:rPr>
              <a:t>system</a:t>
            </a:r>
            <a:r>
              <a:rPr lang="cs-CZ" dirty="0">
                <a:solidFill>
                  <a:srgbClr val="C60C30"/>
                </a:solidFill>
              </a:rPr>
              <a:t>)</a:t>
            </a:r>
            <a:r>
              <a:rPr lang="cs-CZ" dirty="0"/>
              <a:t> pro taktování bloku </a:t>
            </a:r>
            <a:r>
              <a:rPr lang="cs-CZ" i="1" dirty="0" err="1"/>
              <a:t>Clocking</a:t>
            </a:r>
            <a:r>
              <a:rPr lang="cs-CZ" i="1" dirty="0"/>
              <a:t> </a:t>
            </a:r>
            <a:r>
              <a:rPr lang="cs-CZ" i="1" dirty="0" err="1"/>
              <a:t>Wizard</a:t>
            </a:r>
            <a:r>
              <a:rPr lang="cs-CZ" i="1" dirty="0"/>
              <a:t>, </a:t>
            </a:r>
            <a:r>
              <a:rPr lang="cs-CZ" dirty="0"/>
              <a:t>který dále generuje signál </a:t>
            </a:r>
            <a:r>
              <a:rPr lang="cs-CZ" i="1" dirty="0"/>
              <a:t>(200 MHz pro AXI, 20 MHz pro výstup 10 MHz SPI CLK)</a:t>
            </a:r>
            <a:r>
              <a:rPr lang="cs-CZ" dirty="0"/>
              <a:t> např.</a:t>
            </a:r>
            <a:r>
              <a:rPr lang="cs-CZ" i="1" dirty="0"/>
              <a:t> </a:t>
            </a:r>
            <a:r>
              <a:rPr lang="cs-CZ" dirty="0"/>
              <a:t>pro blok </a:t>
            </a:r>
            <a:r>
              <a:rPr lang="cs-CZ" i="1" dirty="0"/>
              <a:t>axi_quad_spi_0, který je </a:t>
            </a:r>
            <a:r>
              <a:rPr lang="cs-CZ" dirty="0"/>
              <a:t>realizován na PL. PS je taktován oscilátorem.</a:t>
            </a:r>
          </a:p>
          <a:p>
            <a:pPr marL="0" indent="0">
              <a:buNone/>
            </a:pPr>
            <a:endParaRPr lang="en-US" dirty="0"/>
          </a:p>
        </p:txBody>
      </p:sp>
      <p:sp>
        <p:nvSpPr>
          <p:cNvPr id="5" name="Nadpis 1">
            <a:extLst>
              <a:ext uri="{FF2B5EF4-FFF2-40B4-BE49-F238E27FC236}">
                <a16:creationId xmlns:a16="http://schemas.microsoft.com/office/drawing/2014/main" id="{4789CC49-FA23-DC69-7DF6-C4C36E1EF70A}"/>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1388606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a:xfrm>
            <a:off x="449493" y="307777"/>
            <a:ext cx="9181637" cy="1095796"/>
          </a:xfrm>
        </p:spPr>
        <p:txBody>
          <a:bodyPr/>
          <a:lstStyle/>
          <a:p>
            <a:r>
              <a:rPr lang="cs-CZ" dirty="0"/>
              <a:t>Otázka č. 2</a:t>
            </a:r>
            <a:endParaRPr lang="en-US" dirty="0"/>
          </a:p>
        </p:txBody>
      </p:sp>
      <p:pic>
        <p:nvPicPr>
          <p:cNvPr id="6" name="Picture 5" descr="A picture containing text, diagram, plan, parallel&#10;&#10;Description automatically generated">
            <a:extLst>
              <a:ext uri="{FF2B5EF4-FFF2-40B4-BE49-F238E27FC236}">
                <a16:creationId xmlns:a16="http://schemas.microsoft.com/office/drawing/2014/main" id="{DA0B73CF-3463-2791-1431-71133801B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92" y="1263745"/>
            <a:ext cx="9792840" cy="4928506"/>
          </a:xfrm>
          <a:prstGeom prst="rect">
            <a:avLst/>
          </a:prstGeom>
        </p:spPr>
      </p:pic>
      <p:cxnSp>
        <p:nvCxnSpPr>
          <p:cNvPr id="7" name="Straight Connector 6">
            <a:extLst>
              <a:ext uri="{FF2B5EF4-FFF2-40B4-BE49-F238E27FC236}">
                <a16:creationId xmlns:a16="http://schemas.microsoft.com/office/drawing/2014/main" id="{95B166C4-4714-C270-A383-56B8BDD058AC}"/>
              </a:ext>
            </a:extLst>
          </p:cNvPr>
          <p:cNvCxnSpPr/>
          <p:nvPr/>
        </p:nvCxnSpPr>
        <p:spPr bwMode="auto">
          <a:xfrm flipH="1">
            <a:off x="5832400" y="2915741"/>
            <a:ext cx="164566"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944175AB-4DAF-82E6-4636-026ACC7E92AD}"/>
              </a:ext>
            </a:extLst>
          </p:cNvPr>
          <p:cNvCxnSpPr/>
          <p:nvPr/>
        </p:nvCxnSpPr>
        <p:spPr bwMode="auto">
          <a:xfrm>
            <a:off x="4373149" y="2195661"/>
            <a:ext cx="1466970"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C6E6927B-2EE3-85A8-369B-ECBEE528A55B}"/>
              </a:ext>
            </a:extLst>
          </p:cNvPr>
          <p:cNvCxnSpPr/>
          <p:nvPr/>
        </p:nvCxnSpPr>
        <p:spPr bwMode="auto">
          <a:xfrm>
            <a:off x="5840119" y="2194881"/>
            <a:ext cx="0" cy="72086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AEB6720F-DBFA-C619-5FE9-36751206C47B}"/>
              </a:ext>
            </a:extLst>
          </p:cNvPr>
          <p:cNvCxnSpPr/>
          <p:nvPr/>
        </p:nvCxnSpPr>
        <p:spPr bwMode="auto">
          <a:xfrm flipH="1">
            <a:off x="5858202" y="1594111"/>
            <a:ext cx="1701978" cy="633956"/>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a:extLst>
              <a:ext uri="{FF2B5EF4-FFF2-40B4-BE49-F238E27FC236}">
                <a16:creationId xmlns:a16="http://schemas.microsoft.com/office/drawing/2014/main" id="{23D197D7-C449-03B7-E6CA-DE1D3C5A5853}"/>
              </a:ext>
            </a:extLst>
          </p:cNvPr>
          <p:cNvCxnSpPr/>
          <p:nvPr/>
        </p:nvCxnSpPr>
        <p:spPr bwMode="auto">
          <a:xfrm rot="5400000">
            <a:off x="4860292" y="3527809"/>
            <a:ext cx="1728192" cy="1080120"/>
          </a:xfrm>
          <a:prstGeom prst="curvedConnector3">
            <a:avLst/>
          </a:prstGeom>
          <a:solidFill>
            <a:srgbClr val="00B8FF"/>
          </a:solidFill>
          <a:ln w="57150" cap="flat" cmpd="sng" algn="ctr">
            <a:solidFill>
              <a:srgbClr val="C60C3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22271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obsah 2">
            <a:extLst>
              <a:ext uri="{FF2B5EF4-FFF2-40B4-BE49-F238E27FC236}">
                <a16:creationId xmlns:a16="http://schemas.microsoft.com/office/drawing/2014/main" id="{85DF69C7-3C0E-8EED-50FB-0F50FA3832AB}"/>
              </a:ext>
            </a:extLst>
          </p:cNvPr>
          <p:cNvSpPr>
            <a:spLocks noGrp="1"/>
          </p:cNvSpPr>
          <p:nvPr>
            <p:ph idx="1"/>
          </p:nvPr>
        </p:nvSpPr>
        <p:spPr>
          <a:xfrm>
            <a:off x="628095" y="3366952"/>
            <a:ext cx="8824433" cy="825769"/>
          </a:xfrm>
        </p:spPr>
        <p:txBody>
          <a:bodyPr/>
          <a:lstStyle/>
          <a:p>
            <a:pPr marL="0" indent="0" algn="ctr">
              <a:buNone/>
            </a:pPr>
            <a:r>
              <a:rPr lang="cs-CZ" sz="4400" noProof="0" dirty="0">
                <a:solidFill>
                  <a:srgbClr val="005EB8"/>
                </a:solidFill>
                <a:latin typeface="Technika" panose="00000500000000000000" pitchFamily="2" charset="-18"/>
              </a:rPr>
              <a:t>Děkuji za pozornost</a:t>
            </a:r>
            <a:r>
              <a:rPr lang="cs-CZ" sz="440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854567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061360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err="1">
                <a:solidFill>
                  <a:srgbClr val="005EB8"/>
                </a:solidFill>
                <a:latin typeface="Technika" panose="00000500000000000000" pitchFamily="2" charset="-18"/>
              </a:rPr>
              <a:t>Backup</a:t>
            </a:r>
            <a:r>
              <a:rPr lang="cs-CZ" sz="4400" noProof="0" dirty="0">
                <a:solidFill>
                  <a:srgbClr val="005EB8"/>
                </a:solidFill>
                <a:latin typeface="Technika" panose="00000500000000000000" pitchFamily="2" charset="-18"/>
              </a:rPr>
              <a:t> </a:t>
            </a:r>
            <a:r>
              <a:rPr lang="cs-CZ" sz="4400" noProof="0" dirty="0" err="1">
                <a:solidFill>
                  <a:srgbClr val="005EB8"/>
                </a:solidFill>
                <a:latin typeface="Technika" panose="00000500000000000000" pitchFamily="2" charset="-18"/>
              </a:rPr>
              <a:t>slides</a:t>
            </a:r>
            <a:r>
              <a:rPr lang="cs-CZ" sz="4400" noProof="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232729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Teoretický základ</a:t>
            </a:r>
          </a:p>
        </p:txBody>
      </p:sp>
      <p:pic>
        <p:nvPicPr>
          <p:cNvPr id="5" name="Picture 4">
            <a:extLst>
              <a:ext uri="{FF2B5EF4-FFF2-40B4-BE49-F238E27FC236}">
                <a16:creationId xmlns:a16="http://schemas.microsoft.com/office/drawing/2014/main" id="{017FA32D-A859-3E53-F917-D400F5E1C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0" y="1187549"/>
            <a:ext cx="8280920" cy="3752800"/>
          </a:xfrm>
          <a:prstGeom prst="rect">
            <a:avLst/>
          </a:prstGeom>
        </p:spPr>
      </p:pic>
      <p:pic>
        <p:nvPicPr>
          <p:cNvPr id="3" name="Picture 2">
            <a:extLst>
              <a:ext uri="{FF2B5EF4-FFF2-40B4-BE49-F238E27FC236}">
                <a16:creationId xmlns:a16="http://schemas.microsoft.com/office/drawing/2014/main" id="{428B8AC1-EC05-19C1-E4EE-1450EF053D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5103428"/>
            <a:ext cx="10080625" cy="1145865"/>
          </a:xfrm>
          <a:prstGeom prst="rect">
            <a:avLst/>
          </a:prstGeom>
        </p:spPr>
      </p:pic>
    </p:spTree>
    <p:extLst>
      <p:ext uri="{BB962C8B-B14F-4D97-AF65-F5344CB8AC3E}">
        <p14:creationId xmlns:p14="http://schemas.microsoft.com/office/powerpoint/2010/main" val="3429162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Uspořádání pracoviště</a:t>
            </a:r>
          </a:p>
        </p:txBody>
      </p:sp>
      <p:pic>
        <p:nvPicPr>
          <p:cNvPr id="4" name="Picture 3">
            <a:extLst>
              <a:ext uri="{FF2B5EF4-FFF2-40B4-BE49-F238E27FC236}">
                <a16:creationId xmlns:a16="http://schemas.microsoft.com/office/drawing/2014/main" id="{3847CDE0-46E1-AD26-385E-729E597ED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7" y="1367930"/>
            <a:ext cx="9711270" cy="4641011"/>
          </a:xfrm>
          <a:prstGeom prst="rect">
            <a:avLst/>
          </a:prstGeom>
        </p:spPr>
      </p:pic>
    </p:spTree>
    <p:extLst>
      <p:ext uri="{BB962C8B-B14F-4D97-AF65-F5344CB8AC3E}">
        <p14:creationId xmlns:p14="http://schemas.microsoft.com/office/powerpoint/2010/main" val="2508119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Ukázka aplikace – FOC simulace</a:t>
            </a:r>
          </a:p>
        </p:txBody>
      </p:sp>
      <p:pic>
        <p:nvPicPr>
          <p:cNvPr id="5" name="Picture 4">
            <a:extLst>
              <a:ext uri="{FF2B5EF4-FFF2-40B4-BE49-F238E27FC236}">
                <a16:creationId xmlns:a16="http://schemas.microsoft.com/office/drawing/2014/main" id="{FED84642-3727-77A8-4809-8C2E1CB42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0" y="1423773"/>
            <a:ext cx="7670584" cy="5688632"/>
          </a:xfrm>
          <a:prstGeom prst="rect">
            <a:avLst/>
          </a:prstGeom>
        </p:spPr>
      </p:pic>
    </p:spTree>
    <p:extLst>
      <p:ext uri="{BB962C8B-B14F-4D97-AF65-F5344CB8AC3E}">
        <p14:creationId xmlns:p14="http://schemas.microsoft.com/office/powerpoint/2010/main" val="4039502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Využití prostředků PL</a:t>
            </a: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descr="Table&#10;&#10;Description automatically generated">
            <a:extLst>
              <a:ext uri="{FF2B5EF4-FFF2-40B4-BE49-F238E27FC236}">
                <a16:creationId xmlns:a16="http://schemas.microsoft.com/office/drawing/2014/main" id="{AB517B87-2DB7-5DC8-2A78-19FF71308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12" y="2808630"/>
            <a:ext cx="7772400" cy="1528671"/>
          </a:xfrm>
          <a:prstGeom prst="rect">
            <a:avLst/>
          </a:prstGeom>
        </p:spPr>
      </p:pic>
    </p:spTree>
    <p:extLst>
      <p:ext uri="{BB962C8B-B14F-4D97-AF65-F5344CB8AC3E}">
        <p14:creationId xmlns:p14="http://schemas.microsoft.com/office/powerpoint/2010/main" val="3895337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PLL</a:t>
            </a:r>
          </a:p>
        </p:txBody>
      </p:sp>
      <p:pic>
        <p:nvPicPr>
          <p:cNvPr id="3" name="Picture 2">
            <a:extLst>
              <a:ext uri="{FF2B5EF4-FFF2-40B4-BE49-F238E27FC236}">
                <a16:creationId xmlns:a16="http://schemas.microsoft.com/office/drawing/2014/main" id="{B8E5F0EE-2916-A136-B13A-5114BB431E63}"/>
              </a:ext>
            </a:extLst>
          </p:cNvPr>
          <p:cNvPicPr>
            <a:picLocks noChangeAspect="1"/>
          </p:cNvPicPr>
          <p:nvPr/>
        </p:nvPicPr>
        <p:blipFill>
          <a:blip r:embed="rId3"/>
          <a:stretch>
            <a:fillRect/>
          </a:stretch>
        </p:blipFill>
        <p:spPr>
          <a:xfrm>
            <a:off x="750386" y="1763613"/>
            <a:ext cx="8579851" cy="3384376"/>
          </a:xfrm>
          <a:prstGeom prst="rect">
            <a:avLst/>
          </a:prstGeom>
        </p:spPr>
      </p:pic>
      <p:sp>
        <p:nvSpPr>
          <p:cNvPr id="4" name="TextBox 3">
            <a:extLst>
              <a:ext uri="{FF2B5EF4-FFF2-40B4-BE49-F238E27FC236}">
                <a16:creationId xmlns:a16="http://schemas.microsoft.com/office/drawing/2014/main" id="{BB5CCF4D-27D6-143A-3E52-AED785852A4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Ian Collins. Phase-Locked Loop (PLL) Fundamentals. In: </a:t>
            </a:r>
            <a:r>
              <a:rPr lang="en-GB" sz="1200" dirty="0">
                <a:solidFill>
                  <a:schemeClr val="bg2"/>
                </a:solidFill>
                <a:effectLst/>
                <a:latin typeface="TimesNewRomanPS"/>
              </a:rPr>
              <a:t>Analog Dialogue </a:t>
            </a:r>
            <a:r>
              <a:rPr lang="en-GB" sz="1200" dirty="0">
                <a:solidFill>
                  <a:schemeClr val="bg2"/>
                </a:solidFill>
                <a:effectLst/>
                <a:latin typeface="TimesNewRomanPSMT"/>
              </a:rPr>
              <a:t>[online]. 26. 07. 2022 [cit. 2023-06-25].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www.analog.com</a:t>
            </a:r>
            <a:r>
              <a:rPr lang="en-GB" sz="1200" dirty="0">
                <a:solidFill>
                  <a:schemeClr val="bg2"/>
                </a:solidFill>
                <a:effectLst/>
                <a:latin typeface="TimesNewRomanPSMT"/>
              </a:rPr>
              <a:t>/</a:t>
            </a:r>
            <a:r>
              <a:rPr lang="en-GB" sz="1200" dirty="0" err="1">
                <a:solidFill>
                  <a:schemeClr val="bg2"/>
                </a:solidFill>
                <a:effectLst/>
                <a:latin typeface="TimesNewRomanPSMT"/>
              </a:rPr>
              <a:t>en</a:t>
            </a:r>
            <a:r>
              <a:rPr lang="en-GB" sz="1200" dirty="0">
                <a:solidFill>
                  <a:schemeClr val="bg2"/>
                </a:solidFill>
                <a:effectLst/>
                <a:latin typeface="TimesNewRomanPSMT"/>
              </a:rPr>
              <a:t>/</a:t>
            </a:r>
            <a:r>
              <a:rPr lang="en-GB" sz="1200" dirty="0" err="1">
                <a:solidFill>
                  <a:schemeClr val="bg2"/>
                </a:solidFill>
                <a:effectLst/>
                <a:latin typeface="TimesNewRomanPSMT"/>
              </a:rPr>
              <a:t>analog</a:t>
            </a:r>
            <a:r>
              <a:rPr lang="en-GB" sz="1200" dirty="0">
                <a:solidFill>
                  <a:schemeClr val="bg2"/>
                </a:solidFill>
                <a:effectLst/>
                <a:latin typeface="TimesNewRomanPSMT"/>
              </a:rPr>
              <a:t>-dialogue/articles/phase-locked-loop-</a:t>
            </a:r>
            <a:r>
              <a:rPr lang="en-GB" sz="1200" dirty="0" err="1">
                <a:solidFill>
                  <a:schemeClr val="bg2"/>
                </a:solidFill>
                <a:effectLst/>
                <a:latin typeface="TimesNewRomanPSMT"/>
              </a:rPr>
              <a:t>pll</a:t>
            </a:r>
            <a:r>
              <a:rPr lang="en-GB" sz="1200" dirty="0">
                <a:solidFill>
                  <a:schemeClr val="bg2"/>
                </a:solidFill>
                <a:effectLst/>
                <a:latin typeface="TimesNewRomanPSMT"/>
              </a:rPr>
              <a:t>-</a:t>
            </a:r>
            <a:r>
              <a:rPr lang="en-GB" sz="1200" dirty="0" err="1">
                <a:solidFill>
                  <a:schemeClr val="bg2"/>
                </a:solidFill>
                <a:effectLst/>
                <a:latin typeface="TimesNewRomanPSMT"/>
              </a:rPr>
              <a:t>fundamentals.html</a:t>
            </a:r>
            <a:r>
              <a:rPr lang="en-GB" sz="1200" dirty="0">
                <a:solidFill>
                  <a:schemeClr val="bg2"/>
                </a:solidFill>
                <a:effectLst/>
                <a:latin typeface="TimesNewRomanPSMT"/>
              </a:rPr>
              <a:t>. </a:t>
            </a:r>
            <a:endParaRPr lang="en-GB" sz="1200" dirty="0">
              <a:solidFill>
                <a:schemeClr val="bg2"/>
              </a:solidFill>
              <a:effectLst/>
            </a:endParaRPr>
          </a:p>
        </p:txBody>
      </p:sp>
    </p:spTree>
    <p:extLst>
      <p:ext uri="{BB962C8B-B14F-4D97-AF65-F5344CB8AC3E}">
        <p14:creationId xmlns:p14="http://schemas.microsoft.com/office/powerpoint/2010/main" val="423642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Vývojová platforma</a:t>
            </a:r>
          </a:p>
        </p:txBody>
      </p:sp>
      <p:sp>
        <p:nvSpPr>
          <p:cNvPr id="3" name="Nadpis 1">
            <a:extLst>
              <a:ext uri="{FF2B5EF4-FFF2-40B4-BE49-F238E27FC236}">
                <a16:creationId xmlns:a16="http://schemas.microsoft.com/office/drawing/2014/main" id="{49F7B3C2-536B-B246-0037-7BE53D5E7D77}"/>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Xilinx</a:t>
            </a:r>
            <a:r>
              <a:rPr lang="cs-CZ" sz="2000" b="1" i="1" dirty="0">
                <a:solidFill>
                  <a:srgbClr val="E05206"/>
                </a:solidFill>
              </a:rPr>
              <a:t> </a:t>
            </a:r>
            <a:r>
              <a:rPr lang="cs-CZ" sz="2000" b="1" i="1" dirty="0" err="1">
                <a:solidFill>
                  <a:srgbClr val="E05206"/>
                </a:solidFill>
              </a:rPr>
              <a:t>kria</a:t>
            </a:r>
            <a:r>
              <a:rPr lang="cs-CZ" sz="2000" b="1" i="1" dirty="0">
                <a:solidFill>
                  <a:srgbClr val="E05206"/>
                </a:solidFill>
              </a:rPr>
              <a:t> KR260 SOMS</a:t>
            </a:r>
          </a:p>
        </p:txBody>
      </p:sp>
      <p:pic>
        <p:nvPicPr>
          <p:cNvPr id="6" name="Picture 5" descr="A close-up of a computer chip&#10;&#10;Description automatically generated with low confidence">
            <a:extLst>
              <a:ext uri="{FF2B5EF4-FFF2-40B4-BE49-F238E27FC236}">
                <a16:creationId xmlns:a16="http://schemas.microsoft.com/office/drawing/2014/main" id="{D4846442-40F1-E371-1E70-C45CBE61070A}"/>
              </a:ext>
            </a:extLst>
          </p:cNvPr>
          <p:cNvPicPr>
            <a:picLocks noChangeAspect="1"/>
          </p:cNvPicPr>
          <p:nvPr/>
        </p:nvPicPr>
        <p:blipFill rotWithShape="1">
          <a:blip r:embed="rId3">
            <a:extLst>
              <a:ext uri="{28A0092B-C50C-407E-A947-70E740481C1C}">
                <a14:useLocalDpi xmlns:a14="http://schemas.microsoft.com/office/drawing/2010/main" val="0"/>
              </a:ext>
            </a:extLst>
          </a:blip>
          <a:srcRect l="3677" t="3119" r="18500" b="3723"/>
          <a:stretch/>
        </p:blipFill>
        <p:spPr>
          <a:xfrm>
            <a:off x="1655936" y="1691605"/>
            <a:ext cx="6768751" cy="5398886"/>
          </a:xfrm>
          <a:prstGeom prst="rect">
            <a:avLst/>
          </a:prstGeom>
        </p:spPr>
      </p:pic>
    </p:spTree>
    <p:extLst>
      <p:ext uri="{BB962C8B-B14F-4D97-AF65-F5344CB8AC3E}">
        <p14:creationId xmlns:p14="http://schemas.microsoft.com/office/powerpoint/2010/main" val="219212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Realizace aplikace</a:t>
            </a:r>
          </a:p>
        </p:txBody>
      </p:sp>
      <p:pic>
        <p:nvPicPr>
          <p:cNvPr id="8" name="Picture 7">
            <a:extLst>
              <a:ext uri="{FF2B5EF4-FFF2-40B4-BE49-F238E27FC236}">
                <a16:creationId xmlns:a16="http://schemas.microsoft.com/office/drawing/2014/main" id="{BA8A7EDB-58F9-F3D0-0213-1A4FC3D68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0" y="1527271"/>
            <a:ext cx="10195481" cy="4505132"/>
          </a:xfrm>
          <a:prstGeom prst="rect">
            <a:avLst/>
          </a:prstGeom>
        </p:spPr>
      </p:pic>
    </p:spTree>
    <p:extLst>
      <p:ext uri="{BB962C8B-B14F-4D97-AF65-F5344CB8AC3E}">
        <p14:creationId xmlns:p14="http://schemas.microsoft.com/office/powerpoint/2010/main" val="48295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a:t>
            </a:r>
          </a:p>
        </p:txBody>
      </p:sp>
      <p:pic>
        <p:nvPicPr>
          <p:cNvPr id="4" name="Picture 3" descr="A picture containing chart&#10;&#10;Description automatically generated">
            <a:extLst>
              <a:ext uri="{FF2B5EF4-FFF2-40B4-BE49-F238E27FC236}">
                <a16:creationId xmlns:a16="http://schemas.microsoft.com/office/drawing/2014/main" id="{AEEA3901-28F7-D559-4629-AF3EB3399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8" y="1643714"/>
            <a:ext cx="9845479" cy="5608184"/>
          </a:xfrm>
          <a:prstGeom prst="rect">
            <a:avLst/>
          </a:prstGeom>
        </p:spPr>
      </p:pic>
      <p:sp>
        <p:nvSpPr>
          <p:cNvPr id="5" name="Nadpis 1">
            <a:extLst>
              <a:ext uri="{FF2B5EF4-FFF2-40B4-BE49-F238E27FC236}">
                <a16:creationId xmlns:a16="http://schemas.microsoft.com/office/drawing/2014/main" id="{8E674679-081B-AA64-ACFD-A9A29B3FF42A}"/>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Vitis</a:t>
            </a:r>
            <a:r>
              <a:rPr lang="cs-CZ" sz="2000" b="1" i="1" dirty="0">
                <a:solidFill>
                  <a:srgbClr val="E05206"/>
                </a:solidFill>
              </a:rPr>
              <a:t> </a:t>
            </a:r>
            <a:r>
              <a:rPr lang="cs-CZ" sz="2000" b="1" i="1" dirty="0" err="1">
                <a:solidFill>
                  <a:srgbClr val="E05206"/>
                </a:solidFill>
              </a:rPr>
              <a:t>Analyzer</a:t>
            </a:r>
            <a:r>
              <a:rPr lang="cs-CZ" sz="2000" b="1" i="1" dirty="0">
                <a:solidFill>
                  <a:srgbClr val="E05206"/>
                </a:solidFill>
              </a:rPr>
              <a:t> – CPU/FPGA Model</a:t>
            </a:r>
          </a:p>
        </p:txBody>
      </p:sp>
    </p:spTree>
    <p:extLst>
      <p:ext uri="{BB962C8B-B14F-4D97-AF65-F5344CB8AC3E}">
        <p14:creationId xmlns:p14="http://schemas.microsoft.com/office/powerpoint/2010/main" val="199118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2000D41B-B430-F887-4A11-5AA2F2E33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19" y="1206324"/>
            <a:ext cx="9514986" cy="1728191"/>
          </a:xfrm>
          <a:prstGeom prst="rect">
            <a:avLst/>
          </a:prstGeom>
        </p:spPr>
      </p:pic>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 (porovnání)</a:t>
            </a:r>
          </a:p>
        </p:txBody>
      </p:sp>
      <p:pic>
        <p:nvPicPr>
          <p:cNvPr id="8" name="Picture 7" descr="Table&#10;&#10;Description automatically generated">
            <a:extLst>
              <a:ext uri="{FF2B5EF4-FFF2-40B4-BE49-F238E27FC236}">
                <a16:creationId xmlns:a16="http://schemas.microsoft.com/office/drawing/2014/main" id="{392B22C3-907C-8EEC-F94D-9BB9F51F2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046" y="2843733"/>
            <a:ext cx="6838527" cy="4270804"/>
          </a:xfrm>
          <a:prstGeom prst="rect">
            <a:avLst/>
          </a:prstGeom>
        </p:spPr>
      </p:pic>
      <p:sp>
        <p:nvSpPr>
          <p:cNvPr id="10" name="Frame 9">
            <a:extLst>
              <a:ext uri="{FF2B5EF4-FFF2-40B4-BE49-F238E27FC236}">
                <a16:creationId xmlns:a16="http://schemas.microsoft.com/office/drawing/2014/main" id="{7C843E3D-151C-6D0C-D5FD-2576F7F51348}"/>
              </a:ext>
            </a:extLst>
          </p:cNvPr>
          <p:cNvSpPr/>
          <p:nvPr/>
        </p:nvSpPr>
        <p:spPr bwMode="auto">
          <a:xfrm>
            <a:off x="6485024" y="3203773"/>
            <a:ext cx="1795647" cy="1728192"/>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
        <p:nvSpPr>
          <p:cNvPr id="12" name="Frame 11">
            <a:extLst>
              <a:ext uri="{FF2B5EF4-FFF2-40B4-BE49-F238E27FC236}">
                <a16:creationId xmlns:a16="http://schemas.microsoft.com/office/drawing/2014/main" id="{AAB382D9-6222-04C6-ADD7-9B32926162AF}"/>
              </a:ext>
            </a:extLst>
          </p:cNvPr>
          <p:cNvSpPr/>
          <p:nvPr/>
        </p:nvSpPr>
        <p:spPr bwMode="auto">
          <a:xfrm>
            <a:off x="4464248" y="1677729"/>
            <a:ext cx="1728192" cy="1095797"/>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3433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a:solidFill>
                  <a:srgbClr val="005EB8"/>
                </a:solidFill>
                <a:latin typeface="Technika" panose="00000500000000000000" pitchFamily="2" charset="-18"/>
              </a:rPr>
              <a:t>Děkuji za pozornost</a:t>
            </a:r>
            <a:r>
              <a:rPr lang="cs-CZ" sz="440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123045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19770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1">
            <a:extLst>
              <a:ext uri="{FF2B5EF4-FFF2-40B4-BE49-F238E27FC236}">
                <a16:creationId xmlns:a16="http://schemas.microsoft.com/office/drawing/2014/main" id="{856CAB7F-BAAA-2034-EFBD-C371AB1F0D1E}"/>
              </a:ext>
            </a:extLst>
          </p:cNvPr>
          <p:cNvSpPr>
            <a:spLocks noGrp="1"/>
          </p:cNvSpPr>
          <p:nvPr>
            <p:ph type="title"/>
          </p:nvPr>
        </p:nvSpPr>
        <p:spPr>
          <a:xfrm>
            <a:off x="449493" y="307777"/>
            <a:ext cx="9181637" cy="1095796"/>
          </a:xfrm>
        </p:spPr>
        <p:txBody>
          <a:bodyPr/>
          <a:lstStyle/>
          <a:p>
            <a:r>
              <a:rPr lang="cs-CZ" dirty="0"/>
              <a:t>Otázky oponenta</a:t>
            </a:r>
            <a:endParaRPr lang="en-US" dirty="0"/>
          </a:p>
        </p:txBody>
      </p:sp>
      <p:sp>
        <p:nvSpPr>
          <p:cNvPr id="9" name="Nadpis 1">
            <a:hlinkClick r:id="rId3" action="ppaction://hlinksldjump"/>
            <a:extLst>
              <a:ext uri="{FF2B5EF4-FFF2-40B4-BE49-F238E27FC236}">
                <a16:creationId xmlns:a16="http://schemas.microsoft.com/office/drawing/2014/main" id="{5F7007AC-21E3-A4F8-FA58-8852B1B29A66}"/>
              </a:ext>
            </a:extLst>
          </p:cNvPr>
          <p:cNvSpPr txBox="1">
            <a:spLocks/>
          </p:cNvSpPr>
          <p:nvPr/>
        </p:nvSpPr>
        <p:spPr bwMode="auto">
          <a:xfrm>
            <a:off x="449493" y="2684041"/>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dirty="0"/>
              <a:t>Otázka č. 1</a:t>
            </a:r>
            <a:endParaRPr lang="en-US" dirty="0"/>
          </a:p>
        </p:txBody>
      </p:sp>
      <p:sp>
        <p:nvSpPr>
          <p:cNvPr id="10" name="Nadpis 1">
            <a:hlinkClick r:id="rId4" action="ppaction://hlinksldjump"/>
            <a:extLst>
              <a:ext uri="{FF2B5EF4-FFF2-40B4-BE49-F238E27FC236}">
                <a16:creationId xmlns:a16="http://schemas.microsoft.com/office/drawing/2014/main" id="{1901E286-C9B7-69F1-0794-844FCC004A14}"/>
              </a:ext>
            </a:extLst>
          </p:cNvPr>
          <p:cNvSpPr txBox="1">
            <a:spLocks/>
          </p:cNvSpPr>
          <p:nvPr/>
        </p:nvSpPr>
        <p:spPr bwMode="auto">
          <a:xfrm>
            <a:off x="449493" y="43715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dirty="0"/>
              <a:t>Otázka č. 2</a:t>
            </a:r>
            <a:endParaRPr lang="en-US" dirty="0"/>
          </a:p>
        </p:txBody>
      </p:sp>
    </p:spTree>
    <p:extLst>
      <p:ext uri="{BB962C8B-B14F-4D97-AF65-F5344CB8AC3E}">
        <p14:creationId xmlns:p14="http://schemas.microsoft.com/office/powerpoint/2010/main" val="1952982223"/>
      </p:ext>
    </p:extLst>
  </p:cSld>
  <p:clrMapOvr>
    <a:masterClrMapping/>
  </p:clrMapOvr>
</p:sld>
</file>

<file path=ppt/theme/theme1.xml><?xml version="1.0" encoding="utf-8"?>
<a:theme xmlns:a="http://schemas.openxmlformats.org/drawingml/2006/main" name="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54628</TotalTime>
  <Words>1530</Words>
  <Application>Microsoft Macintosh PowerPoint</Application>
  <PresentationFormat>Custom</PresentationFormat>
  <Paragraphs>107</Paragraphs>
  <Slides>23</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Cambria</vt:lpstr>
      <vt:lpstr>Liberation Sans</vt:lpstr>
      <vt:lpstr>Roboto</vt:lpstr>
      <vt:lpstr>Technika</vt:lpstr>
      <vt:lpstr>Times New Roman</vt:lpstr>
      <vt:lpstr>TimesNewRomanPS</vt:lpstr>
      <vt:lpstr>TimesNewRomanPSMT</vt:lpstr>
      <vt:lpstr>Motiv Office</vt:lpstr>
      <vt:lpstr>1_Motiv Office</vt:lpstr>
      <vt:lpstr>Možnosti využití SoC platformy procesorů pro řízení elektrických pohonů</vt:lpstr>
      <vt:lpstr>Teoretický základ</vt:lpstr>
      <vt:lpstr>Vývojová platforma</vt:lpstr>
      <vt:lpstr>Realizace aplikace</vt:lpstr>
      <vt:lpstr>Analýza běhu aplikace</vt:lpstr>
      <vt:lpstr>Analýza běhu aplikace (porovnání)</vt:lpstr>
      <vt:lpstr>PowerPoint Presentation</vt:lpstr>
      <vt:lpstr>PowerPoint Presentation</vt:lpstr>
      <vt:lpstr>Otázky oponenta</vt:lpstr>
      <vt:lpstr>Otázka č. 1</vt:lpstr>
      <vt:lpstr>Otázka č. 1</vt:lpstr>
      <vt:lpstr>Otázka č. 1</vt:lpstr>
      <vt:lpstr>Otázka č. 2</vt:lpstr>
      <vt:lpstr>Otázka č. 2</vt:lpstr>
      <vt:lpstr>Otázka č. 2</vt:lpstr>
      <vt:lpstr>Otázka č. 2</vt:lpstr>
      <vt:lpstr>PowerPoint Presentation</vt:lpstr>
      <vt:lpstr>PowerPoint Presentation</vt:lpstr>
      <vt:lpstr>PowerPoint Presentation</vt:lpstr>
      <vt:lpstr>Uspořádání pracoviště</vt:lpstr>
      <vt:lpstr>Ukázka aplikace – FOC simulace</vt:lpstr>
      <vt:lpstr>Využití prostředků PL</vt:lpstr>
      <vt:lpstr>PLL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Ondřej Lipčák</dc:creator>
  <cp:lastModifiedBy>Zakopal, Petr</cp:lastModifiedBy>
  <cp:revision>489</cp:revision>
  <cp:lastPrinted>2021-11-24T14:19:43Z</cp:lastPrinted>
  <dcterms:created xsi:type="dcterms:W3CDTF">2016-01-09T14:01:29Z</dcterms:created>
  <dcterms:modified xsi:type="dcterms:W3CDTF">2023-06-26T05:31:13Z</dcterms:modified>
</cp:coreProperties>
</file>