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sldIdLst>
    <p:sldId id="369" r:id="rId2"/>
    <p:sldId id="371" r:id="rId3"/>
    <p:sldId id="373" r:id="rId4"/>
    <p:sldId id="374" r:id="rId5"/>
    <p:sldId id="378" r:id="rId6"/>
    <p:sldId id="376" r:id="rId7"/>
    <p:sldId id="328" r:id="rId8"/>
    <p:sldId id="377" r:id="rId9"/>
    <p:sldId id="334" r:id="rId10"/>
    <p:sldId id="382" r:id="rId11"/>
    <p:sldId id="381" r:id="rId12"/>
    <p:sldId id="380" r:id="rId13"/>
    <p:sldId id="375" r:id="rId14"/>
    <p:sldId id="379" r:id="rId15"/>
  </p:sldIdLst>
  <p:sldSz cx="10080625" cy="7559675"/>
  <p:notesSz cx="6797675" cy="99282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WenQuanYi Zen Hei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4" userDrawn="1">
          <p15:clr>
            <a:srgbClr val="A4A3A4"/>
          </p15:clr>
        </p15:guide>
        <p15:guide id="2" pos="19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ndřej" initials="O" lastIdx="2" clrIdx="0">
    <p:extLst>
      <p:ext uri="{19B8F6BF-5375-455C-9EA6-DF929625EA0E}">
        <p15:presenceInfo xmlns:p15="http://schemas.microsoft.com/office/powerpoint/2012/main" userId="Ondřej" providerId="None"/>
      </p:ext>
    </p:extLst>
  </p:cmAuthor>
  <p:cmAuthor id="2" name="Lipcak, Ondrej" initials="LO" lastIdx="12" clrIdx="1">
    <p:extLst>
      <p:ext uri="{19B8F6BF-5375-455C-9EA6-DF929625EA0E}">
        <p15:presenceInfo xmlns:p15="http://schemas.microsoft.com/office/powerpoint/2012/main" userId="Lipcak, Ondr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0C30"/>
    <a:srgbClr val="E05206"/>
    <a:srgbClr val="95989C"/>
    <a:srgbClr val="D1D5DB"/>
    <a:srgbClr val="6AADE4"/>
    <a:srgbClr val="FF0000"/>
    <a:srgbClr val="005EB8"/>
    <a:srgbClr val="FFFFFF"/>
    <a:srgbClr val="0054C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Střední styl 3 – zvýraznění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Střední sty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Světlý styl 1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Světlý styl 1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 s motivem 2 – zvýraznění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Světlý styl 1 – zvýraznění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5116" autoAdjust="0"/>
  </p:normalViewPr>
  <p:slideViewPr>
    <p:cSldViewPr>
      <p:cViewPr varScale="1">
        <p:scale>
          <a:sx n="112" d="100"/>
          <a:sy n="112" d="100"/>
        </p:scale>
        <p:origin x="2152" y="192"/>
      </p:cViewPr>
      <p:guideLst>
        <p:guide orient="horz" pos="2154"/>
        <p:guide pos="2880"/>
      </p:guideLst>
    </p:cSldViewPr>
  </p:slideViewPr>
  <p:outlineViewPr>
    <p:cViewPr varScale="1">
      <p:scale>
        <a:sx n="170" d="200"/>
        <a:sy n="170" d="200"/>
      </p:scale>
      <p:origin x="0" y="-120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90"/>
      </p:cViewPr>
      <p:guideLst>
        <p:guide orient="horz" pos="2674"/>
        <p:guide pos="19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">
            <a:extLst>
              <a:ext uri="{FF2B5EF4-FFF2-40B4-BE49-F238E27FC236}">
                <a16:creationId xmlns:a16="http://schemas.microsoft.com/office/drawing/2014/main" id="{ED31ECF5-4947-4D9D-B3A4-9FC47F84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099" name="AutoShape 2">
            <a:extLst>
              <a:ext uri="{FF2B5EF4-FFF2-40B4-BE49-F238E27FC236}">
                <a16:creationId xmlns:a16="http://schemas.microsoft.com/office/drawing/2014/main" id="{DFD081D0-4C76-44C1-9563-5267A781C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796" tIns="41898" rIns="83796" bIns="41898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cs-CZ" altLang="cs-CZ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7466686-1C80-4E1F-B8A8-BAAE97D8904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9163" y="754063"/>
            <a:ext cx="495458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17777E0-CBA9-47FB-A5BF-C4616657114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82" y="4715723"/>
            <a:ext cx="5434429" cy="4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6B29B3-8EDA-4606-ACFC-E83B4A2DFCB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6CF7D89-4B95-4156-BE6B-CB26A404EA8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7068" y="1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17AC5EE-5497-47E3-85D7-FDE276BC04A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cs-CZ" altLang="cs-CZ" dirty="0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27407D6D-C5C3-4831-8BF5-2A723B3B324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7068" y="9431445"/>
            <a:ext cx="2946325" cy="49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10249" algn="l"/>
                <a:tab pos="821954" algn="l"/>
                <a:tab pos="1233658" algn="l"/>
                <a:tab pos="1645362" algn="l"/>
                <a:tab pos="2057066" algn="l"/>
                <a:tab pos="2468771" algn="l"/>
                <a:tab pos="2880474" algn="l"/>
                <a:tab pos="3292179" algn="l"/>
                <a:tab pos="3703883" algn="l"/>
                <a:tab pos="4115587" algn="l"/>
                <a:tab pos="4527291" algn="l"/>
                <a:tab pos="4938996" algn="l"/>
                <a:tab pos="5350699" algn="l"/>
                <a:tab pos="5762404" algn="l"/>
                <a:tab pos="6174108" algn="l"/>
                <a:tab pos="6585812" algn="l"/>
                <a:tab pos="6997516" algn="l"/>
                <a:tab pos="7409220" algn="l"/>
                <a:tab pos="7820924" algn="l"/>
                <a:tab pos="8232629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8598801B-DE11-45C9-A143-93468F8D5D2F}" type="slidenum">
              <a:rPr lang="cs-CZ" altLang="cs-CZ"/>
              <a:pPr>
                <a:defRPr/>
              </a:pPr>
              <a:t>‹#›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198484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5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02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6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97523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8598801B-DE11-45C9-A143-93468F8D5D2F}" type="slidenum">
              <a:rPr lang="cs-CZ" altLang="cs-CZ" smtClean="0"/>
              <a:pPr>
                <a:defRPr/>
              </a:pPr>
              <a:t>14</a:t>
            </a:fld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40513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B1AD00-0ED1-4805-B41C-83D7E9E7F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467469"/>
            <a:ext cx="7559675" cy="2952327"/>
          </a:xfrm>
        </p:spPr>
        <p:txBody>
          <a:bodyPr anchor="ctr" anchorCtr="0"/>
          <a:lstStyle>
            <a:lvl1pPr algn="ctr">
              <a:defRPr sz="4000" cap="all" baseline="0"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CD36FE8-72CF-49E9-8AD3-1847240B6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84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DA7D8BE0-E26E-FABB-A2BD-41E9F6E5040A}"/>
              </a:ext>
            </a:extLst>
          </p:cNvPr>
          <p:cNvSpPr txBox="1"/>
          <p:nvPr userDrawn="1"/>
        </p:nvSpPr>
        <p:spPr>
          <a:xfrm>
            <a:off x="8424688" y="7251897"/>
            <a:ext cx="720080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>
            <a:spAutoFit/>
          </a:bodyPr>
          <a:lstStyle/>
          <a:p>
            <a:pPr algn="l"/>
            <a:endParaRPr lang="cs-CZ" sz="1400" b="1" dirty="0">
              <a:solidFill>
                <a:schemeClr val="bg1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44386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E5F38E-A8D0-4A4F-A0AE-02958F61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71D2A-346B-4676-9A7F-0E7C54DD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4400" indent="-284400">
              <a:buClrTx/>
              <a:buSzPct val="110000"/>
              <a:buFont typeface="Arial" panose="020B0604020202020204" pitchFamily="34" charset="0"/>
              <a:buChar char="•"/>
              <a:defRPr lang="cs-CZ" altLang="cs-CZ" sz="20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marL="10858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marL="1543050" indent="-342900">
              <a:buClrTx/>
              <a:buSzPct val="100000"/>
              <a:buFont typeface="Arial" panose="020B0604020202020204" pitchFamily="34" charset="0"/>
              <a:buChar char="•"/>
              <a:defRPr lang="cs-CZ" altLang="cs-CZ" sz="19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marL="19431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marL="2400300" indent="-284400">
              <a:buClrTx/>
              <a:buSzPct val="100000"/>
              <a:buFont typeface="Arial" panose="020B0604020202020204" pitchFamily="34" charset="0"/>
              <a:buChar char="•"/>
              <a:defRPr lang="cs-CZ" altLang="cs-CZ" sz="1800" kern="1200" noProof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</a:lstStyle>
          <a:p>
            <a:pPr marL="285750" lvl="0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Arial" panose="020B0604020202020204" pitchFamily="34" charset="0"/>
              <a:buChar char="•"/>
            </a:pPr>
            <a:r>
              <a:rPr lang="cs-CZ" dirty="0"/>
              <a:t>Po kliknutí můžete upravovat styly textu v předloze.</a:t>
            </a:r>
          </a:p>
          <a:p>
            <a:pPr marL="1028700" lvl="1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Druhá úroveň</a:t>
            </a:r>
          </a:p>
          <a:p>
            <a:pPr marL="1485900" lvl="2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Třetí úroveň</a:t>
            </a:r>
          </a:p>
          <a:p>
            <a:pPr marL="1885950" lvl="3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Čtvrtá úroveň</a:t>
            </a:r>
          </a:p>
          <a:p>
            <a:pPr marL="2343150" lvl="4" indent="-285750" algn="just" defTabSz="4492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cs-CZ" dirty="0"/>
              <a:t>Pátá úroveň</a:t>
            </a:r>
          </a:p>
          <a:p>
            <a:pPr lv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75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91817-5603-4628-9969-2DFE82E0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B8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38DCD3-C6B2-4A32-95BC-EC26282DF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793" y="1614950"/>
            <a:ext cx="4320480" cy="526123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A042E7C-D9E5-4B53-BA8A-800F30B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40312" y="1614949"/>
            <a:ext cx="4680519" cy="526123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87052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2B462A4E-4E72-4BC8-A837-D4A3AA28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792" y="1619597"/>
            <a:ext cx="8824433" cy="553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84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dirty="0"/>
              <a:t>Upravte styly předlohy textu.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1026" name="Rectangle 1">
            <a:extLst>
              <a:ext uri="{FF2B5EF4-FFF2-40B4-BE49-F238E27FC236}">
                <a16:creationId xmlns:a16="http://schemas.microsoft.com/office/drawing/2014/main" id="{B7D41CFF-EB71-4F5B-BCFA-F0394C20C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8987" y="307777"/>
            <a:ext cx="9181637" cy="10957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 noProof="0" dirty="0"/>
              <a:t>Klikněte pro úpravu formátu textu nadpisu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105582DF-2A5D-4BFF-B212-625FE4C962BC}"/>
              </a:ext>
            </a:extLst>
          </p:cNvPr>
          <p:cNvSpPr txBox="1"/>
          <p:nvPr userDrawn="1"/>
        </p:nvSpPr>
        <p:spPr>
          <a:xfrm>
            <a:off x="0" y="7251897"/>
            <a:ext cx="10080624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KATEDRA ELEKTRICKÝCH POHONŮ A TRAKCE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95E3FBB-7E9A-4CEE-BEA9-C70EC419F692}"/>
              </a:ext>
            </a:extLst>
          </p:cNvPr>
          <p:cNvSpPr txBox="1"/>
          <p:nvPr userDrawn="1"/>
        </p:nvSpPr>
        <p:spPr>
          <a:xfrm>
            <a:off x="0" y="0"/>
            <a:ext cx="10080626" cy="307777"/>
          </a:xfrm>
          <a:prstGeom prst="rect">
            <a:avLst/>
          </a:prstGeom>
          <a:solidFill>
            <a:srgbClr val="0065BD"/>
          </a:solidFill>
        </p:spPr>
        <p:txBody>
          <a:bodyPr wrap="square" rtlCol="0" anchor="ctr" anchorCtr="0">
            <a:spAutoFit/>
          </a:bodyPr>
          <a:lstStyle/>
          <a:p>
            <a:pPr algn="r"/>
            <a:r>
              <a:rPr lang="cs-CZ" sz="1400" b="1" dirty="0">
                <a:solidFill>
                  <a:schemeClr val="bg1"/>
                </a:solidFill>
                <a:latin typeface="Technika" panose="00000500000000000000" pitchFamily="2" charset="-18"/>
              </a:rPr>
              <a:t>FAKULTA ELEKTROTECHNICKÁ ČVUT V PRAZE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2ED91152-AD9E-4327-BEE5-87959A74B0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-1" t="22245" r="4199" b="4421"/>
          <a:stretch/>
        </p:blipFill>
        <p:spPr>
          <a:xfrm>
            <a:off x="9292314" y="6948189"/>
            <a:ext cx="792088" cy="606838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CA004CF9-5F4A-7CAA-2BB0-4B0321BEAE6A}"/>
              </a:ext>
            </a:extLst>
          </p:cNvPr>
          <p:cNvSpPr txBox="1"/>
          <p:nvPr userDrawn="1"/>
        </p:nvSpPr>
        <p:spPr>
          <a:xfrm>
            <a:off x="8280672" y="7236221"/>
            <a:ext cx="936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fld id="{5CAED73B-EC01-4BDC-AF52-A7217E41DC92}" type="slidenum">
              <a:rPr lang="cs-CZ" sz="1600" smtClean="0">
                <a:latin typeface="Technika" panose="00000500000000000000" pitchFamily="2" charset="-18"/>
              </a:rPr>
              <a:pPr algn="ctr"/>
              <a:t>‹#›</a:t>
            </a:fld>
            <a:r>
              <a:rPr lang="cs-CZ" sz="1600" dirty="0">
                <a:latin typeface="Technika" panose="00000500000000000000" pitchFamily="2" charset="-18"/>
              </a:rPr>
              <a:t>/6</a:t>
            </a:r>
            <a:endParaRPr lang="en-US" dirty="0">
              <a:latin typeface="Technika" panose="00000500000000000000" pitchFamily="2" charset="-18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2A80E81-2B31-BE54-05F9-3B620D45893A}"/>
              </a:ext>
            </a:extLst>
          </p:cNvPr>
          <p:cNvPicPr>
            <a:picLocks/>
          </p:cNvPicPr>
          <p:nvPr userDrawn="1"/>
        </p:nvPicPr>
        <p:blipFill rotWithShape="1">
          <a:blip r:embed="rId5"/>
          <a:srcRect l="2415" t="22246" r="4199" b="4420"/>
          <a:stretch/>
        </p:blipFill>
        <p:spPr>
          <a:xfrm>
            <a:off x="0" y="0"/>
            <a:ext cx="775533" cy="60683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</p:sldLayoutIdLst>
  <p:hf hdr="0" ftr="0" dt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0065BD"/>
          </a:solidFill>
          <a:latin typeface="Technika" panose="00000500000000000000" pitchFamily="2" charset="-18"/>
          <a:ea typeface="Technika" panose="00000500000000000000" pitchFamily="2" charset="-18"/>
          <a:cs typeface="Technika" panose="00000500000000000000" pitchFamily="2" charset="-18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WenQuanYi Zen Hei" charset="0"/>
        </a:defRPr>
      </a:lvl9pPr>
    </p:titleStyle>
    <p:bodyStyle>
      <a:lvl1pPr marL="2857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10000"/>
        <a:buFont typeface="Arial" panose="020B0604020202020204" pitchFamily="34" charset="0"/>
        <a:buChar char="•"/>
        <a:defRPr lang="en-US" altLang="cs-CZ" sz="20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10287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148590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9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8859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2343150" indent="-285750" algn="just" defTabSz="449263" rtl="0" eaLnBrk="0" fontAlgn="base" hangingPunct="0">
        <a:lnSpc>
          <a:spcPct val="100000"/>
        </a:lnSpc>
        <a:spcBef>
          <a:spcPts val="600"/>
        </a:spcBef>
        <a:spcAft>
          <a:spcPts val="600"/>
        </a:spcAft>
        <a:buClrTx/>
        <a:buSzPct val="100000"/>
        <a:buFont typeface="Arial" panose="020B0604020202020204" pitchFamily="34" charset="0"/>
        <a:buChar char="•"/>
        <a:defRPr lang="en-US" altLang="cs-CZ" sz="1800" kern="1200" noProof="0" dirty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>
            <a:extLst>
              <a:ext uri="{FF2B5EF4-FFF2-40B4-BE49-F238E27FC236}">
                <a16:creationId xmlns:a16="http://schemas.microsoft.com/office/drawing/2014/main" id="{072E56F0-21D8-EE32-B3A4-90522666E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68" y="899517"/>
            <a:ext cx="9793087" cy="1296144"/>
          </a:xfrm>
        </p:spPr>
        <p:txBody>
          <a:bodyPr anchor="ctr" anchorCtr="0"/>
          <a:lstStyle/>
          <a:p>
            <a:r>
              <a:rPr lang="cs-CZ" sz="3200" b="1" dirty="0"/>
              <a:t>Možnosti využití </a:t>
            </a:r>
            <a:r>
              <a:rPr lang="cs-CZ" sz="3200" b="1" dirty="0" err="1"/>
              <a:t>SoC</a:t>
            </a:r>
            <a:r>
              <a:rPr lang="cs-CZ" sz="3200" b="1" dirty="0"/>
              <a:t> platformy procesorů pro řízení elektrických pohonů</a:t>
            </a:r>
            <a:endParaRPr lang="en-US" sz="3200" cap="all" noProof="0" dirty="0">
              <a:latin typeface="Technika" panose="00000500000000000000" pitchFamily="2" charset="-18"/>
            </a:endParaRPr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22997773-EDEC-A7A4-2F7B-7B5E7D30F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779837"/>
            <a:ext cx="7559675" cy="3312369"/>
          </a:xfrm>
        </p:spPr>
        <p:txBody>
          <a:bodyPr/>
          <a:lstStyle/>
          <a:p>
            <a:r>
              <a:rPr lang="cs-CZ" b="1" dirty="0">
                <a:latin typeface="Cambria" panose="02040503050406030204" pitchFamily="18" charset="0"/>
                <a:ea typeface="Cambria" panose="02040503050406030204" pitchFamily="18" charset="0"/>
              </a:rPr>
              <a:t>Petr Zakopal</a:t>
            </a: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cs-CZ" b="1" i="1" noProof="0" dirty="0"/>
              <a:t>Vedoucí práce</a:t>
            </a:r>
            <a:r>
              <a:rPr lang="en-US" i="1" noProof="0" dirty="0"/>
              <a:t>: </a:t>
            </a:r>
            <a:endParaRPr lang="cs-CZ" i="1" noProof="0" dirty="0"/>
          </a:p>
          <a:p>
            <a:r>
              <a:rPr lang="cs-CZ" dirty="0"/>
              <a:t>d</a:t>
            </a:r>
            <a:r>
              <a:rPr lang="cs-CZ" noProof="0" dirty="0" err="1"/>
              <a:t>oc</a:t>
            </a:r>
            <a:r>
              <a:rPr lang="cs-CZ" noProof="0" dirty="0"/>
              <a:t>. Ing. Jan Bauer, Ph.D.</a:t>
            </a:r>
          </a:p>
          <a:p>
            <a:r>
              <a:rPr lang="en-US" b="1" i="1" noProof="0" dirty="0" err="1"/>
              <a:t>Oponent</a:t>
            </a:r>
            <a:r>
              <a:rPr lang="cs-CZ" b="1" i="1" noProof="0" dirty="0"/>
              <a:t> práce</a:t>
            </a:r>
            <a:r>
              <a:rPr lang="en-US" noProof="0" dirty="0"/>
              <a:t>:</a:t>
            </a:r>
          </a:p>
          <a:p>
            <a:r>
              <a:rPr lang="cs-CZ" dirty="0"/>
              <a:t>Ing. </a:t>
            </a:r>
            <a:r>
              <a:rPr lang="cs-CZ"/>
              <a:t>Tomáš Musil</a:t>
            </a:r>
            <a:r>
              <a:rPr lang="cs-CZ" noProof="0"/>
              <a:t>, </a:t>
            </a:r>
            <a:r>
              <a:rPr lang="cs-CZ" noProof="0" dirty="0"/>
              <a:t>Ph.D.</a:t>
            </a:r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775EB7-BB8B-0334-4E12-9B875B53371B}"/>
              </a:ext>
            </a:extLst>
          </p:cNvPr>
          <p:cNvSpPr txBox="1">
            <a:spLocks/>
          </p:cNvSpPr>
          <p:nvPr/>
        </p:nvSpPr>
        <p:spPr bwMode="auto">
          <a:xfrm>
            <a:off x="143768" y="2195661"/>
            <a:ext cx="9793087" cy="792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95989C"/>
                </a:solidFill>
              </a:rPr>
              <a:t>Possibilities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of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Using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SoC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Platform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Processors</a:t>
            </a:r>
            <a:r>
              <a:rPr lang="cs-CZ" sz="2000" b="1" i="1" dirty="0">
                <a:solidFill>
                  <a:srgbClr val="95989C"/>
                </a:solidFill>
              </a:rPr>
              <a:t> </a:t>
            </a:r>
            <a:r>
              <a:rPr lang="cs-CZ" sz="2000" b="1" i="1" dirty="0" err="1">
                <a:solidFill>
                  <a:srgbClr val="95989C"/>
                </a:solidFill>
              </a:rPr>
              <a:t>for</a:t>
            </a:r>
            <a:r>
              <a:rPr lang="cs-CZ" sz="2000" b="1" i="1" dirty="0">
                <a:solidFill>
                  <a:srgbClr val="95989C"/>
                </a:solidFill>
              </a:rPr>
              <a:t> Controlling Electric </a:t>
            </a:r>
            <a:r>
              <a:rPr lang="cs-CZ" sz="2000" b="1" i="1" dirty="0" err="1">
                <a:solidFill>
                  <a:srgbClr val="95989C"/>
                </a:solidFill>
              </a:rPr>
              <a:t>Drives</a:t>
            </a:r>
            <a:endParaRPr lang="cs-CZ" sz="2000" b="1" i="1" dirty="0">
              <a:solidFill>
                <a:srgbClr val="95989C"/>
              </a:solidFill>
            </a:endParaRPr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AA077D99-526F-1A9B-B8B1-F7E7E4EFFE2E}"/>
              </a:ext>
            </a:extLst>
          </p:cNvPr>
          <p:cNvSpPr txBox="1">
            <a:spLocks/>
          </p:cNvSpPr>
          <p:nvPr/>
        </p:nvSpPr>
        <p:spPr bwMode="auto">
          <a:xfrm>
            <a:off x="6336456" y="7308229"/>
            <a:ext cx="3528392" cy="216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1100" b="1" dirty="0" err="1">
                <a:solidFill>
                  <a:schemeClr val="bg1"/>
                </a:solidFill>
              </a:rPr>
              <a:t>github.com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petrzakopal</a:t>
            </a:r>
            <a:r>
              <a:rPr lang="cs-CZ" sz="1100" b="1" dirty="0">
                <a:solidFill>
                  <a:schemeClr val="bg1"/>
                </a:solidFill>
              </a:rPr>
              <a:t>/</a:t>
            </a:r>
            <a:r>
              <a:rPr lang="cs-CZ" sz="1100" b="1" dirty="0" err="1">
                <a:solidFill>
                  <a:schemeClr val="bg1"/>
                </a:solidFill>
              </a:rPr>
              <a:t>dp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7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6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Backup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 </a:t>
            </a:r>
            <a:r>
              <a:rPr lang="cs-CZ" sz="4400" noProof="0" dirty="0" err="1">
                <a:solidFill>
                  <a:srgbClr val="005EB8"/>
                </a:solidFill>
                <a:latin typeface="Technika" panose="00000500000000000000" pitchFamily="2" charset="-18"/>
              </a:rPr>
              <a:t>slides</a:t>
            </a: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3272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Ukázka aplikace – FOC simulace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84642-3727-77A8-4809-8C2E1CB42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20" y="1423773"/>
            <a:ext cx="76705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Uspořádání pracoviště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7CDE0-46E1-AD26-385E-729E597E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7" y="1367930"/>
            <a:ext cx="9711270" cy="46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Využití zdrojů PL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AB517B87-2DB7-5DC8-2A78-19FF71308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12" y="2808630"/>
            <a:ext cx="7772400" cy="152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Teoretický základ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A32D-A859-3E53-F917-D400F5E1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92" y="1290855"/>
            <a:ext cx="7992888" cy="362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B8AC1-EC05-19C1-E4EE-1450EF053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7" y="5147989"/>
            <a:ext cx="9860389" cy="1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Vývojová platforma</a:t>
            </a:r>
          </a:p>
        </p:txBody>
      </p:sp>
      <p:sp>
        <p:nvSpPr>
          <p:cNvPr id="3" name="Nadpis 1">
            <a:extLst>
              <a:ext uri="{FF2B5EF4-FFF2-40B4-BE49-F238E27FC236}">
                <a16:creationId xmlns:a16="http://schemas.microsoft.com/office/drawing/2014/main" id="{49F7B3C2-536B-B246-0037-7BE53D5E7D77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 err="1">
                <a:solidFill>
                  <a:srgbClr val="E05206"/>
                </a:solidFill>
              </a:rPr>
              <a:t>Xilinx</a:t>
            </a:r>
            <a:r>
              <a:rPr lang="cs-CZ" sz="2000" b="1" i="1" dirty="0">
                <a:solidFill>
                  <a:srgbClr val="E05206"/>
                </a:solidFill>
              </a:rPr>
              <a:t> </a:t>
            </a:r>
            <a:r>
              <a:rPr lang="cs-CZ" sz="2000" b="1" i="1" dirty="0" err="1">
                <a:solidFill>
                  <a:srgbClr val="E05206"/>
                </a:solidFill>
              </a:rPr>
              <a:t>kria</a:t>
            </a:r>
            <a:r>
              <a:rPr lang="cs-CZ" sz="2000" b="1" i="1" dirty="0">
                <a:solidFill>
                  <a:srgbClr val="E05206"/>
                </a:solidFill>
              </a:rPr>
              <a:t> KR260 SOMS</a:t>
            </a:r>
          </a:p>
        </p:txBody>
      </p:sp>
      <p:pic>
        <p:nvPicPr>
          <p:cNvPr id="6" name="Picture 5" descr="A close-up of a computer chip&#10;&#10;Description automatically generated with low confidence">
            <a:extLst>
              <a:ext uri="{FF2B5EF4-FFF2-40B4-BE49-F238E27FC236}">
                <a16:creationId xmlns:a16="http://schemas.microsoft.com/office/drawing/2014/main" id="{D4846442-40F1-E371-1E70-C45CBE610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3119" r="18500" b="3723"/>
          <a:stretch/>
        </p:blipFill>
        <p:spPr>
          <a:xfrm>
            <a:off x="1727943" y="1763613"/>
            <a:ext cx="6624736" cy="52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Realizace aplikace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A7EDB-58F9-F3D0-0213-1A4FC3D6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" y="1578961"/>
            <a:ext cx="9961524" cy="44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5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000D41B-B430-F887-4A11-5AA2F2E3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19" y="1206324"/>
            <a:ext cx="9514986" cy="17281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 (porovnání)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392B22C3-907C-8EEC-F94D-9BB9F51F2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046" y="2843733"/>
            <a:ext cx="6838527" cy="4270804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7C843E3D-151C-6D0C-D5FD-2576F7F51348}"/>
              </a:ext>
            </a:extLst>
          </p:cNvPr>
          <p:cNvSpPr/>
          <p:nvPr/>
        </p:nvSpPr>
        <p:spPr bwMode="auto">
          <a:xfrm>
            <a:off x="6485024" y="3203773"/>
            <a:ext cx="1795647" cy="1728192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AAB382D9-6222-04C6-ADD7-9B32926162AF}"/>
              </a:ext>
            </a:extLst>
          </p:cNvPr>
          <p:cNvSpPr/>
          <p:nvPr/>
        </p:nvSpPr>
        <p:spPr bwMode="auto">
          <a:xfrm>
            <a:off x="4464248" y="1677729"/>
            <a:ext cx="1728192" cy="1095797"/>
          </a:xfrm>
          <a:prstGeom prst="frame">
            <a:avLst>
              <a:gd name="adj1" fmla="val 4719"/>
            </a:avLst>
          </a:prstGeom>
          <a:solidFill>
            <a:srgbClr val="C60C3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CB3162-3279-9B18-6B5B-54DB7EC9C0D4}"/>
              </a:ext>
            </a:extLst>
          </p:cNvPr>
          <p:cNvCxnSpPr/>
          <p:nvPr/>
        </p:nvCxnSpPr>
        <p:spPr bwMode="auto">
          <a:xfrm>
            <a:off x="6264449" y="2808630"/>
            <a:ext cx="360039" cy="360039"/>
          </a:xfrm>
          <a:prstGeom prst="straightConnector1">
            <a:avLst/>
          </a:prstGeom>
          <a:solidFill>
            <a:srgbClr val="00B8FF"/>
          </a:solidFill>
          <a:ln w="539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43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F3FC-B5FE-3BED-EB28-4FC2D7E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777"/>
            <a:ext cx="10080624" cy="1095796"/>
          </a:xfrm>
        </p:spPr>
        <p:txBody>
          <a:bodyPr/>
          <a:lstStyle/>
          <a:p>
            <a:r>
              <a:rPr lang="en-CZ" dirty="0"/>
              <a:t>Analýza běhu aplikace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EEA3901-28F7-D559-4629-AF3EB3399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8" y="1643714"/>
            <a:ext cx="9845479" cy="5608184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8E674679-081B-AA64-ACFD-A9A29B3FF42A}"/>
              </a:ext>
            </a:extLst>
          </p:cNvPr>
          <p:cNvSpPr txBox="1">
            <a:spLocks/>
          </p:cNvSpPr>
          <p:nvPr/>
        </p:nvSpPr>
        <p:spPr bwMode="auto">
          <a:xfrm>
            <a:off x="143768" y="1187549"/>
            <a:ext cx="9793087" cy="432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000" kern="1200" cap="all" baseline="0">
                <a:solidFill>
                  <a:srgbClr val="005EB8"/>
                </a:solidFill>
                <a:latin typeface="Technika" panose="00000500000000000000" pitchFamily="2" charset="-18"/>
                <a:ea typeface="Technika" panose="00000500000000000000" pitchFamily="2" charset="-18"/>
                <a:cs typeface="Technika" panose="00000500000000000000" pitchFamily="2" charset="-18"/>
              </a:defRPr>
            </a:lvl1pPr>
            <a:lvl2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2pPr>
            <a:lvl3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3pPr>
            <a:lvl4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4pPr>
            <a:lvl5pPr algn="ctr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Liberation Sans" panose="020B0604020202020204" pitchFamily="34" charset="0"/>
                <a:cs typeface="Liberation Sans" panose="020B0604020202020204" pitchFamily="34" charset="0"/>
              </a:defRPr>
            </a:lvl5pPr>
            <a:lvl6pPr marL="25146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6pPr>
            <a:lvl7pPr marL="29718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7pPr>
            <a:lvl8pPr marL="34290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8pPr>
            <a:lvl9pPr marL="3886200" indent="-228600" algn="ctr" defTabSz="449263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WenQuanYi Zen Hei" charset="0"/>
              </a:defRPr>
            </a:lvl9pPr>
          </a:lstStyle>
          <a:p>
            <a:r>
              <a:rPr lang="cs-CZ" sz="2000" b="1" i="1" dirty="0">
                <a:solidFill>
                  <a:srgbClr val="E05206"/>
                </a:solidFill>
              </a:rPr>
              <a:t>CPU/FPGA Model</a:t>
            </a:r>
          </a:p>
        </p:txBody>
      </p:sp>
    </p:spTree>
    <p:extLst>
      <p:ext uri="{BB962C8B-B14F-4D97-AF65-F5344CB8AC3E}">
        <p14:creationId xmlns:p14="http://schemas.microsoft.com/office/powerpoint/2010/main" val="19911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8D8D05-90FB-4548-9CEA-44E94AA1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95" y="3366952"/>
            <a:ext cx="8824433" cy="825769"/>
          </a:xfrm>
        </p:spPr>
        <p:txBody>
          <a:bodyPr/>
          <a:lstStyle/>
          <a:p>
            <a:pPr marL="0" indent="0" algn="ctr">
              <a:buNone/>
            </a:pPr>
            <a:r>
              <a:rPr lang="cs-CZ" sz="4400" noProof="0" dirty="0">
                <a:solidFill>
                  <a:srgbClr val="005EB8"/>
                </a:solidFill>
                <a:latin typeface="Technika" panose="00000500000000000000" pitchFamily="2" charset="-18"/>
              </a:rPr>
              <a:t>Děkuji za pozornost</a:t>
            </a:r>
            <a:r>
              <a:rPr lang="cs-CZ" sz="4400" dirty="0">
                <a:solidFill>
                  <a:srgbClr val="005EB8"/>
                </a:solidFill>
                <a:latin typeface="Technika" panose="00000500000000000000" pitchFamily="2" charset="-18"/>
              </a:rPr>
              <a:t>.</a:t>
            </a:r>
            <a:endParaRPr lang="en-US" sz="4400" noProof="0" dirty="0">
              <a:solidFill>
                <a:srgbClr val="005EB8"/>
              </a:solidFill>
              <a:latin typeface="Technika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30451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4BD6D-D679-68FE-29B9-86A257FF02AF}"/>
              </a:ext>
            </a:extLst>
          </p:cNvPr>
          <p:cNvSpPr/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Z" sz="1800" b="0" i="0" u="none" strike="noStrike" cap="none" normalizeH="0" baseline="0" dirty="0">
              <a:ln>
                <a:solidFill>
                  <a:sysClr val="windowText" lastClr="000000"/>
                </a:solidFill>
              </a:ln>
              <a:solidFill>
                <a:srgbClr val="E05206"/>
              </a:solidFill>
              <a:effectLst/>
              <a:latin typeface="Arial" panose="020B0604020202020204" pitchFamily="34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0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1320F-8B04-28D1-3DC3-1D0E0863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Otázka č. 1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969BC-ADF2-0ADD-9B62-A691718A8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solidFill>
                  <a:srgbClr val="0050A0"/>
                </a:solidFill>
              </a:rPr>
              <a:t>Q</a:t>
            </a:r>
            <a:r>
              <a:rPr lang="cs-CZ" dirty="0">
                <a:solidFill>
                  <a:srgbClr val="0050A0"/>
                </a:solidFill>
              </a:rPr>
              <a:t>: Otázka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/>
              <a:t>A</a:t>
            </a:r>
            <a:r>
              <a:rPr lang="cs-CZ" dirty="0"/>
              <a:t>: Odpověď 1.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8222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Vlastn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Motiv Office">
      <a:majorFont>
        <a:latin typeface="Arial"/>
        <a:ea typeface=""/>
        <a:cs typeface="WenQuanYi Zen Hei"/>
      </a:majorFont>
      <a:minorFont>
        <a:latin typeface="Arial"/>
        <a:ea typeface="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cs-CZ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WenQuanYi Zen Hei" charset="0"/>
          </a:defRPr>
        </a:defPPr>
      </a:lstStyle>
    </a:lnDef>
  </a:objectDefaults>
  <a:extraClrSchemeLst>
    <a:extraClrScheme>
      <a:clrScheme name="Motiv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iv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iv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48178</TotalTime>
  <Words>111</Words>
  <Application>Microsoft Macintosh PowerPoint</Application>
  <PresentationFormat>Custom</PresentationFormat>
  <Paragraphs>27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</vt:lpstr>
      <vt:lpstr>Liberation Sans</vt:lpstr>
      <vt:lpstr>Technika</vt:lpstr>
      <vt:lpstr>Times New Roman</vt:lpstr>
      <vt:lpstr>Motiv Office</vt:lpstr>
      <vt:lpstr>Možnosti využití SoC platformy procesorů pro řízení elektrických pohonů</vt:lpstr>
      <vt:lpstr>Teoretický základ</vt:lpstr>
      <vt:lpstr>Vývojová platforma</vt:lpstr>
      <vt:lpstr>Realizace aplikace</vt:lpstr>
      <vt:lpstr>Analýza běhu aplikace (porovnání)</vt:lpstr>
      <vt:lpstr>Analýza běhu aplikace</vt:lpstr>
      <vt:lpstr>PowerPoint Presentation</vt:lpstr>
      <vt:lpstr>PowerPoint Presentation</vt:lpstr>
      <vt:lpstr>Otázka č. 1</vt:lpstr>
      <vt:lpstr>PowerPoint Presentation</vt:lpstr>
      <vt:lpstr>PowerPoint Presentation</vt:lpstr>
      <vt:lpstr>Ukázka aplikace – FOC simulace</vt:lpstr>
      <vt:lpstr>Uspořádání pracoviště</vt:lpstr>
      <vt:lpstr>Využití zdrojů PL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Ondřej Lipčák</dc:creator>
  <cp:lastModifiedBy>Zakopal, Petr</cp:lastModifiedBy>
  <cp:revision>418</cp:revision>
  <cp:lastPrinted>2021-11-24T14:19:43Z</cp:lastPrinted>
  <dcterms:created xsi:type="dcterms:W3CDTF">2016-01-09T14:01:29Z</dcterms:created>
  <dcterms:modified xsi:type="dcterms:W3CDTF">2023-05-17T08:41:30Z</dcterms:modified>
</cp:coreProperties>
</file>