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5"/>
  </p:notesMasterIdLst>
  <p:sldIdLst>
    <p:sldId id="369" r:id="rId3"/>
    <p:sldId id="371" r:id="rId4"/>
    <p:sldId id="373" r:id="rId5"/>
    <p:sldId id="374" r:id="rId6"/>
    <p:sldId id="376" r:id="rId7"/>
    <p:sldId id="378" r:id="rId8"/>
    <p:sldId id="328" r:id="rId9"/>
    <p:sldId id="377" r:id="rId10"/>
    <p:sldId id="334" r:id="rId11"/>
    <p:sldId id="389" r:id="rId12"/>
    <p:sldId id="384" r:id="rId13"/>
    <p:sldId id="385" r:id="rId14"/>
    <p:sldId id="383" r:id="rId15"/>
    <p:sldId id="387" r:id="rId16"/>
    <p:sldId id="390" r:id="rId17"/>
    <p:sldId id="386" r:id="rId18"/>
    <p:sldId id="388" r:id="rId19"/>
    <p:sldId id="382" r:id="rId20"/>
    <p:sldId id="381" r:id="rId21"/>
    <p:sldId id="375" r:id="rId22"/>
    <p:sldId id="380" r:id="rId23"/>
    <p:sldId id="379" r:id="rId24"/>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85116" autoAdjust="0"/>
  </p:normalViewPr>
  <p:slideViewPr>
    <p:cSldViewPr>
      <p:cViewPr varScale="1">
        <p:scale>
          <a:sx n="112" d="100"/>
          <a:sy n="112" d="100"/>
        </p:scale>
        <p:origin x="1864" y="19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Synthesis – Transfer HDL to RTL (and and nand etc)</a:t>
            </a:r>
          </a:p>
          <a:p>
            <a:r>
              <a:rPr lang="en-CZ" dirty="0"/>
              <a:t>Place and Route – mapping netlist to FPGA resources</a:t>
            </a:r>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a:t>
            </a:fld>
            <a:endParaRPr lang="cs-CZ" altLang="cs-CZ" dirty="0"/>
          </a:p>
        </p:txBody>
      </p:sp>
    </p:spTree>
    <p:extLst>
      <p:ext uri="{BB962C8B-B14F-4D97-AF65-F5344CB8AC3E}">
        <p14:creationId xmlns:p14="http://schemas.microsoft.com/office/powerpoint/2010/main" val="325808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16</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17</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22</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Myslel</a:t>
            </a:r>
            <a:r>
              <a:rPr lang="en-GB" dirty="0"/>
              <a:t> </a:t>
            </a:r>
            <a:r>
              <a:rPr lang="en-GB" dirty="0" err="1"/>
              <a:t>jsem</a:t>
            </a:r>
            <a:r>
              <a:rPr lang="en-GB" dirty="0"/>
              <a:t>, </a:t>
            </a:r>
            <a:r>
              <a:rPr lang="en-GB" dirty="0" err="1"/>
              <a:t>že</a:t>
            </a:r>
            <a:r>
              <a:rPr lang="en-GB" dirty="0"/>
              <a:t> pro </a:t>
            </a:r>
            <a:r>
              <a:rPr lang="en-GB" dirty="0" err="1"/>
              <a:t>přenos</a:t>
            </a:r>
            <a:r>
              <a:rPr lang="en-GB" dirty="0"/>
              <a:t> </a:t>
            </a:r>
            <a:r>
              <a:rPr lang="en-GB" dirty="0" err="1"/>
              <a:t>dat</a:t>
            </a:r>
            <a:r>
              <a:rPr lang="en-GB" dirty="0"/>
              <a:t> je </a:t>
            </a:r>
            <a:r>
              <a:rPr lang="en-GB" dirty="0" err="1"/>
              <a:t>používána</a:t>
            </a:r>
            <a:r>
              <a:rPr lang="en-GB" dirty="0"/>
              <a:t> cesta z PL do FPD Main Switch a do </a:t>
            </a:r>
            <a:r>
              <a:rPr lang="en-GB" dirty="0" err="1"/>
              <a:t>bloku</a:t>
            </a:r>
            <a:r>
              <a:rPr lang="en-GB" dirty="0"/>
              <a:t> PCIe a </a:t>
            </a:r>
            <a:r>
              <a:rPr lang="en-GB" dirty="0" err="1"/>
              <a:t>díky</a:t>
            </a:r>
            <a:r>
              <a:rPr lang="en-GB" dirty="0"/>
              <a:t> </a:t>
            </a:r>
            <a:r>
              <a:rPr lang="en-GB" dirty="0" err="1"/>
              <a:t>němu</a:t>
            </a:r>
            <a:r>
              <a:rPr lang="en-GB" dirty="0"/>
              <a:t> </a:t>
            </a:r>
            <a:r>
              <a:rPr lang="en-GB" dirty="0" err="1"/>
              <a:t>bude</a:t>
            </a:r>
            <a:r>
              <a:rPr lang="en-GB" dirty="0"/>
              <a:t> </a:t>
            </a:r>
            <a:r>
              <a:rPr lang="en-GB" dirty="0" err="1"/>
              <a:t>probíhat</a:t>
            </a:r>
            <a:r>
              <a:rPr lang="en-GB" dirty="0"/>
              <a:t> </a:t>
            </a:r>
            <a:r>
              <a:rPr lang="en-GB" dirty="0" err="1"/>
              <a:t>komunikace</a:t>
            </a:r>
            <a:r>
              <a:rPr lang="en-GB" dirty="0"/>
              <a:t> </a:t>
            </a:r>
            <a:r>
              <a:rPr lang="en-GB" dirty="0" err="1"/>
              <a:t>přes</a:t>
            </a:r>
            <a:r>
              <a:rPr lang="en-GB" dirty="0"/>
              <a:t> PCIe do CCI (</a:t>
            </a:r>
            <a:r>
              <a:rPr lang="en-GB" dirty="0" err="1"/>
              <a:t>koherentnost</a:t>
            </a:r>
            <a:r>
              <a:rPr lang="en-GB" dirty="0"/>
              <a:t> </a:t>
            </a:r>
            <a:r>
              <a:rPr lang="en-GB" dirty="0" err="1"/>
              <a:t>jednotlivých</a:t>
            </a:r>
            <a:r>
              <a:rPr lang="en-GB" dirty="0"/>
              <a:t> CPU a PL) a </a:t>
            </a:r>
            <a:r>
              <a:rPr lang="en-GB" dirty="0" err="1"/>
              <a:t>pak</a:t>
            </a:r>
            <a:r>
              <a:rPr lang="en-GB" dirty="0"/>
              <a:t> do </a:t>
            </a:r>
            <a:r>
              <a:rPr lang="en-GB" dirty="0" err="1"/>
              <a:t>paměti</a:t>
            </a:r>
            <a:r>
              <a:rPr lang="en-GB" dirty="0"/>
              <a:t> DDR. </a:t>
            </a:r>
            <a:r>
              <a:rPr lang="en-GB" dirty="0" err="1"/>
              <a:t>Skutečná</a:t>
            </a:r>
            <a:r>
              <a:rPr lang="en-GB" dirty="0"/>
              <a:t> cesta </a:t>
            </a:r>
            <a:r>
              <a:rPr lang="en-GB" dirty="0" err="1"/>
              <a:t>však</a:t>
            </a:r>
            <a:r>
              <a:rPr lang="en-GB" dirty="0"/>
              <a:t> </a:t>
            </a:r>
            <a:r>
              <a:rPr lang="en-GB" dirty="0" err="1"/>
              <a:t>nevyužívá</a:t>
            </a:r>
            <a:r>
              <a:rPr lang="en-GB" dirty="0"/>
              <a:t> CCI ale </a:t>
            </a:r>
            <a:r>
              <a:rPr lang="en-GB" dirty="0" err="1"/>
              <a:t>přímo</a:t>
            </a:r>
            <a:r>
              <a:rPr lang="en-GB" dirty="0"/>
              <a:t> AXI FPD do DDR Controller. </a:t>
            </a:r>
            <a:r>
              <a:rPr lang="en-GB" dirty="0" err="1"/>
              <a:t>Moc</a:t>
            </a:r>
            <a:r>
              <a:rPr lang="en-GB" dirty="0"/>
              <a:t> </a:t>
            </a:r>
            <a:r>
              <a:rPr lang="en-GB" dirty="0" err="1"/>
              <a:t>jsem</a:t>
            </a:r>
            <a:r>
              <a:rPr lang="en-GB" dirty="0"/>
              <a:t> </a:t>
            </a:r>
            <a:r>
              <a:rPr lang="en-GB" dirty="0" err="1"/>
              <a:t>přenos</a:t>
            </a:r>
            <a:r>
              <a:rPr lang="en-GB" dirty="0"/>
              <a:t> </a:t>
            </a:r>
            <a:r>
              <a:rPr lang="en-GB" dirty="0" err="1"/>
              <a:t>dat</a:t>
            </a:r>
            <a:r>
              <a:rPr lang="en-GB" dirty="0"/>
              <a:t> </a:t>
            </a:r>
            <a:r>
              <a:rPr lang="en-GB" dirty="0" err="1"/>
              <a:t>zkomplikoval</a:t>
            </a:r>
            <a:r>
              <a:rPr lang="en-GB" dirty="0"/>
              <a:t>.</a:t>
            </a:r>
          </a:p>
          <a:p>
            <a:endParaRPr lang="en-GB" dirty="0"/>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382514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237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a:t>
            </a:r>
            <a:r>
              <a:rPr lang="cs-CZ" dirty="0">
                <a:solidFill>
                  <a:srgbClr val="C60C30"/>
                </a:solidFill>
              </a:rPr>
              <a:t>DDR paměť</a:t>
            </a:r>
            <a:r>
              <a:rPr lang="cs-CZ" dirty="0"/>
              <a:t>.</a:t>
            </a:r>
          </a:p>
          <a:p>
            <a:pPr marL="1087200" lvl="1" indent="-285750"/>
            <a:r>
              <a:rPr lang="cs-CZ" dirty="0"/>
              <a:t>Ne, DDR paměť </a:t>
            </a:r>
            <a:r>
              <a:rPr lang="cs-CZ" dirty="0">
                <a:solidFill>
                  <a:srgbClr val="C60C30"/>
                </a:solidFill>
              </a:rPr>
              <a:t>není připojena přes </a:t>
            </a:r>
            <a:r>
              <a:rPr lang="cs-CZ" dirty="0" err="1">
                <a:solidFill>
                  <a:srgbClr val="C60C30"/>
                </a:solidFill>
              </a:rPr>
              <a:t>PCIe</a:t>
            </a:r>
            <a:r>
              <a:rPr lang="cs-CZ" dirty="0"/>
              <a:t> rozhraní. Při vyhledávání informací v dokumentaci jsem špatně vyhodnotil a popsal způsob přenosu dat mezi PS a PL. </a:t>
            </a:r>
            <a:r>
              <a:rPr lang="cs-CZ" dirty="0">
                <a:solidFill>
                  <a:srgbClr val="C60C30"/>
                </a:solidFill>
              </a:rPr>
              <a:t>Jedná se o chybu, kterou by bylo třeba opravit.</a:t>
            </a:r>
          </a:p>
          <a:p>
            <a:pPr marL="1087200" lvl="1" indent="-285750"/>
            <a:r>
              <a:rPr lang="cs-CZ" dirty="0"/>
              <a:t>Komunikace FPGA a pamětí DDR je provedena pomocí </a:t>
            </a:r>
            <a:r>
              <a:rPr lang="cs-CZ" dirty="0">
                <a:solidFill>
                  <a:srgbClr val="C60C30"/>
                </a:solidFill>
              </a:rPr>
              <a:t>AXI rozhraní</a:t>
            </a:r>
            <a:r>
              <a:rPr lang="cs-CZ" dirty="0"/>
              <a:t>.</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25663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a:t>
            </a:r>
            <a:r>
              <a:rPr lang="cs-CZ" dirty="0">
                <a:solidFill>
                  <a:srgbClr val="C60C30"/>
                </a:solidFill>
              </a:rPr>
              <a:t>Pokud by bylo využito samostatného FPGA, bylo by vhodnější využít samostatného oscilátoru.</a:t>
            </a:r>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V navrženém příkladě je využit taktovací signál </a:t>
            </a:r>
            <a:r>
              <a:rPr lang="cs-CZ" i="1" dirty="0">
                <a:solidFill>
                  <a:srgbClr val="C60C30"/>
                </a:solidFill>
              </a:rPr>
              <a:t>pl_clk0 (100 MHz) </a:t>
            </a:r>
            <a:r>
              <a:rPr lang="cs-CZ" dirty="0">
                <a:solidFill>
                  <a:srgbClr val="C60C30"/>
                </a:solidFill>
              </a:rPr>
              <a:t>generovaný PS (</a:t>
            </a:r>
            <a:r>
              <a:rPr lang="cs-CZ" dirty="0" err="1">
                <a:solidFill>
                  <a:srgbClr val="C60C30"/>
                </a:solidFill>
              </a:rPr>
              <a:t>processing</a:t>
            </a:r>
            <a:r>
              <a:rPr lang="cs-CZ" dirty="0">
                <a:solidFill>
                  <a:srgbClr val="C60C30"/>
                </a:solidFill>
              </a:rPr>
              <a:t> </a:t>
            </a:r>
            <a:r>
              <a:rPr lang="cs-CZ" dirty="0" err="1">
                <a:solidFill>
                  <a:srgbClr val="C60C30"/>
                </a:solidFill>
              </a:rPr>
              <a:t>system</a:t>
            </a:r>
            <a:r>
              <a:rPr lang="cs-CZ" dirty="0">
                <a:solidFill>
                  <a:srgbClr val="C60C30"/>
                </a:solidFill>
              </a:rPr>
              <a:t>)</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 PS je taktován oscilátorem.</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3886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Otázky oponenta</a:t>
            </a:r>
            <a:endParaRPr lang="en-US" dirty="0"/>
          </a:p>
        </p:txBody>
      </p:sp>
      <p:sp>
        <p:nvSpPr>
          <p:cNvPr id="9" name="Nadpis 1">
            <a:hlinkClick r:id="rId3" action="ppaction://hlinksldjump"/>
            <a:extLst>
              <a:ext uri="{FF2B5EF4-FFF2-40B4-BE49-F238E27FC236}">
                <a16:creationId xmlns:a16="http://schemas.microsoft.com/office/drawing/2014/main" id="{5F7007AC-21E3-A4F8-FA58-8852B1B29A66}"/>
              </a:ext>
            </a:extLst>
          </p:cNvPr>
          <p:cNvSpPr txBox="1">
            <a:spLocks/>
          </p:cNvSpPr>
          <p:nvPr/>
        </p:nvSpPr>
        <p:spPr bwMode="auto">
          <a:xfrm>
            <a:off x="449493" y="2684041"/>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1</a:t>
            </a:r>
            <a:endParaRPr lang="en-US" dirty="0"/>
          </a:p>
        </p:txBody>
      </p:sp>
      <p:sp>
        <p:nvSpPr>
          <p:cNvPr id="10" name="Nadpis 1">
            <a:hlinkClick r:id="rId4" action="ppaction://hlinksldjump"/>
            <a:extLst>
              <a:ext uri="{FF2B5EF4-FFF2-40B4-BE49-F238E27FC236}">
                <a16:creationId xmlns:a16="http://schemas.microsoft.com/office/drawing/2014/main" id="{1901E286-C9B7-69F1-0794-844FCC004A14}"/>
              </a:ext>
            </a:extLst>
          </p:cNvPr>
          <p:cNvSpPr txBox="1">
            <a:spLocks/>
          </p:cNvSpPr>
          <p:nvPr/>
        </p:nvSpPr>
        <p:spPr bwMode="auto">
          <a:xfrm>
            <a:off x="449493" y="43715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2</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52705</TotalTime>
  <Words>1480</Words>
  <Application>Microsoft Macintosh PowerPoint</Application>
  <PresentationFormat>Custom</PresentationFormat>
  <Paragraphs>104</Paragraphs>
  <Slides>22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Otázky oponenta</vt:lpstr>
      <vt:lpstr>Otázka č. 1</vt:lpstr>
      <vt:lpstr>Otázka č. 1</vt:lpstr>
      <vt:lpstr>Otázka č. 1</vt:lpstr>
      <vt:lpstr>Otázka č. 2</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486</cp:revision>
  <cp:lastPrinted>2021-11-24T14:19:43Z</cp:lastPrinted>
  <dcterms:created xsi:type="dcterms:W3CDTF">2016-01-09T14:01:29Z</dcterms:created>
  <dcterms:modified xsi:type="dcterms:W3CDTF">2023-06-19T09:13:05Z</dcterms:modified>
</cp:coreProperties>
</file>