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6"/>
  </p:notesMasterIdLst>
  <p:sldIdLst>
    <p:sldId id="369" r:id="rId2"/>
    <p:sldId id="371" r:id="rId3"/>
    <p:sldId id="373" r:id="rId4"/>
    <p:sldId id="374" r:id="rId5"/>
    <p:sldId id="376" r:id="rId6"/>
    <p:sldId id="378" r:id="rId7"/>
    <p:sldId id="328" r:id="rId8"/>
    <p:sldId id="377" r:id="rId9"/>
    <p:sldId id="334" r:id="rId10"/>
    <p:sldId id="382" r:id="rId11"/>
    <p:sldId id="381" r:id="rId12"/>
    <p:sldId id="380" r:id="rId13"/>
    <p:sldId id="375" r:id="rId14"/>
    <p:sldId id="379" r:id="rId15"/>
  </p:sldIdLst>
  <p:sldSz cx="10080625" cy="7559675"/>
  <p:notesSz cx="6797675" cy="99282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4" userDrawn="1">
          <p15:clr>
            <a:srgbClr val="A4A3A4"/>
          </p15:clr>
        </p15:guide>
        <p15:guide id="2" pos="19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ndřej" initials="O" lastIdx="2" clrIdx="0">
    <p:extLst>
      <p:ext uri="{19B8F6BF-5375-455C-9EA6-DF929625EA0E}">
        <p15:presenceInfo xmlns:p15="http://schemas.microsoft.com/office/powerpoint/2012/main" userId="Ondřej" providerId="None"/>
      </p:ext>
    </p:extLst>
  </p:cmAuthor>
  <p:cmAuthor id="2" name="Lipcak, Ondrej" initials="LO" lastIdx="12" clrIdx="1">
    <p:extLst>
      <p:ext uri="{19B8F6BF-5375-455C-9EA6-DF929625EA0E}">
        <p15:presenceInfo xmlns:p15="http://schemas.microsoft.com/office/powerpoint/2012/main" userId="Lipcak, Ondre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60C30"/>
    <a:srgbClr val="E05206"/>
    <a:srgbClr val="95989C"/>
    <a:srgbClr val="D1D5DB"/>
    <a:srgbClr val="6AADE4"/>
    <a:srgbClr val="FF0000"/>
    <a:srgbClr val="005EB8"/>
    <a:srgbClr val="FFFFFF"/>
    <a:srgbClr val="0054C2"/>
    <a:srgbClr val="005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Střední sty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Světlý styl 1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Styl s motivem 1 – zvýraznění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Světlý styl 3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67" autoAdjust="0"/>
    <p:restoredTop sz="85116" autoAdjust="0"/>
  </p:normalViewPr>
  <p:slideViewPr>
    <p:cSldViewPr>
      <p:cViewPr varScale="1">
        <p:scale>
          <a:sx n="112" d="100"/>
          <a:sy n="112" d="100"/>
        </p:scale>
        <p:origin x="1560" y="192"/>
      </p:cViewPr>
      <p:guideLst>
        <p:guide orient="horz" pos="2154"/>
        <p:guide pos="2880"/>
      </p:guideLst>
    </p:cSldViewPr>
  </p:slideViewPr>
  <p:outlineViewPr>
    <p:cViewPr varScale="1">
      <p:scale>
        <a:sx n="170" d="200"/>
        <a:sy n="170" d="200"/>
      </p:scale>
      <p:origin x="0" y="-12084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90"/>
      </p:cViewPr>
      <p:guideLst>
        <p:guide orient="horz" pos="2674"/>
        <p:guide pos="19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>
            <a:extLst>
              <a:ext uri="{FF2B5EF4-FFF2-40B4-BE49-F238E27FC236}">
                <a16:creationId xmlns:a16="http://schemas.microsoft.com/office/drawing/2014/main" id="{ED31ECF5-4947-4D9D-B3A4-9FC47F84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796" tIns="41898" rIns="83796" bIns="41898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cs-CZ" dirty="0"/>
          </a:p>
        </p:txBody>
      </p:sp>
      <p:sp>
        <p:nvSpPr>
          <p:cNvPr id="4099" name="AutoShape 2">
            <a:extLst>
              <a:ext uri="{FF2B5EF4-FFF2-40B4-BE49-F238E27FC236}">
                <a16:creationId xmlns:a16="http://schemas.microsoft.com/office/drawing/2014/main" id="{DFD081D0-4C76-44C1-9563-5267A781C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796" tIns="41898" rIns="83796" bIns="41898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cs-CZ" dirty="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A7466686-1C80-4E1F-B8A8-BAAE97D8904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54063"/>
            <a:ext cx="4954587" cy="37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17777E0-CBA9-47FB-A5BF-C4616657114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79482" y="4715723"/>
            <a:ext cx="5434429" cy="446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s-CZ" altLang="cs-CZ" noProof="0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A6B29B3-8EDA-4606-ACFC-E83B4A2DFCB4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1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cs-CZ" altLang="cs-CZ" dirty="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6CF7D89-4B95-4156-BE6B-CB26A404EA8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47068" y="1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cs-CZ" altLang="cs-CZ" dirty="0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17AC5EE-5497-47E3-85D7-FDE276BC04A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431445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cs-CZ" altLang="cs-CZ" dirty="0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27407D6D-C5C3-4831-8BF5-2A723B3B324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47068" y="9431445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fld id="{8598801B-DE11-45C9-A143-93468F8D5D2F}" type="slidenum">
              <a:rPr lang="cs-CZ" altLang="cs-CZ"/>
              <a:pPr>
                <a:defRPr/>
              </a:pPr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4198484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5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97523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6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15402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14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40513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B1AD00-0ED1-4805-B41C-83D7E9E7F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467469"/>
            <a:ext cx="7559675" cy="2952327"/>
          </a:xfrm>
        </p:spPr>
        <p:txBody>
          <a:bodyPr anchor="ctr" anchorCtr="0"/>
          <a:lstStyle>
            <a:lvl1pPr algn="ctr">
              <a:defRPr sz="4000" cap="all" baseline="0"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CD36FE8-72CF-49E9-8AD3-1847240B6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779837"/>
            <a:ext cx="7559675" cy="33843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DA7D8BE0-E26E-FABB-A2BD-41E9F6E5040A}"/>
              </a:ext>
            </a:extLst>
          </p:cNvPr>
          <p:cNvSpPr txBox="1"/>
          <p:nvPr userDrawn="1"/>
        </p:nvSpPr>
        <p:spPr>
          <a:xfrm>
            <a:off x="8424688" y="7251897"/>
            <a:ext cx="720080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>
            <a:spAutoFit/>
          </a:bodyPr>
          <a:lstStyle/>
          <a:p>
            <a:pPr algn="l"/>
            <a:endParaRPr lang="cs-CZ" sz="1400" b="1" dirty="0">
              <a:solidFill>
                <a:schemeClr val="bg1"/>
              </a:solidFill>
              <a:latin typeface="Technika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44386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E5F38E-A8D0-4A4F-A0AE-02958F61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171D2A-346B-4676-9A7F-0E7C54DDE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4400" indent="-284400">
              <a:buClrTx/>
              <a:buSzPct val="110000"/>
              <a:buFont typeface="Arial" panose="020B0604020202020204" pitchFamily="34" charset="0"/>
              <a:buChar char="•"/>
              <a:defRPr lang="cs-CZ" altLang="cs-CZ" sz="20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1085850" indent="-342900">
              <a:buClrTx/>
              <a:buSzPct val="100000"/>
              <a:buFont typeface="Arial" panose="020B0604020202020204" pitchFamily="34" charset="0"/>
              <a:buChar char="•"/>
              <a:defRPr lang="cs-CZ" altLang="cs-CZ" sz="19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543050" indent="-342900">
              <a:buClrTx/>
              <a:buSzPct val="100000"/>
              <a:buFont typeface="Arial" panose="020B0604020202020204" pitchFamily="34" charset="0"/>
              <a:buChar char="•"/>
              <a:defRPr lang="cs-CZ" altLang="cs-CZ" sz="19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943100" indent="-284400">
              <a:buClrTx/>
              <a:buSzPct val="100000"/>
              <a:buFont typeface="Arial" panose="020B0604020202020204" pitchFamily="34" charset="0"/>
              <a:buChar char="•"/>
              <a:defRPr lang="cs-CZ" altLang="cs-CZ" sz="18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400300" indent="-284400">
              <a:buClrTx/>
              <a:buSzPct val="100000"/>
              <a:buFont typeface="Arial" panose="020B0604020202020204" pitchFamily="34" charset="0"/>
              <a:buChar char="•"/>
              <a:defRPr lang="cs-CZ" altLang="cs-CZ" sz="18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</a:lstStyle>
          <a:p>
            <a:pPr marL="285750" lvl="0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Arial" panose="020B0604020202020204" pitchFamily="34" charset="0"/>
              <a:buChar char="•"/>
            </a:pPr>
            <a:r>
              <a:rPr lang="cs-CZ" dirty="0"/>
              <a:t>Po kliknutí můžete upravovat styly textu v předloze.</a:t>
            </a:r>
          </a:p>
          <a:p>
            <a:pPr marL="1028700" lvl="1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Druhá úroveň</a:t>
            </a:r>
          </a:p>
          <a:p>
            <a:pPr marL="1485900" lvl="2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Třetí úroveň</a:t>
            </a:r>
          </a:p>
          <a:p>
            <a:pPr marL="1885950" lvl="3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Čtvrtá úroveň</a:t>
            </a:r>
          </a:p>
          <a:p>
            <a:pPr marL="2343150" lvl="4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Pátá úroveň</a:t>
            </a:r>
          </a:p>
          <a:p>
            <a:pPr lv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7754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E91817-5603-4628-9969-2DFE82E0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38DCD3-C6B2-4A32-95BC-EC26282DF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793" y="1614950"/>
            <a:ext cx="4320480" cy="5261230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A042E7C-D9E5-4B53-BA8A-800F30B3B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0312" y="1614949"/>
            <a:ext cx="4680519" cy="5261231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87052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2B462A4E-4E72-4BC8-A837-D4A3AA280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9792" y="1619597"/>
            <a:ext cx="8824433" cy="553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8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/>
              <a:t>Upravte styly předlohy textu.</a:t>
            </a:r>
          </a:p>
          <a:p>
            <a:pPr lvl="1"/>
            <a:r>
              <a:rPr lang="cs-CZ" noProof="0" dirty="0"/>
              <a:t>Druhá úroveň</a:t>
            </a:r>
          </a:p>
          <a:p>
            <a:pPr lvl="2"/>
            <a:r>
              <a:rPr lang="cs-CZ" noProof="0" dirty="0"/>
              <a:t>Třetí úroveň</a:t>
            </a:r>
          </a:p>
          <a:p>
            <a:pPr lvl="3"/>
            <a:r>
              <a:rPr lang="cs-CZ" noProof="0" dirty="0"/>
              <a:t>Čtvrtá úroveň</a:t>
            </a:r>
          </a:p>
          <a:p>
            <a:pPr lvl="4"/>
            <a:r>
              <a:rPr lang="cs-CZ" noProof="0" dirty="0"/>
              <a:t>Pátá úroveň</a:t>
            </a:r>
          </a:p>
        </p:txBody>
      </p:sp>
      <p:sp>
        <p:nvSpPr>
          <p:cNvPr id="1026" name="Rectangle 1">
            <a:extLst>
              <a:ext uri="{FF2B5EF4-FFF2-40B4-BE49-F238E27FC236}">
                <a16:creationId xmlns:a16="http://schemas.microsoft.com/office/drawing/2014/main" id="{B7D41CFF-EB71-4F5B-BCFA-F0394C20C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987" y="307777"/>
            <a:ext cx="9181637" cy="10957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noProof="0" dirty="0"/>
              <a:t>Klikněte pro úpravu formátu textu nadpisu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105582DF-2A5D-4BFF-B212-625FE4C962BC}"/>
              </a:ext>
            </a:extLst>
          </p:cNvPr>
          <p:cNvSpPr txBox="1"/>
          <p:nvPr userDrawn="1"/>
        </p:nvSpPr>
        <p:spPr>
          <a:xfrm>
            <a:off x="0" y="7251897"/>
            <a:ext cx="10080624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 anchor="ctr" anchorCtr="0">
            <a:spAutoFit/>
          </a:bodyPr>
          <a:lstStyle/>
          <a:p>
            <a:pPr algn="l"/>
            <a:r>
              <a:rPr lang="cs-CZ" sz="1400" b="1" dirty="0">
                <a:solidFill>
                  <a:schemeClr val="bg1"/>
                </a:solidFill>
                <a:latin typeface="Technika" panose="00000500000000000000" pitchFamily="2" charset="-18"/>
              </a:rPr>
              <a:t>KATEDRA ELEKTRICKÝCH POHONŮ A TRAKCE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95E3FBB-7E9A-4CEE-BEA9-C70EC419F692}"/>
              </a:ext>
            </a:extLst>
          </p:cNvPr>
          <p:cNvSpPr txBox="1"/>
          <p:nvPr userDrawn="1"/>
        </p:nvSpPr>
        <p:spPr>
          <a:xfrm>
            <a:off x="0" y="0"/>
            <a:ext cx="10080626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 anchor="ctr" anchorCtr="0">
            <a:spAutoFit/>
          </a:bodyPr>
          <a:lstStyle/>
          <a:p>
            <a:pPr algn="r"/>
            <a:r>
              <a:rPr lang="cs-CZ" sz="1400" b="1" dirty="0">
                <a:solidFill>
                  <a:schemeClr val="bg1"/>
                </a:solidFill>
                <a:latin typeface="Technika" panose="00000500000000000000" pitchFamily="2" charset="-18"/>
              </a:rPr>
              <a:t>FAKULTA ELEKTROTECHNICKÁ ČVUT V PRAZE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2ED91152-AD9E-4327-BEE5-87959A74B0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-1" t="22245" r="4199" b="4421"/>
          <a:stretch/>
        </p:blipFill>
        <p:spPr>
          <a:xfrm>
            <a:off x="9292314" y="6948189"/>
            <a:ext cx="792088" cy="60683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CA004CF9-5F4A-7CAA-2BB0-4B0321BEAE6A}"/>
              </a:ext>
            </a:extLst>
          </p:cNvPr>
          <p:cNvSpPr txBox="1"/>
          <p:nvPr userDrawn="1"/>
        </p:nvSpPr>
        <p:spPr>
          <a:xfrm>
            <a:off x="8280672" y="7236221"/>
            <a:ext cx="936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fld id="{5CAED73B-EC01-4BDC-AF52-A7217E41DC92}" type="slidenum">
              <a:rPr lang="cs-CZ" sz="1600" smtClean="0">
                <a:latin typeface="Technika" panose="00000500000000000000" pitchFamily="2" charset="-18"/>
              </a:rPr>
              <a:pPr algn="ctr"/>
              <a:t>‹#›</a:t>
            </a:fld>
            <a:r>
              <a:rPr lang="cs-CZ" sz="1600" dirty="0">
                <a:latin typeface="Technika" panose="00000500000000000000" pitchFamily="2" charset="-18"/>
              </a:rPr>
              <a:t>/7</a:t>
            </a:r>
            <a:endParaRPr lang="en-US" dirty="0">
              <a:latin typeface="Technika" panose="00000500000000000000" pitchFamily="2" charset="-18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2A80E81-2B31-BE54-05F9-3B620D45893A}"/>
              </a:ext>
            </a:extLst>
          </p:cNvPr>
          <p:cNvPicPr>
            <a:picLocks/>
          </p:cNvPicPr>
          <p:nvPr userDrawn="1"/>
        </p:nvPicPr>
        <p:blipFill rotWithShape="1">
          <a:blip r:embed="rId5"/>
          <a:srcRect l="2415" t="22246" r="4199" b="4420"/>
          <a:stretch/>
        </p:blipFill>
        <p:spPr>
          <a:xfrm>
            <a:off x="0" y="0"/>
            <a:ext cx="775533" cy="606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0065BD"/>
          </a:solidFill>
          <a:latin typeface="Technika" panose="00000500000000000000" pitchFamily="2" charset="-18"/>
          <a:ea typeface="Technika" panose="00000500000000000000" pitchFamily="2" charset="-18"/>
          <a:cs typeface="Technika" panose="00000500000000000000" pitchFamily="2" charset="-18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9pPr>
    </p:titleStyle>
    <p:bodyStyle>
      <a:lvl1pPr marL="2857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Arial" panose="020B0604020202020204" pitchFamily="34" charset="0"/>
        <a:buChar char="•"/>
        <a:defRPr lang="en-US" altLang="cs-CZ" sz="2000" kern="1200" noProof="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102870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900" kern="1200" noProof="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148590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9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8859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8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23431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8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id="{072E56F0-21D8-EE32-B3A4-90522666E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68" y="899517"/>
            <a:ext cx="9793087" cy="1296144"/>
          </a:xfrm>
        </p:spPr>
        <p:txBody>
          <a:bodyPr anchor="ctr" anchorCtr="0"/>
          <a:lstStyle/>
          <a:p>
            <a:r>
              <a:rPr lang="cs-CZ" sz="3200" b="1" dirty="0"/>
              <a:t>Možnosti využití </a:t>
            </a:r>
            <a:r>
              <a:rPr lang="cs-CZ" sz="3200" b="1" dirty="0" err="1"/>
              <a:t>SoC</a:t>
            </a:r>
            <a:r>
              <a:rPr lang="cs-CZ" sz="3200" b="1" dirty="0"/>
              <a:t> platformy procesorů pro řízení elektrických pohonů</a:t>
            </a:r>
            <a:endParaRPr lang="en-US" sz="3200" cap="all" noProof="0" dirty="0">
              <a:latin typeface="Technika" panose="00000500000000000000" pitchFamily="2" charset="-18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22997773-EDEC-A7A4-2F7B-7B5E7D30F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779837"/>
            <a:ext cx="7559675" cy="3312369"/>
          </a:xfrm>
        </p:spPr>
        <p:txBody>
          <a:bodyPr/>
          <a:lstStyle/>
          <a:p>
            <a:r>
              <a:rPr lang="cs-CZ" b="1" dirty="0">
                <a:latin typeface="Cambria" panose="02040503050406030204" pitchFamily="18" charset="0"/>
                <a:ea typeface="Cambria" panose="02040503050406030204" pitchFamily="18" charset="0"/>
              </a:rPr>
              <a:t>Petr Zakopal</a:t>
            </a: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cs-CZ" b="1" i="1" noProof="0" dirty="0"/>
              <a:t>Vedoucí práce</a:t>
            </a:r>
            <a:r>
              <a:rPr lang="en-US" i="1" noProof="0" dirty="0"/>
              <a:t>: </a:t>
            </a:r>
            <a:endParaRPr lang="cs-CZ" i="1" noProof="0" dirty="0"/>
          </a:p>
          <a:p>
            <a:r>
              <a:rPr lang="cs-CZ" dirty="0"/>
              <a:t>d</a:t>
            </a:r>
            <a:r>
              <a:rPr lang="cs-CZ" noProof="0" dirty="0" err="1"/>
              <a:t>oc</a:t>
            </a:r>
            <a:r>
              <a:rPr lang="cs-CZ" noProof="0" dirty="0"/>
              <a:t>. Ing. Jan Bauer, Ph.D.</a:t>
            </a:r>
          </a:p>
          <a:p>
            <a:r>
              <a:rPr lang="en-US" b="1" i="1" noProof="0" dirty="0" err="1"/>
              <a:t>Oponent</a:t>
            </a:r>
            <a:r>
              <a:rPr lang="cs-CZ" b="1" i="1" noProof="0" dirty="0"/>
              <a:t> práce</a:t>
            </a:r>
            <a:r>
              <a:rPr lang="en-US" noProof="0" dirty="0"/>
              <a:t>:</a:t>
            </a:r>
          </a:p>
          <a:p>
            <a:r>
              <a:rPr lang="cs-CZ" dirty="0"/>
              <a:t>Ing. </a:t>
            </a:r>
            <a:r>
              <a:rPr lang="cs-CZ"/>
              <a:t>Tomáš Musil</a:t>
            </a:r>
            <a:r>
              <a:rPr lang="cs-CZ" noProof="0"/>
              <a:t>, </a:t>
            </a:r>
            <a:r>
              <a:rPr lang="cs-CZ" noProof="0" dirty="0"/>
              <a:t>Ph.D.</a:t>
            </a:r>
            <a:endParaRPr lang="en-US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F775EB7-BB8B-0334-4E12-9B875B53371B}"/>
              </a:ext>
            </a:extLst>
          </p:cNvPr>
          <p:cNvSpPr txBox="1">
            <a:spLocks/>
          </p:cNvSpPr>
          <p:nvPr/>
        </p:nvSpPr>
        <p:spPr bwMode="auto">
          <a:xfrm>
            <a:off x="143768" y="2195661"/>
            <a:ext cx="9793087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2000" b="1" i="1" dirty="0" err="1">
                <a:solidFill>
                  <a:srgbClr val="95989C"/>
                </a:solidFill>
              </a:rPr>
              <a:t>Possibilities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of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Using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SoC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Platform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Processors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for</a:t>
            </a:r>
            <a:r>
              <a:rPr lang="cs-CZ" sz="2000" b="1" i="1" dirty="0">
                <a:solidFill>
                  <a:srgbClr val="95989C"/>
                </a:solidFill>
              </a:rPr>
              <a:t> Controlling Electric </a:t>
            </a:r>
            <a:r>
              <a:rPr lang="cs-CZ" sz="2000" b="1" i="1" dirty="0" err="1">
                <a:solidFill>
                  <a:srgbClr val="95989C"/>
                </a:solidFill>
              </a:rPr>
              <a:t>Drives</a:t>
            </a:r>
            <a:endParaRPr lang="cs-CZ" sz="2000" b="1" i="1" dirty="0">
              <a:solidFill>
                <a:srgbClr val="95989C"/>
              </a:solidFill>
            </a:endParaRP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AA077D99-526F-1A9B-B8B1-F7E7E4EFFE2E}"/>
              </a:ext>
            </a:extLst>
          </p:cNvPr>
          <p:cNvSpPr txBox="1">
            <a:spLocks/>
          </p:cNvSpPr>
          <p:nvPr/>
        </p:nvSpPr>
        <p:spPr bwMode="auto">
          <a:xfrm>
            <a:off x="6336456" y="7308229"/>
            <a:ext cx="3528392" cy="216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1100" b="1" dirty="0" err="1">
                <a:solidFill>
                  <a:schemeClr val="bg1"/>
                </a:solidFill>
              </a:rPr>
              <a:t>github.com</a:t>
            </a:r>
            <a:r>
              <a:rPr lang="cs-CZ" sz="1100" b="1" dirty="0">
                <a:solidFill>
                  <a:schemeClr val="bg1"/>
                </a:solidFill>
              </a:rPr>
              <a:t>/</a:t>
            </a:r>
            <a:r>
              <a:rPr lang="cs-CZ" sz="1100" b="1" dirty="0" err="1">
                <a:solidFill>
                  <a:schemeClr val="bg1"/>
                </a:solidFill>
              </a:rPr>
              <a:t>petrzakopal</a:t>
            </a:r>
            <a:r>
              <a:rPr lang="cs-CZ" sz="1100" b="1" dirty="0">
                <a:solidFill>
                  <a:schemeClr val="bg1"/>
                </a:solidFill>
              </a:rPr>
              <a:t>/</a:t>
            </a:r>
            <a:r>
              <a:rPr lang="cs-CZ" sz="1100" b="1" dirty="0" err="1">
                <a:solidFill>
                  <a:schemeClr val="bg1"/>
                </a:solidFill>
              </a:rPr>
              <a:t>dp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4BD6D-D679-68FE-29B9-86A257FF02AF}"/>
              </a:ext>
            </a:extLst>
          </p:cNvPr>
          <p:cNvSpPr/>
          <p:nvPr/>
        </p:nvSpPr>
        <p:spPr bwMode="auto"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 dirty="0">
              <a:ln>
                <a:solidFill>
                  <a:sysClr val="windowText" lastClr="000000"/>
                </a:solidFill>
              </a:ln>
              <a:solidFill>
                <a:srgbClr val="E05206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6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8D8D05-90FB-4548-9CEA-44E94AA11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95" y="3366952"/>
            <a:ext cx="8824433" cy="825769"/>
          </a:xfrm>
        </p:spPr>
        <p:txBody>
          <a:bodyPr/>
          <a:lstStyle/>
          <a:p>
            <a:pPr marL="0" indent="0" algn="ctr">
              <a:buNone/>
            </a:pPr>
            <a:r>
              <a:rPr lang="cs-CZ" sz="4400" noProof="0" dirty="0" err="1">
                <a:solidFill>
                  <a:srgbClr val="005EB8"/>
                </a:solidFill>
                <a:latin typeface="Technika" panose="00000500000000000000" pitchFamily="2" charset="-18"/>
              </a:rPr>
              <a:t>Backup</a:t>
            </a:r>
            <a:r>
              <a:rPr lang="cs-CZ" sz="4400" noProof="0" dirty="0">
                <a:solidFill>
                  <a:srgbClr val="005EB8"/>
                </a:solidFill>
                <a:latin typeface="Technika" panose="00000500000000000000" pitchFamily="2" charset="-18"/>
              </a:rPr>
              <a:t> </a:t>
            </a:r>
            <a:r>
              <a:rPr lang="cs-CZ" sz="4400" noProof="0" dirty="0" err="1">
                <a:solidFill>
                  <a:srgbClr val="005EB8"/>
                </a:solidFill>
                <a:latin typeface="Technika" panose="00000500000000000000" pitchFamily="2" charset="-18"/>
              </a:rPr>
              <a:t>slides</a:t>
            </a:r>
            <a:r>
              <a:rPr lang="cs-CZ" sz="4400" noProof="0" dirty="0">
                <a:solidFill>
                  <a:srgbClr val="005EB8"/>
                </a:solidFill>
                <a:latin typeface="Technika" panose="00000500000000000000" pitchFamily="2" charset="-18"/>
              </a:rPr>
              <a:t>.</a:t>
            </a:r>
            <a:endParaRPr lang="en-US" sz="4400" noProof="0" dirty="0">
              <a:solidFill>
                <a:srgbClr val="005EB8"/>
              </a:solidFill>
              <a:latin typeface="Technika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32729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Ukázka aplikace – FOC simulace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84642-3727-77A8-4809-8C2E1CB42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20" y="1423773"/>
            <a:ext cx="7670584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02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Uspořádání pracoviště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7CDE0-46E1-AD26-385E-729E597E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7" y="1367930"/>
            <a:ext cx="9711270" cy="46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19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Využití zdrojů PL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CB3162-3279-9B18-6B5B-54DB7EC9C0D4}"/>
              </a:ext>
            </a:extLst>
          </p:cNvPr>
          <p:cNvCxnSpPr/>
          <p:nvPr/>
        </p:nvCxnSpPr>
        <p:spPr bwMode="auto">
          <a:xfrm>
            <a:off x="6264449" y="2808630"/>
            <a:ext cx="360039" cy="360039"/>
          </a:xfrm>
          <a:prstGeom prst="straightConnector1">
            <a:avLst/>
          </a:prstGeom>
          <a:solidFill>
            <a:srgbClr val="00B8FF"/>
          </a:solidFill>
          <a:ln w="539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AB517B87-2DB7-5DC8-2A78-19FF71308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2" y="2808630"/>
            <a:ext cx="7772400" cy="152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3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Teoretický základ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FA32D-A859-3E53-F917-D400F5E1C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2" y="1290855"/>
            <a:ext cx="7992888" cy="36222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8B8AC1-EC05-19C1-E4EE-1450EF053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7" y="5147989"/>
            <a:ext cx="9860389" cy="112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6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Vývojová platforma</a:t>
            </a: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49F7B3C2-536B-B246-0037-7BE53D5E7D77}"/>
              </a:ext>
            </a:extLst>
          </p:cNvPr>
          <p:cNvSpPr txBox="1">
            <a:spLocks/>
          </p:cNvSpPr>
          <p:nvPr/>
        </p:nvSpPr>
        <p:spPr bwMode="auto">
          <a:xfrm>
            <a:off x="143768" y="1187549"/>
            <a:ext cx="9793087" cy="432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2000" b="1" i="1" dirty="0" err="1">
                <a:solidFill>
                  <a:srgbClr val="E05206"/>
                </a:solidFill>
              </a:rPr>
              <a:t>Xilinx</a:t>
            </a:r>
            <a:r>
              <a:rPr lang="cs-CZ" sz="2000" b="1" i="1" dirty="0">
                <a:solidFill>
                  <a:srgbClr val="E05206"/>
                </a:solidFill>
              </a:rPr>
              <a:t> </a:t>
            </a:r>
            <a:r>
              <a:rPr lang="cs-CZ" sz="2000" b="1" i="1" dirty="0" err="1">
                <a:solidFill>
                  <a:srgbClr val="E05206"/>
                </a:solidFill>
              </a:rPr>
              <a:t>kria</a:t>
            </a:r>
            <a:r>
              <a:rPr lang="cs-CZ" sz="2000" b="1" i="1" dirty="0">
                <a:solidFill>
                  <a:srgbClr val="E05206"/>
                </a:solidFill>
              </a:rPr>
              <a:t> KR260 SOMS</a:t>
            </a:r>
          </a:p>
        </p:txBody>
      </p:sp>
      <p:pic>
        <p:nvPicPr>
          <p:cNvPr id="6" name="Picture 5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id="{D4846442-40F1-E371-1E70-C45CBE610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" t="3119" r="18500" b="3723"/>
          <a:stretch/>
        </p:blipFill>
        <p:spPr>
          <a:xfrm>
            <a:off x="1727943" y="1763613"/>
            <a:ext cx="6624736" cy="528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Realizace aplikace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8A7EDB-58F9-F3D0-0213-1A4FC3D68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550" y="1527271"/>
            <a:ext cx="10195481" cy="450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5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Analýza běhu aplikace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AEEA3901-28F7-D559-4629-AF3EB3399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" y="1643714"/>
            <a:ext cx="9845479" cy="5608184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8E674679-081B-AA64-ACFD-A9A29B3FF42A}"/>
              </a:ext>
            </a:extLst>
          </p:cNvPr>
          <p:cNvSpPr txBox="1">
            <a:spLocks/>
          </p:cNvSpPr>
          <p:nvPr/>
        </p:nvSpPr>
        <p:spPr bwMode="auto">
          <a:xfrm>
            <a:off x="143768" y="1187549"/>
            <a:ext cx="9793087" cy="432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2000" b="1" i="1" dirty="0">
                <a:solidFill>
                  <a:srgbClr val="E05206"/>
                </a:solidFill>
              </a:rPr>
              <a:t>CPU/FPGA Model</a:t>
            </a:r>
          </a:p>
        </p:txBody>
      </p:sp>
    </p:spTree>
    <p:extLst>
      <p:ext uri="{BB962C8B-B14F-4D97-AF65-F5344CB8AC3E}">
        <p14:creationId xmlns:p14="http://schemas.microsoft.com/office/powerpoint/2010/main" val="199118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2000D41B-B430-F887-4A11-5AA2F2E33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9" y="1206324"/>
            <a:ext cx="9514986" cy="17281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Analýza běhu aplikace (porovnání)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92B22C3-907C-8EEC-F94D-9BB9F51F2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046" y="2843733"/>
            <a:ext cx="6838527" cy="4270804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7C843E3D-151C-6D0C-D5FD-2576F7F51348}"/>
              </a:ext>
            </a:extLst>
          </p:cNvPr>
          <p:cNvSpPr/>
          <p:nvPr/>
        </p:nvSpPr>
        <p:spPr bwMode="auto">
          <a:xfrm>
            <a:off x="6485024" y="3203773"/>
            <a:ext cx="1795647" cy="1728192"/>
          </a:xfrm>
          <a:prstGeom prst="frame">
            <a:avLst>
              <a:gd name="adj1" fmla="val 4719"/>
            </a:avLst>
          </a:prstGeom>
          <a:solidFill>
            <a:srgbClr val="C60C3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AAB382D9-6222-04C6-ADD7-9B32926162AF}"/>
              </a:ext>
            </a:extLst>
          </p:cNvPr>
          <p:cNvSpPr/>
          <p:nvPr/>
        </p:nvSpPr>
        <p:spPr bwMode="auto">
          <a:xfrm>
            <a:off x="4464248" y="1677729"/>
            <a:ext cx="1728192" cy="1095797"/>
          </a:xfrm>
          <a:prstGeom prst="frame">
            <a:avLst>
              <a:gd name="adj1" fmla="val 4719"/>
            </a:avLst>
          </a:prstGeom>
          <a:solidFill>
            <a:srgbClr val="C60C3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CB3162-3279-9B18-6B5B-54DB7EC9C0D4}"/>
              </a:ext>
            </a:extLst>
          </p:cNvPr>
          <p:cNvCxnSpPr/>
          <p:nvPr/>
        </p:nvCxnSpPr>
        <p:spPr bwMode="auto">
          <a:xfrm>
            <a:off x="6264449" y="2808630"/>
            <a:ext cx="360039" cy="360039"/>
          </a:xfrm>
          <a:prstGeom prst="straightConnector1">
            <a:avLst/>
          </a:prstGeom>
          <a:solidFill>
            <a:srgbClr val="00B8FF"/>
          </a:solidFill>
          <a:ln w="539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3433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8D8D05-90FB-4548-9CEA-44E94AA11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95" y="3366952"/>
            <a:ext cx="8824433" cy="825769"/>
          </a:xfrm>
        </p:spPr>
        <p:txBody>
          <a:bodyPr/>
          <a:lstStyle/>
          <a:p>
            <a:pPr marL="0" indent="0" algn="ctr">
              <a:buNone/>
            </a:pPr>
            <a:r>
              <a:rPr lang="cs-CZ" sz="4400" noProof="0" dirty="0">
                <a:solidFill>
                  <a:srgbClr val="005EB8"/>
                </a:solidFill>
                <a:latin typeface="Technika" panose="00000500000000000000" pitchFamily="2" charset="-18"/>
              </a:rPr>
              <a:t>Děkuji za pozornost</a:t>
            </a:r>
            <a:r>
              <a:rPr lang="cs-CZ" sz="4400" dirty="0">
                <a:solidFill>
                  <a:srgbClr val="005EB8"/>
                </a:solidFill>
                <a:latin typeface="Technika" panose="00000500000000000000" pitchFamily="2" charset="-18"/>
              </a:rPr>
              <a:t>.</a:t>
            </a:r>
            <a:endParaRPr lang="en-US" sz="4400" noProof="0" dirty="0">
              <a:solidFill>
                <a:srgbClr val="005EB8"/>
              </a:solidFill>
              <a:latin typeface="Technika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3045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4BD6D-D679-68FE-29B9-86A257FF02AF}"/>
              </a:ext>
            </a:extLst>
          </p:cNvPr>
          <p:cNvSpPr/>
          <p:nvPr/>
        </p:nvSpPr>
        <p:spPr bwMode="auto"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 dirty="0">
              <a:ln>
                <a:solidFill>
                  <a:sysClr val="windowText" lastClr="000000"/>
                </a:solidFill>
              </a:ln>
              <a:solidFill>
                <a:srgbClr val="E05206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70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B1320F-8B04-28D1-3DC3-1D0E0863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Otázka č. 1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D969BC-ADF2-0ADD-9B62-A691718A8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>
                <a:solidFill>
                  <a:srgbClr val="0050A0"/>
                </a:solidFill>
              </a:rPr>
              <a:t>Q</a:t>
            </a:r>
            <a:r>
              <a:rPr lang="cs-CZ" dirty="0">
                <a:solidFill>
                  <a:srgbClr val="0050A0"/>
                </a:solidFill>
              </a:rPr>
              <a:t>: Otázka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A</a:t>
            </a:r>
            <a:r>
              <a:rPr lang="cs-CZ" dirty="0"/>
              <a:t>: Odpověď 1.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8222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Motiv Office">
      <a:majorFont>
        <a:latin typeface="Arial"/>
        <a:ea typeface=""/>
        <a:cs typeface="WenQuanYi Zen Hei"/>
      </a:majorFont>
      <a:minorFont>
        <a:latin typeface="Arial"/>
        <a:ea typeface=""/>
        <a:cs typeface="WenQuanYi Zen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" charset="0"/>
          </a:defRPr>
        </a:defPPr>
      </a:lstStyle>
    </a:lnDef>
  </a:objectDefaults>
  <a:extraClrSchemeLst>
    <a:extraClrScheme>
      <a:clrScheme name="Moti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i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48218</TotalTime>
  <Words>111</Words>
  <Application>Microsoft Macintosh PowerPoint</Application>
  <PresentationFormat>Custom</PresentationFormat>
  <Paragraphs>27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Cambria</vt:lpstr>
      <vt:lpstr>Liberation Sans</vt:lpstr>
      <vt:lpstr>Technika</vt:lpstr>
      <vt:lpstr>Times New Roman</vt:lpstr>
      <vt:lpstr>Motiv Office</vt:lpstr>
      <vt:lpstr>Možnosti využití SoC platformy procesorů pro řízení elektrických pohonů</vt:lpstr>
      <vt:lpstr>Teoretický základ</vt:lpstr>
      <vt:lpstr>Vývojová platforma</vt:lpstr>
      <vt:lpstr>Realizace aplikace</vt:lpstr>
      <vt:lpstr>Analýza běhu aplikace</vt:lpstr>
      <vt:lpstr>Analýza běhu aplikace (porovnání)</vt:lpstr>
      <vt:lpstr>PowerPoint Presentation</vt:lpstr>
      <vt:lpstr>PowerPoint Presentation</vt:lpstr>
      <vt:lpstr>Otázka č. 1</vt:lpstr>
      <vt:lpstr>PowerPoint Presentation</vt:lpstr>
      <vt:lpstr>PowerPoint Presentation</vt:lpstr>
      <vt:lpstr>Ukázka aplikace – FOC simulace</vt:lpstr>
      <vt:lpstr>Uspořádání pracoviště</vt:lpstr>
      <vt:lpstr>Využití zdrojů PL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Ondřej Lipčák</dc:creator>
  <cp:lastModifiedBy>Zakopal, Petr</cp:lastModifiedBy>
  <cp:revision>421</cp:revision>
  <cp:lastPrinted>2021-11-24T14:19:43Z</cp:lastPrinted>
  <dcterms:created xsi:type="dcterms:W3CDTF">2016-01-09T14:01:29Z</dcterms:created>
  <dcterms:modified xsi:type="dcterms:W3CDTF">2023-05-21T19:49:08Z</dcterms:modified>
</cp:coreProperties>
</file>