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Ubuntu"/>
      <p:regular r:id="rId29"/>
      <p:bold r:id="rId30"/>
      <p:italic r:id="rId31"/>
      <p:boldItalic r:id="rId32"/>
    </p:embeddedFont>
    <p:embeddedFont>
      <p:font typeface="Old Standard TT"/>
      <p:regular r:id="rId33"/>
      <p:bold r:id="rId34"/>
      <p:italic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Ubuntu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Ubuntu-italic.fntdata"/><Relationship Id="rId30" Type="http://schemas.openxmlformats.org/officeDocument/2006/relationships/font" Target="fonts/Ubuntu-bold.fntdata"/><Relationship Id="rId11" Type="http://schemas.openxmlformats.org/officeDocument/2006/relationships/slide" Target="slides/slide7.xml"/><Relationship Id="rId33" Type="http://schemas.openxmlformats.org/officeDocument/2006/relationships/font" Target="fonts/OldStandardTT-regular.fntdata"/><Relationship Id="rId10" Type="http://schemas.openxmlformats.org/officeDocument/2006/relationships/slide" Target="slides/slide6.xml"/><Relationship Id="rId32" Type="http://schemas.openxmlformats.org/officeDocument/2006/relationships/font" Target="fonts/Ubuntu-boldItalic.fntdata"/><Relationship Id="rId13" Type="http://schemas.openxmlformats.org/officeDocument/2006/relationships/slide" Target="slides/slide9.xml"/><Relationship Id="rId35" Type="http://schemas.openxmlformats.org/officeDocument/2006/relationships/font" Target="fonts/OldStandardTT-italic.fntdata"/><Relationship Id="rId12" Type="http://schemas.openxmlformats.org/officeDocument/2006/relationships/slide" Target="slides/slide8.xml"/><Relationship Id="rId34" Type="http://schemas.openxmlformats.org/officeDocument/2006/relationships/font" Target="fonts/OldStandardTT-bold.fntdata"/><Relationship Id="rId15" Type="http://schemas.openxmlformats.org/officeDocument/2006/relationships/slide" Target="slides/slide11.xml"/><Relationship Id="rId37" Type="http://schemas.openxmlformats.org/officeDocument/2006/relationships/font" Target="fonts/Comfortaa-bold.fntdata"/><Relationship Id="rId14" Type="http://schemas.openxmlformats.org/officeDocument/2006/relationships/slide" Target="slides/slide10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5785609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5785609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5785609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5785609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5785609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5785609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5785609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5785609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785609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5785609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5785609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5785609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5785609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5785609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5785609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5785609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5785609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5785609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57856090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5785609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578560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578560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5785609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5785609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57856090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57856090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5785609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5785609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1b86126a_0_12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1b86126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415914308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4159143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5785609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5785609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5785609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5785609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5785609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5785609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5785609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5785609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5785609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5785609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5785609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5785609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5785609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5785609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359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0100" y="3583774"/>
            <a:ext cx="1869346" cy="132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2_vertical_cor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025" y="3720025"/>
            <a:ext cx="1543050" cy="10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-12025" y="-21425"/>
            <a:ext cx="9156000" cy="3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335" y="119075"/>
            <a:ext cx="1338829" cy="9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512700" y="1898775"/>
            <a:ext cx="81186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lfa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etiza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ç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ão 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igital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36447" l="0" r="0" t="0"/>
          <a:stretch/>
        </p:blipFill>
        <p:spPr>
          <a:xfrm>
            <a:off x="3093164" y="421575"/>
            <a:ext cx="2957671" cy="15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2800825" y="3536700"/>
            <a:ext cx="1802700" cy="157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PETmelhorada4k.png" id="66" name="Google Shape;66;p13"/>
          <p:cNvPicPr preferRelativeResize="0"/>
          <p:nvPr/>
        </p:nvPicPr>
        <p:blipFill rotWithShape="1">
          <a:blip r:embed="rId4">
            <a:alphaModFix/>
          </a:blip>
          <a:srcRect b="22528" l="0" r="0" t="0"/>
          <a:stretch/>
        </p:blipFill>
        <p:spPr>
          <a:xfrm>
            <a:off x="2877025" y="3696250"/>
            <a:ext cx="1577374" cy="80387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2776513" y="4389375"/>
            <a:ext cx="1930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rPr>
              <a:t>Sistemas de  Informação</a:t>
            </a:r>
            <a:endParaRPr sz="1200">
              <a:solidFill>
                <a:srgbClr val="17171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75" y="1287075"/>
            <a:ext cx="3985775" cy="21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725" y="1287075"/>
            <a:ext cx="2018124" cy="201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6061250" y="3305200"/>
            <a:ext cx="17766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0000"/>
                </a:solidFill>
              </a:rPr>
              <a:t>CCleaner</a:t>
            </a:r>
            <a:endParaRPr b="1" sz="2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➔"/>
            </a:pPr>
            <a:r>
              <a:rPr lang="pt-BR"/>
              <a:t>Software livre vs Software Proprietário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725" y="1929475"/>
            <a:ext cx="4412550" cy="22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 Livre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➔"/>
            </a:pPr>
            <a:r>
              <a:rPr lang="pt-BR"/>
              <a:t>Software livre é qualquer programa de computador que pode ser executado, copiado, modificado e redistribuído pelos usuários gratuitamente.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➔"/>
            </a:pPr>
            <a:r>
              <a:rPr lang="pt-BR"/>
              <a:t>Os usuários possuem livre acesso ao código-fonte do software e fazem alterações conforme seus desejos.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 Livre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➔"/>
            </a:pPr>
            <a:r>
              <a:rPr lang="pt-BR"/>
              <a:t>Por exemplo: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Sistemas operacionais Linux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Pacote Libre Office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Editor de imagens Gimp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Entre outros.</a:t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00" y="662100"/>
            <a:ext cx="2104825" cy="16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050" y="662100"/>
            <a:ext cx="2466163" cy="175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7675" y="2338950"/>
            <a:ext cx="3602266" cy="202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 Proprietário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➔"/>
            </a:pPr>
            <a:r>
              <a:rPr lang="pt-BR"/>
              <a:t>Software Proprietário é todo software que possui um direito exclusivo do produtor, ou seja, para usar um software proprietário tem que comprar uma licença de uso.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 Proprietário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➔"/>
            </a:pPr>
            <a:r>
              <a:rPr lang="pt-BR"/>
              <a:t>Por exemplo: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Sistemas Operacionais </a:t>
            </a:r>
            <a:r>
              <a:rPr lang="pt-BR"/>
              <a:t>Windows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Pacotes </a:t>
            </a:r>
            <a:r>
              <a:rPr lang="pt-BR"/>
              <a:t>Microsoft Office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Editor de imagens Adobe Photoshop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Entre outros.</a:t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25" y="1203724"/>
            <a:ext cx="3843649" cy="9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8625" y="2411100"/>
            <a:ext cx="3429049" cy="185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7675" y="1203727"/>
            <a:ext cx="1626950" cy="1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1556075" y="3367825"/>
            <a:ext cx="61443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Por que utilizamos software livre na UFC?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088" y="296900"/>
            <a:ext cx="4282272" cy="28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Por que utilizamos software livre na UFC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➔"/>
            </a:pPr>
            <a:r>
              <a:rPr lang="pt-BR"/>
              <a:t>Nos últimos anos a questão do software livre nos governos tem sido um tema de destaque, tanto na adoção quanto no incentivo e divulgação do software livre.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➔"/>
            </a:pPr>
            <a:r>
              <a:rPr lang="pt-BR"/>
              <a:t>Diversos governos estão adotando leis e medidas favoráveis ao software livre e dentre eles, alguns de destaque são: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◆"/>
            </a:pPr>
            <a:r>
              <a:rPr lang="pt-BR"/>
              <a:t>Brasil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◆"/>
            </a:pPr>
            <a:r>
              <a:rPr lang="pt-BR"/>
              <a:t>Alemanha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◆"/>
            </a:pPr>
            <a:r>
              <a:rPr lang="pt-BR"/>
              <a:t>França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◆"/>
            </a:pPr>
            <a:r>
              <a:rPr lang="pt-BR"/>
              <a:t>Espanha.</a:t>
            </a:r>
            <a:endParaRPr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125" y="2785475"/>
            <a:ext cx="1783325" cy="17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hardware e software png"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500" y="439100"/>
            <a:ext cx="4339450" cy="28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1556075" y="3367825"/>
            <a:ext cx="61443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Conhecendo o computador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Software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utilizamos software livre na UFC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71600"/>
            <a:ext cx="5207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➔"/>
            </a:pPr>
            <a:r>
              <a:rPr lang="pt-BR"/>
              <a:t>No ano de 2005, o governo federal licenciou o seu primeiro software livre, seguindo as prerrogativas legais do país: </a:t>
            </a:r>
            <a:endParaRPr/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◆"/>
            </a:pPr>
            <a:r>
              <a:rPr lang="pt-BR"/>
              <a:t>A Lei do Direto Autoral e a Lei do Software e a Resolução Nº58 do Instituto Nacional de Propriedade Intelectual (INPI).</a:t>
            </a:r>
            <a:endParaRPr/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2425" y="1309850"/>
            <a:ext cx="1557350" cy="15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utilizamos software livre na UFC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11700" y="1171600"/>
            <a:ext cx="5207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➔"/>
            </a:pPr>
            <a:r>
              <a:rPr lang="pt-BR"/>
              <a:t>O fato de o software ser disponibilizado em um ambiente público de colaboração possibilitou a intensificação do uso da ferramenta.</a:t>
            </a:r>
            <a:endParaRPr/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025" y="1058225"/>
            <a:ext cx="2655575" cy="217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utilizamos software livre na UFC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171600"/>
            <a:ext cx="5207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pt-BR"/>
              <a:t>Aos poucos a sociedade começou a assumir um papel dinâmico no processo de desenvolvimento do software, não apenas atuando em sua utilização, mas colhendo frutos da colaboração.</a:t>
            </a:r>
            <a:endParaRPr/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025" y="1058225"/>
            <a:ext cx="2655575" cy="217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Obrigado pela sua atenção!</a:t>
            </a:r>
            <a:endParaRPr/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➔"/>
            </a:pPr>
            <a:r>
              <a:rPr lang="pt-BR"/>
              <a:t>Refere-se a parte lógica do computador, ou seja, o conjunto de instruções que determinam a realização das tarefas.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➔"/>
            </a:pPr>
            <a:r>
              <a:rPr lang="pt-BR"/>
              <a:t>Gerencia diretamente o hardware.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➔"/>
            </a:pPr>
            <a:r>
              <a:rPr lang="pt-BR"/>
              <a:t>Tipos de Software: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Básico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Aplicativos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Utilitários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➔"/>
            </a:pPr>
            <a:r>
              <a:rPr lang="pt-BR"/>
              <a:t>Básico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◆"/>
            </a:pPr>
            <a:r>
              <a:rPr lang="pt-BR"/>
              <a:t>Conjunto de programas que gerencia as funções básicas do computador.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◆"/>
            </a:pPr>
            <a:r>
              <a:rPr lang="pt-BR"/>
              <a:t>Exemplo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pt-BR"/>
              <a:t>Sistema operacional.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250625"/>
            <a:ext cx="8167657" cy="2258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➔"/>
            </a:pPr>
            <a:r>
              <a:rPr lang="pt-BR"/>
              <a:t>Aplicativo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◆"/>
            </a:pPr>
            <a:r>
              <a:rPr lang="pt-BR"/>
              <a:t>P</a:t>
            </a:r>
            <a:r>
              <a:rPr lang="pt-BR"/>
              <a:t>rograma que ajuda ao usuário à realizar uma tarefa específica.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◆"/>
            </a:pPr>
            <a:r>
              <a:rPr lang="pt-BR"/>
              <a:t>Exemplo: 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pt-BR"/>
              <a:t>Banco de Dados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pt-BR"/>
              <a:t>Editor de textos.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25" y="1287075"/>
            <a:ext cx="4056074" cy="209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625" y="1217100"/>
            <a:ext cx="2701200" cy="27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➔"/>
            </a:pPr>
            <a:r>
              <a:rPr lang="pt-BR"/>
              <a:t>Utilitário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◆"/>
            </a:pPr>
            <a:r>
              <a:rPr lang="pt-BR"/>
              <a:t>São programas utilizados para suprir a deficiência do sistema operacional.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◆"/>
            </a:pPr>
            <a:r>
              <a:rPr lang="pt-BR"/>
              <a:t> Exemplos: 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pt-BR"/>
              <a:t>Compactação de arquivos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pt-BR"/>
              <a:t>Aumento de desempenho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pt-BR"/>
              <a:t>Limpeza de disco rígido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pt-BR"/>
              <a:t>Acesso à internet 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pt-BR"/>
              <a:t>E etc.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