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41" Type="http://schemas.openxmlformats.org/officeDocument/2006/relationships/font" Target="fonts/Comforta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italic.fntdata"/><Relationship Id="rId12" Type="http://schemas.openxmlformats.org/officeDocument/2006/relationships/slide" Target="slides/slide7.xml"/><Relationship Id="rId34" Type="http://schemas.openxmlformats.org/officeDocument/2006/relationships/font" Target="fonts/Ubuntu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b6ae422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b6ae422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b6ae422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b6ae422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bb6ae422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bb6ae422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bb6ae422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bb6ae422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b6ae422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b6ae422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bb6ae422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bb6ae422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b6ae422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b6ae422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b6ae422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b6ae422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bb6ae422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bb6ae422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b6ae4229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b6ae422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b6ae42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b6ae42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6ae4229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6ae4229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bb6ae4229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bb6ae4229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b6ae4229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b6ae4229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b6ae4229_4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b6ae4229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b6ae422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b6ae422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b6ae4229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b6ae4229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bb6ae4229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bb6ae4229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bb6ae4229_4_11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bb6ae4229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bb6ae422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bb6ae42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bb6ae422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bb6ae422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b6ae42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b6ae42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b6ae422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b6ae42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b6ae42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b6ae42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b6ae422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b6ae422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b6ae42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b6ae42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2143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569425"/>
            <a:ext cx="2957671" cy="1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83825" y="217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83825" y="830875"/>
            <a:ext cx="49170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Será aberta a janela a seguir no lado direito de sua tela. Note que, como já havíamos selecionado o intervalo onde a formatação será aplicada, ele já aparece inserido no campo </a:t>
            </a:r>
            <a:r>
              <a:rPr b="1" lang="pt-BR"/>
              <a:t>"APLICAR AO INTERVALO"</a:t>
            </a:r>
            <a:r>
              <a:rPr lang="pt-BR"/>
              <a:t>. Se não aparecer, digite o intervalo manualmente nesse campo.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Clique na opção</a:t>
            </a:r>
            <a:r>
              <a:rPr b="1" lang="pt-BR"/>
              <a:t> FORMATAR CÉLULA SE..</a:t>
            </a:r>
            <a:endParaRPr b="1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300" y="99475"/>
            <a:ext cx="2252000" cy="48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5584050" y="1187625"/>
            <a:ext cx="2060100" cy="69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584050" y="2011725"/>
            <a:ext cx="1918200" cy="4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644150" y="2139675"/>
            <a:ext cx="411900" cy="213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40650" y="231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12800" y="873150"/>
            <a:ext cx="42603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Vamos então escolher a opção "</a:t>
            </a:r>
            <a:r>
              <a:rPr b="1" lang="pt-BR"/>
              <a:t>MAIOR QUE</a:t>
            </a:r>
            <a:r>
              <a:rPr lang="pt-BR"/>
              <a:t>" - (pois queremos destacar os valores maiores que dez reais na planilha).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Digite na caixa logo abaixo da lista de opções o valor desejado - no caso, 10,00: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513000" y="1329700"/>
            <a:ext cx="1165200" cy="32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834375" y="1379500"/>
            <a:ext cx="5256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00" y="477875"/>
            <a:ext cx="2935650" cy="41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4831000" y="1386550"/>
            <a:ext cx="2699700" cy="32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658500" y="1486000"/>
            <a:ext cx="4263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41200" y="231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141200" y="1012100"/>
            <a:ext cx="56985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vamos escolher o estilo de formatação a ser aplicado na célula quando ela atender ao critério que foi escolhido anteriormente.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Clique no menu da seção "</a:t>
            </a:r>
            <a:r>
              <a:rPr b="1" lang="pt-BR"/>
              <a:t>ESTILO DE FORMATAÇÃO</a:t>
            </a:r>
            <a:r>
              <a:rPr lang="pt-BR"/>
              <a:t>" para escolher o estilo desejado.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700" y="1012100"/>
            <a:ext cx="24955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6038725" y="1031325"/>
            <a:ext cx="2230800" cy="61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725" y="2221200"/>
            <a:ext cx="2467123" cy="20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6251850" y="2892650"/>
            <a:ext cx="2159700" cy="82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6649700" y="1778388"/>
            <a:ext cx="440700" cy="92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17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98575" y="889250"/>
            <a:ext cx="5002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 regra configurada é então mostrada no lado direito da tela;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➢"/>
            </a:pPr>
            <a:r>
              <a:rPr lang="pt-BR"/>
              <a:t>E pode ser vista na planilha, realçando as células cujo valor está acima de R$ 10,00, como queríamos: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00" y="358100"/>
            <a:ext cx="24288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300" y="2186725"/>
            <a:ext cx="2647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2102950" y="3552350"/>
            <a:ext cx="4660200" cy="13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type="ctrTitle"/>
          </p:nvPr>
        </p:nvSpPr>
        <p:spPr>
          <a:xfrm>
            <a:off x="512700" y="5642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17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Como 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criar gráficos a partir de células.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27" y="1735450"/>
            <a:ext cx="4123322" cy="272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gráfico pizza"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100" y="2287550"/>
            <a:ext cx="35941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Porque criar um gráfico?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Para organizar nossas informações, como também mostrá-las visualmente melhor.</a:t>
            </a:r>
            <a:endParaRPr/>
          </a:p>
        </p:txBody>
      </p:sp>
      <p:pic>
        <p:nvPicPr>
          <p:cNvPr descr="Resultado de imagem para gráficos"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73850"/>
            <a:ext cx="3448695" cy="22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Tipos de gráficos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Há mais de uma maneira de apresentar seus dados visualmente.</a:t>
            </a:r>
            <a:endParaRPr/>
          </a:p>
        </p:txBody>
      </p:sp>
      <p:pic>
        <p:nvPicPr>
          <p:cNvPr descr="Resultado de imagem para gráficos" id="193" name="Google Shape;193;p28"/>
          <p:cNvPicPr preferRelativeResize="0"/>
          <p:nvPr/>
        </p:nvPicPr>
        <p:blipFill rotWithShape="1">
          <a:blip r:embed="rId3">
            <a:alphaModFix/>
          </a:blip>
          <a:srcRect b="3734" l="1312" r="2143" t="3363"/>
          <a:stretch/>
        </p:blipFill>
        <p:spPr>
          <a:xfrm>
            <a:off x="2456225" y="1775300"/>
            <a:ext cx="4195050" cy="30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Gráficos em colunas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71600"/>
            <a:ext cx="462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Indicam, geralmente, um dado quantitativo sobre diferentes variáveis, lugares ou setores e não dependem de proporções.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Os dados são indicados na posição vertical, enquanto as divisões qualitativas apresentam-se na posição horizontal.</a:t>
            </a:r>
            <a:endParaRPr sz="1600"/>
          </a:p>
        </p:txBody>
      </p:sp>
      <p:pic>
        <p:nvPicPr>
          <p:cNvPr descr="Gráfico em colunas apontando as maiores populações do mundo por país" id="200" name="Google Shape;200;p29" title="Gráfico das maiores populaçõ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850" y="1264625"/>
            <a:ext cx="36195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Gráficos em barras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71600"/>
            <a:ext cx="462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Possuem basicamente a mesma função dos gráficos em colunas, com os dados na posição horizontal e as informações e divisões na posição vertical.</a:t>
            </a:r>
            <a:endParaRPr sz="1600"/>
          </a:p>
        </p:txBody>
      </p:sp>
      <p:pic>
        <p:nvPicPr>
          <p:cNvPr descr="Gráfico em barras indicando a taxa de mortalidade infantil no Brasil" id="207" name="Google Shape;207;p30" title="Gráfico da mortalidade infanti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00" y="1171600"/>
            <a:ext cx="36195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Gráficos em pizza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71600"/>
            <a:ext cx="8346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É um tipo de gráfico, também muito utilizado, indicado para expressar uma relação de proporcionalidade, em que todos os dados somados compõem o todo de um dado aspecto da realidade.</a:t>
            </a:r>
            <a:endParaRPr sz="1600"/>
          </a:p>
        </p:txBody>
      </p:sp>
      <p:pic>
        <p:nvPicPr>
          <p:cNvPr descr="Imagem relacionada" id="214" name="Google Shape;214;p31"/>
          <p:cNvPicPr preferRelativeResize="0"/>
          <p:nvPr/>
        </p:nvPicPr>
        <p:blipFill rotWithShape="1">
          <a:blip r:embed="rId3">
            <a:alphaModFix/>
          </a:blip>
          <a:srcRect b="7687" l="14767" r="2546" t="3949"/>
          <a:stretch/>
        </p:blipFill>
        <p:spPr>
          <a:xfrm>
            <a:off x="4280150" y="2081275"/>
            <a:ext cx="4328800" cy="27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102950" y="3552350"/>
            <a:ext cx="4660200" cy="13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512700" y="5642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17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Como usar fórmulas com formatação condicional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27" y="1735450"/>
            <a:ext cx="4123322" cy="27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25" y="2310000"/>
            <a:ext cx="3336500" cy="27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Gráficos em área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71600"/>
            <a:ext cx="462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É</a:t>
            </a:r>
            <a:r>
              <a:rPr lang="pt-BR" sz="1600"/>
              <a:t> semelhante ao gráfico em linhas, diferenciando-se apenas por evidenciar uma noção de proporção sobre o todo.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pt-BR" sz="1600"/>
              <a:t>É também usado para apontar a relação dos diferentes dados entre si</a:t>
            </a:r>
            <a:endParaRPr sz="1600"/>
          </a:p>
        </p:txBody>
      </p:sp>
      <p:pic>
        <p:nvPicPr>
          <p:cNvPr descr="Gráfico ilustrativo sobre as taxas populacionais em casos de transição demográfica" id="221" name="Google Shape;221;p32" title="Gráfico da transição demográfic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00" y="1171600"/>
            <a:ext cx="36195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prático...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Os dias de encontros do Alfabetização Digital e a quantidade de alunos presentes.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2562" l="1145" r="6458" t="3567"/>
          <a:stretch/>
        </p:blipFill>
        <p:spPr>
          <a:xfrm>
            <a:off x="1447000" y="2042800"/>
            <a:ext cx="5909550" cy="26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Para criar um gráfico, basta selecionar os dados desejados.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2046625"/>
            <a:ext cx="3914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>
            <a:off x="2517025" y="1957700"/>
            <a:ext cx="4146300" cy="200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Agora clique em criar gráfico...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8175"/>
            <a:ext cx="8662075" cy="24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/>
          <p:nvPr/>
        </p:nvSpPr>
        <p:spPr>
          <a:xfrm>
            <a:off x="6809350" y="2164400"/>
            <a:ext cx="255300" cy="40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625" y="1584775"/>
            <a:ext cx="6348399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 pronto! Gráfico criado!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relacionada"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25" y="255375"/>
            <a:ext cx="3637350" cy="36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3381200" y="3965675"/>
            <a:ext cx="2200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Exercícios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217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Faça um gráfico utilizando o exercício anterior</a:t>
            </a:r>
            <a:endParaRPr sz="2600"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98575" y="889250"/>
            <a:ext cx="5002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1600"/>
              </a:spcAft>
              <a:buSzPts val="1800"/>
              <a:buChar char="➢"/>
            </a:pPr>
            <a:r>
              <a:rPr lang="pt-BR"/>
              <a:t>Faça um gráfico de pizza para verificar a porcentagem de produtos que tem valor superior a 10.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300" y="1031575"/>
            <a:ext cx="2647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98025" y="1244450"/>
            <a:ext cx="85206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>
                <a:solidFill>
                  <a:srgbClr val="2F2F2F"/>
                </a:solidFill>
                <a:highlight>
                  <a:srgbClr val="FFFFFF"/>
                </a:highlight>
              </a:rPr>
              <a:t>A formatação condicional realça rapidamente informações importantes em uma planilha. 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88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F2F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Formatação Condicional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75" y="1958375"/>
            <a:ext cx="3336500" cy="27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98025" y="1244450"/>
            <a:ext cx="85206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>
                <a:solidFill>
                  <a:srgbClr val="2F2F2F"/>
                </a:solidFill>
                <a:highlight>
                  <a:srgbClr val="FFFFFF"/>
                </a:highlight>
              </a:rPr>
              <a:t>Adicionando sua própria fórmula a uma regra de formatação condicional, você poderá fazer coisas que as regras internas não podem fazer.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88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F2F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Formatação Condicional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formatação condicional planilhas google" id="86" name="Google Shape;86;p16"/>
          <p:cNvPicPr preferRelativeResize="0"/>
          <p:nvPr/>
        </p:nvPicPr>
        <p:blipFill rotWithShape="1">
          <a:blip r:embed="rId3">
            <a:alphaModFix/>
          </a:blip>
          <a:srcRect b="10738" l="4280" r="4445" t="17142"/>
          <a:stretch/>
        </p:blipFill>
        <p:spPr>
          <a:xfrm>
            <a:off x="2480725" y="2054975"/>
            <a:ext cx="6237900" cy="285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88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F2F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Para criar a primeira regra: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98050" y="1327175"/>
            <a:ext cx="460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Selecione as células que você quer formatar.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Clique em </a:t>
            </a:r>
            <a:r>
              <a:rPr b="1" lang="pt-BR"/>
              <a:t>FORMATAR </a:t>
            </a:r>
            <a:r>
              <a:rPr lang="pt-BR"/>
              <a:t> &gt; </a:t>
            </a:r>
            <a:r>
              <a:rPr b="1" lang="pt-BR"/>
              <a:t>FORMATAÇÃO CONDICIONAL</a:t>
            </a:r>
            <a:endParaRPr b="1"/>
          </a:p>
        </p:txBody>
      </p:sp>
      <p:sp>
        <p:nvSpPr>
          <p:cNvPr id="93" name="Google Shape;93;p17"/>
          <p:cNvSpPr/>
          <p:nvPr/>
        </p:nvSpPr>
        <p:spPr>
          <a:xfrm>
            <a:off x="5026700" y="2893325"/>
            <a:ext cx="1733400" cy="149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50" y="1145000"/>
            <a:ext cx="3933825" cy="35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271450" y="3006325"/>
            <a:ext cx="1065600" cy="137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928450" y="1500225"/>
            <a:ext cx="809100" cy="31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88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2F2F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Para criar a primeira regra: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002925"/>
            <a:ext cx="55422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No menu suspenso "Formatar células se", clique em </a:t>
            </a:r>
            <a:r>
              <a:rPr b="1" lang="pt-BR"/>
              <a:t>ADICIONAR NOVA</a:t>
            </a:r>
            <a:r>
              <a:rPr lang="pt-BR"/>
              <a:t> </a:t>
            </a:r>
            <a:r>
              <a:rPr b="1" lang="pt-BR"/>
              <a:t>REGRA</a:t>
            </a:r>
            <a:r>
              <a:rPr lang="pt-BR"/>
              <a:t> &gt; </a:t>
            </a:r>
            <a:r>
              <a:rPr b="1" lang="pt-BR"/>
              <a:t>A FÓRMULA PERSONALIZADA É;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Clique em</a:t>
            </a:r>
            <a:r>
              <a:rPr b="1" lang="pt-BR"/>
              <a:t> VALOR OU FÓRMULA </a:t>
            </a:r>
            <a:r>
              <a:rPr lang="pt-BR"/>
              <a:t>e adicione as fórmulas e as regras;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Clique em </a:t>
            </a:r>
            <a:r>
              <a:rPr b="1" lang="pt-BR"/>
              <a:t>CONCLUÍDO;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188" y="1086350"/>
            <a:ext cx="26670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6138175" y="2295900"/>
            <a:ext cx="2609100" cy="4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839" y="3315752"/>
            <a:ext cx="2745725" cy="14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6170488" y="3787775"/>
            <a:ext cx="2486400" cy="35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218023" y="2805825"/>
            <a:ext cx="227400" cy="4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170513" y="4158800"/>
            <a:ext cx="2486400" cy="35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F2F2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Exemplo: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Vamos trabalhar com a planilha a seguir para demonstrar a aplicação de formatação condicional. A planilha de exemplo possui duas colunas, uma com os nomes de produtos (frutas) e a outra coluna com os preços dessas frutas: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71600"/>
            <a:ext cx="4919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Queremos destacar nessa planilha os preços dos produtos. Digamos que desejamos ver em destaque os preços que estejam acima de R$ 10,00.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Para isso vamos selecionar o intervalo de células de B2 até B9 para ressaltar os dados usando formatação condicional.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563" y="1265238"/>
            <a:ext cx="31718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7175400" y="1940675"/>
            <a:ext cx="923700" cy="161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12250" y="430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12250" y="1171600"/>
            <a:ext cx="5627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Agora clique no menu</a:t>
            </a:r>
            <a:r>
              <a:rPr b="1" lang="pt-BR"/>
              <a:t> Formatar</a:t>
            </a:r>
            <a:r>
              <a:rPr lang="pt-BR"/>
              <a:t> &gt; </a:t>
            </a:r>
            <a:r>
              <a:rPr b="1" lang="pt-BR"/>
              <a:t>Formatação Condicional: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25" y="333227"/>
            <a:ext cx="2728025" cy="46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5001500" y="391950"/>
            <a:ext cx="838500" cy="28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143575" y="3929875"/>
            <a:ext cx="2074500" cy="38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