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Ubuntu"/>
      <p:regular r:id="rId31"/>
      <p:bold r:id="rId32"/>
      <p:italic r:id="rId33"/>
      <p:boldItalic r:id="rId34"/>
    </p:embeddedFont>
    <p:embeddedFont>
      <p:font typeface="Old Standard TT"/>
      <p:regular r:id="rId35"/>
      <p:bold r:id="rId36"/>
      <p:italic r:id="rId37"/>
    </p:embeddedFont>
    <p:embeddedFont>
      <p:font typeface="Comfortaa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Ubuntu-italic.fntdata"/><Relationship Id="rId10" Type="http://schemas.openxmlformats.org/officeDocument/2006/relationships/slide" Target="slides/slide5.xml"/><Relationship Id="rId32" Type="http://schemas.openxmlformats.org/officeDocument/2006/relationships/font" Target="fonts/Ubuntu-bold.fntdata"/><Relationship Id="rId13" Type="http://schemas.openxmlformats.org/officeDocument/2006/relationships/slide" Target="slides/slide8.xml"/><Relationship Id="rId35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34" Type="http://schemas.openxmlformats.org/officeDocument/2006/relationships/font" Target="fonts/Ubuntu-boldItalic.fntdata"/><Relationship Id="rId15" Type="http://schemas.openxmlformats.org/officeDocument/2006/relationships/slide" Target="slides/slide10.xml"/><Relationship Id="rId37" Type="http://schemas.openxmlformats.org/officeDocument/2006/relationships/font" Target="fonts/OldStandardTT-italic.fntdata"/><Relationship Id="rId14" Type="http://schemas.openxmlformats.org/officeDocument/2006/relationships/slide" Target="slides/slide9.xml"/><Relationship Id="rId36" Type="http://schemas.openxmlformats.org/officeDocument/2006/relationships/font" Target="fonts/OldStandardTT-bold.fntdata"/><Relationship Id="rId17" Type="http://schemas.openxmlformats.org/officeDocument/2006/relationships/slide" Target="slides/slide12.xml"/><Relationship Id="rId39" Type="http://schemas.openxmlformats.org/officeDocument/2006/relationships/font" Target="fonts/Comfortaa-bold.fntdata"/><Relationship Id="rId16" Type="http://schemas.openxmlformats.org/officeDocument/2006/relationships/slide" Target="slides/slide11.xml"/><Relationship Id="rId38" Type="http://schemas.openxmlformats.org/officeDocument/2006/relationships/font" Target="fonts/Comforta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83b9b06b4_3_5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83b9b06b4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3b9b06b4_3_6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83b9b06b4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83b9b06b4_3_6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83b9b06b4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83b9b06b4_3_7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83b9b06b4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83b9b06b4_3_8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83b9b06b4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83b9b06b4_3_8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83b9b06b4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83b9b06b4_3_9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83b9b06b4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83b9b06b4_3_10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83b9b06b4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83b9b06b4_3_11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83b9b06b4_3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83b9b06b4_3_11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83b9b06b4_3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578560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578560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83b9b06b4_3_12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83b9b06b4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83b9b06b4_3_13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83b9b06b4_3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83b9b06b4_3_14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83b9b06b4_3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83b9b06b4_3_14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83b9b06b4_3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83b9b06b4_3_15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83b9b06b4_3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879aeb5c8_0_37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879aeb5c8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3b9b06b4_3_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3b9b06b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3b9b06b4_3_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83b9b06b4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3b9b06b4_3_1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3b9b06b4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3b9b06b4_3_2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83b9b06b4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3b9b06b4_3_3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83b9b06b4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83b9b06b4_3_4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83b9b06b4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852bfcede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852bfce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3599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0100" y="3583774"/>
            <a:ext cx="1869346" cy="1322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sao2_vertical_cor.png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2025" y="3720025"/>
            <a:ext cx="1543050" cy="1025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-12025" y="-21425"/>
            <a:ext cx="9156000" cy="35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4"/>
          <p:cNvSpPr txBox="1"/>
          <p:nvPr>
            <p:ph type="ctrTitle"/>
          </p:nvPr>
        </p:nvSpPr>
        <p:spPr>
          <a:xfrm>
            <a:off x="512700" y="13599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69" name="Google Shape;6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0100" y="3583774"/>
            <a:ext cx="1869346" cy="1322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sao2_vertical_cor.png"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2025" y="3720025"/>
            <a:ext cx="1543050" cy="102523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-12025" y="-21425"/>
            <a:ext cx="9156000" cy="35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81" name="Google Shape;8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5335" y="119075"/>
            <a:ext cx="1338829" cy="94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2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5335" y="119075"/>
            <a:ext cx="1338829" cy="94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mail.google.com" TargetMode="External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gmail.com/" TargetMode="External"/><Relationship Id="rId4" Type="http://schemas.openxmlformats.org/officeDocument/2006/relationships/hyperlink" Target="https://login.live.com/" TargetMode="External"/><Relationship Id="rId5" Type="http://schemas.openxmlformats.org/officeDocument/2006/relationships/hyperlink" Target="https://br.mail.yahoo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512700" y="1898775"/>
            <a:ext cx="81186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lfa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etiza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ç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ão 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igital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8" name="Google Shape;118;p25"/>
          <p:cNvPicPr preferRelativeResize="0"/>
          <p:nvPr/>
        </p:nvPicPr>
        <p:blipFill rotWithShape="1">
          <a:blip r:embed="rId3">
            <a:alphaModFix/>
          </a:blip>
          <a:srcRect b="36447" l="0" r="0" t="0"/>
          <a:stretch/>
        </p:blipFill>
        <p:spPr>
          <a:xfrm>
            <a:off x="3093164" y="421575"/>
            <a:ext cx="2957671" cy="15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/>
          <p:nvPr/>
        </p:nvSpPr>
        <p:spPr>
          <a:xfrm>
            <a:off x="2800825" y="3536700"/>
            <a:ext cx="1802700" cy="157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PETmelhorada4k.png" id="120" name="Google Shape;120;p25"/>
          <p:cNvPicPr preferRelativeResize="0"/>
          <p:nvPr/>
        </p:nvPicPr>
        <p:blipFill rotWithShape="1">
          <a:blip r:embed="rId4">
            <a:alphaModFix/>
          </a:blip>
          <a:srcRect b="22528" l="0" r="0" t="0"/>
          <a:stretch/>
        </p:blipFill>
        <p:spPr>
          <a:xfrm>
            <a:off x="2877025" y="3696250"/>
            <a:ext cx="1577374" cy="80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/>
        </p:nvSpPr>
        <p:spPr>
          <a:xfrm>
            <a:off x="2776513" y="4389375"/>
            <a:ext cx="1930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71717"/>
                </a:solidFill>
                <a:latin typeface="Ubuntu"/>
                <a:ea typeface="Ubuntu"/>
                <a:cs typeface="Ubuntu"/>
                <a:sym typeface="Ubuntu"/>
              </a:rPr>
              <a:t>Sistemas de  Informação</a:t>
            </a:r>
            <a:endParaRPr sz="1200">
              <a:solidFill>
                <a:srgbClr val="17171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49" y="384100"/>
            <a:ext cx="7262997" cy="41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7382175" cy="40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8"/>
            <a:ext cx="2390594" cy="41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925" y="1058225"/>
            <a:ext cx="5753100" cy="35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16725"/>
            <a:ext cx="8520600" cy="7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1" name="Google Shape;2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000" y="445025"/>
            <a:ext cx="5586950" cy="41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7" name="Google Shape;2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550" y="445025"/>
            <a:ext cx="4972050" cy="41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826" y="509863"/>
            <a:ext cx="4878341" cy="412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9" name="Google Shape;2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63791"/>
            <a:ext cx="8520600" cy="1015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7" name="Google Shape;2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351" y="445025"/>
            <a:ext cx="4503379" cy="41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3" name="Google Shape;2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7277424" cy="98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11000"/>
            <a:ext cx="8520600" cy="30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7" name="Google Shape;127;p26"/>
          <p:cNvSpPr txBox="1"/>
          <p:nvPr/>
        </p:nvSpPr>
        <p:spPr>
          <a:xfrm>
            <a:off x="1499850" y="3636125"/>
            <a:ext cx="61443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Internet</a:t>
            </a:r>
            <a:br>
              <a:rPr lang="pt-BR" sz="3000">
                <a:latin typeface="Comfortaa"/>
                <a:ea typeface="Comfortaa"/>
                <a:cs typeface="Comfortaa"/>
                <a:sym typeface="Comfortaa"/>
              </a:rPr>
            </a:b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E-mail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775" y="637625"/>
            <a:ext cx="3208450" cy="23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0" name="Google Shape;2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798" y="445025"/>
            <a:ext cx="6305927" cy="41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Conectando-se ao GMAIL</a:t>
            </a:r>
            <a:endParaRPr/>
          </a:p>
        </p:txBody>
      </p:sp>
      <p:sp>
        <p:nvSpPr>
          <p:cNvPr id="256" name="Google Shape;256;p45"/>
          <p:cNvSpPr txBox="1"/>
          <p:nvPr>
            <p:ph idx="1" type="body"/>
          </p:nvPr>
        </p:nvSpPr>
        <p:spPr>
          <a:xfrm>
            <a:off x="311700" y="1171600"/>
            <a:ext cx="4259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Quando, em outro momento, você desejar acessar a página do Gmail você deverá abrir seu navegador e digitar na barra de endereço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www.mail.google.com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8" name="Google Shape;25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775" y="1171600"/>
            <a:ext cx="4377375" cy="30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4" name="Google Shape;2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426" y="445025"/>
            <a:ext cx="6118017" cy="42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2" name="Google Shape;2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699" y="445025"/>
            <a:ext cx="5794401" cy="41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8" name="Google Shape;2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7367925" cy="40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FFFFFF"/>
                </a:solidFill>
              </a:rPr>
              <a:t>Obrigado pela</a:t>
            </a:r>
            <a:endParaRPr b="1" sz="4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4000">
                <a:solidFill>
                  <a:srgbClr val="FFFFFF"/>
                </a:solidFill>
              </a:rPr>
              <a:t> atenção!</a:t>
            </a:r>
            <a:endParaRPr b="1" sz="4000">
              <a:solidFill>
                <a:srgbClr val="FFFFFF"/>
              </a:solidFill>
            </a:endParaRPr>
          </a:p>
        </p:txBody>
      </p:sp>
      <p:sp>
        <p:nvSpPr>
          <p:cNvPr id="284" name="Google Shape;28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5" name="Google Shape;285;p4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Dúvidas?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Correio eletrônico ou e-mail</a:t>
            </a:r>
            <a:endParaRPr/>
          </a:p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1171600"/>
            <a:ext cx="4392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Uma </a:t>
            </a:r>
            <a:r>
              <a:rPr lang="pt-BR"/>
              <a:t>das ferramentas de maior alcance na Internet é o Correio Eletrônico ou simplesmente e-mail.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Mensagens podem ser enviadas para qualquer parte do mundo, possibilitando trocas de diversas informações e arquivos de forma rápida e eficiente.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550" y="1545038"/>
            <a:ext cx="4007599" cy="20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E-mail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Um </a:t>
            </a:r>
            <a:r>
              <a:rPr b="1" lang="pt-BR"/>
              <a:t>e-mail</a:t>
            </a:r>
            <a:r>
              <a:rPr lang="pt-BR"/>
              <a:t> é composto por nome de usuário, seguindo o arroba (“@”) e pelo provedor de e-mail.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O </a:t>
            </a:r>
            <a:r>
              <a:rPr b="1" lang="pt-BR"/>
              <a:t>nome de usuário</a:t>
            </a:r>
            <a:r>
              <a:rPr lang="pt-BR"/>
              <a:t> é algo que define o dono do e-mail, pode ser o nome ou apelido.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O </a:t>
            </a:r>
            <a:r>
              <a:rPr b="1" lang="pt-BR"/>
              <a:t>provedor do email</a:t>
            </a:r>
            <a:r>
              <a:rPr lang="pt-BR"/>
              <a:t> indica onde o e-mail está hospedado, ou seja, onde o seu e-mail foi cadastrado.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Exemplo de um e-mail: </a:t>
            </a:r>
            <a:r>
              <a:rPr lang="pt-BR">
                <a:solidFill>
                  <a:srgbClr val="FF0000"/>
                </a:solidFill>
              </a:rPr>
              <a:t>mariasilva</a:t>
            </a:r>
            <a:r>
              <a:rPr lang="pt-BR"/>
              <a:t>@</a:t>
            </a:r>
            <a:r>
              <a:rPr lang="pt-BR">
                <a:solidFill>
                  <a:srgbClr val="0000FF"/>
                </a:solidFill>
              </a:rPr>
              <a:t>gmail.com </a:t>
            </a:r>
            <a:endParaRPr>
              <a:solidFill>
                <a:srgbClr val="0000FF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◆"/>
            </a:pPr>
            <a:r>
              <a:rPr lang="pt-BR" sz="2200">
                <a:solidFill>
                  <a:srgbClr val="FF0000"/>
                </a:solidFill>
              </a:rPr>
              <a:t>mariasilva</a:t>
            </a:r>
            <a:r>
              <a:rPr lang="pt-BR" sz="2200"/>
              <a:t> é o nome do usuário e </a:t>
            </a:r>
            <a:r>
              <a:rPr lang="pt-BR" sz="2200">
                <a:solidFill>
                  <a:srgbClr val="0000FF"/>
                </a:solidFill>
              </a:rPr>
              <a:t>gmail.com</a:t>
            </a:r>
            <a:r>
              <a:rPr lang="pt-BR" sz="2200"/>
              <a:t> indica onde o e-mail da Maria foi cadastrado</a:t>
            </a:r>
            <a:endParaRPr sz="2200"/>
          </a:p>
        </p:txBody>
      </p:sp>
      <p:sp>
        <p:nvSpPr>
          <p:cNvPr id="143" name="Google Shape;1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Alguns provedores de e-mail gratuito</a:t>
            </a:r>
            <a:endParaRPr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Existem na internet inúmeros sites que fornecem gratuitamente contas de e-mail, bastando, para isso, que o usuário preencha um simples cadastro. Depois disso, é disponibilizada pelo site uma área destinada ao recebimento e envio de mensagens eletrônicas.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Sites de provedores de e-mail gratuitos: 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Gmail: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http://gmail.com/ 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Outlook: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https://login.live.com/</a:t>
            </a:r>
            <a:r>
              <a:rPr lang="pt-BR"/>
              <a:t> 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Yahoo: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https://br.mail.yahoo.com/</a:t>
            </a:r>
            <a:endParaRPr/>
          </a:p>
        </p:txBody>
      </p:sp>
      <p:sp>
        <p:nvSpPr>
          <p:cNvPr id="150" name="Google Shape;15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uma conta</a:t>
            </a:r>
            <a:endParaRPr/>
          </a:p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550" y="1058225"/>
            <a:ext cx="4271550" cy="379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775" y="445025"/>
            <a:ext cx="2123950" cy="405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1"/>
          <p:cNvPicPr preferRelativeResize="0"/>
          <p:nvPr/>
        </p:nvPicPr>
        <p:blipFill rotWithShape="1">
          <a:blip r:embed="rId4">
            <a:alphaModFix/>
          </a:blip>
          <a:srcRect b="0" l="0" r="-1224" t="0"/>
          <a:stretch/>
        </p:blipFill>
        <p:spPr>
          <a:xfrm>
            <a:off x="3450750" y="445025"/>
            <a:ext cx="4199600" cy="8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0750" y="1517175"/>
            <a:ext cx="41996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0750" y="3011950"/>
            <a:ext cx="4199600" cy="14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850" y="352401"/>
            <a:ext cx="2984300" cy="44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950" y="458888"/>
            <a:ext cx="4498096" cy="42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