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Ubuntu"/>
      <p:regular r:id="rId36"/>
      <p:bold r:id="rId37"/>
      <p:italic r:id="rId38"/>
      <p:boldItalic r:id="rId39"/>
    </p:embeddedFont>
    <p:embeddedFont>
      <p:font typeface="Amatic SC"/>
      <p:regular r:id="rId40"/>
      <p:bold r:id="rId41"/>
    </p:embeddedFont>
    <p:embeddedFont>
      <p:font typeface="Old Standard TT"/>
      <p:regular r:id="rId42"/>
      <p:bold r:id="rId43"/>
      <p:italic r:id="rId44"/>
    </p:embeddedFont>
    <p:embeddedFont>
      <p:font typeface="Comfortaa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maticSC-regular.fntdata"/><Relationship Id="rId20" Type="http://schemas.openxmlformats.org/officeDocument/2006/relationships/slide" Target="slides/slide15.xml"/><Relationship Id="rId42" Type="http://schemas.openxmlformats.org/officeDocument/2006/relationships/font" Target="fonts/OldStandardTT-regular.fntdata"/><Relationship Id="rId41" Type="http://schemas.openxmlformats.org/officeDocument/2006/relationships/font" Target="fonts/AmaticSC-bold.fntdata"/><Relationship Id="rId22" Type="http://schemas.openxmlformats.org/officeDocument/2006/relationships/slide" Target="slides/slide17.xml"/><Relationship Id="rId44" Type="http://schemas.openxmlformats.org/officeDocument/2006/relationships/font" Target="fonts/OldStandardTT-italic.fntdata"/><Relationship Id="rId21" Type="http://schemas.openxmlformats.org/officeDocument/2006/relationships/slide" Target="slides/slide16.xml"/><Relationship Id="rId43" Type="http://schemas.openxmlformats.org/officeDocument/2006/relationships/font" Target="fonts/OldStandardTT-bold.fntdata"/><Relationship Id="rId24" Type="http://schemas.openxmlformats.org/officeDocument/2006/relationships/slide" Target="slides/slide19.xml"/><Relationship Id="rId46" Type="http://schemas.openxmlformats.org/officeDocument/2006/relationships/font" Target="fonts/Comfortaa-bold.fntdata"/><Relationship Id="rId23" Type="http://schemas.openxmlformats.org/officeDocument/2006/relationships/slide" Target="slides/slide18.xml"/><Relationship Id="rId45" Type="http://schemas.openxmlformats.org/officeDocument/2006/relationships/font" Target="fonts/Comforta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Ubuntu-bold.fntdata"/><Relationship Id="rId14" Type="http://schemas.openxmlformats.org/officeDocument/2006/relationships/slide" Target="slides/slide9.xml"/><Relationship Id="rId36" Type="http://schemas.openxmlformats.org/officeDocument/2006/relationships/font" Target="fonts/Ubuntu-regular.fntdata"/><Relationship Id="rId17" Type="http://schemas.openxmlformats.org/officeDocument/2006/relationships/slide" Target="slides/slide12.xml"/><Relationship Id="rId39" Type="http://schemas.openxmlformats.org/officeDocument/2006/relationships/font" Target="fonts/Ubuntu-boldItalic.fntdata"/><Relationship Id="rId16" Type="http://schemas.openxmlformats.org/officeDocument/2006/relationships/slide" Target="slides/slide11.xml"/><Relationship Id="rId38" Type="http://schemas.openxmlformats.org/officeDocument/2006/relationships/font" Target="fonts/Ubuntu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72e511d5a_0_17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72e511d5a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72e511d5a_0_18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72e511d5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72e511d5a_0_19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72e511d5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72e511d5a_0_20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72e511d5a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72e511d5a_0_21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72e511d5a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72e511d5a_0_22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72e511d5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72e511d5a_0_23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72e511d5a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72e511d5a_0_24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72e511d5a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72e511d5a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72e511d5a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72e511d5a_0_26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72e511d5a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578560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578560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72e511d5a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72e511d5a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72e511d5a_0_29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72e511d5a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fe02bd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fe02bd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e02bd23_0_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e02bd2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fe02bd23_0_1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fe02bd2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e02bd23_1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e02bd2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e02bd23_1_1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e02bd2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fe02bd23_1_2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fe02bd2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fe02bd23_1_2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fe02bd23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ec17a72_0_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ec17a7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2e511d5a_0_6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72e511d5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72e511d5a_0_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72e511d5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2e511d5a_0_12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72e511d5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72e511d5a_0_13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72e511d5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72e511d5a_0_14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72e511d5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72e511d5a_0_15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72e511d5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72e511d5a_0_15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72e511d5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72e511d5a_0_16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72e511d5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3599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Logo Vertical-01.png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0100" y="3583774"/>
            <a:ext cx="1869346" cy="1322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sao2_vertical_cor.png"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2025" y="3720025"/>
            <a:ext cx="1543050" cy="1025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/>
          <p:nvPr/>
        </p:nvSpPr>
        <p:spPr>
          <a:xfrm>
            <a:off x="-12025" y="-21425"/>
            <a:ext cx="9156000" cy="350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p14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4"/>
          <p:cNvSpPr txBox="1"/>
          <p:nvPr>
            <p:ph type="ctrTitle"/>
          </p:nvPr>
        </p:nvSpPr>
        <p:spPr>
          <a:xfrm>
            <a:off x="512700" y="13599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Logo Vertical-01.png" id="69" name="Google Shape;6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0100" y="3583774"/>
            <a:ext cx="1869346" cy="1322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sao2_vertical_cor.png" id="70" name="Google Shape;7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2025" y="3720025"/>
            <a:ext cx="1543050" cy="102523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/>
          <p:nvPr/>
        </p:nvSpPr>
        <p:spPr>
          <a:xfrm>
            <a:off x="-12025" y="-21425"/>
            <a:ext cx="9156000" cy="350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5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Logo Vertical-01.png" id="81" name="Google Shape;8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35335" y="119075"/>
            <a:ext cx="1338829" cy="947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2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21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Logo Vertical-01.png"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35335" y="119075"/>
            <a:ext cx="1338829" cy="947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512700" y="1898775"/>
            <a:ext cx="8118600" cy="6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lfa</a:t>
            </a:r>
            <a:r>
              <a:rPr lang="pt-BR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etiza</a:t>
            </a:r>
            <a:r>
              <a:rPr lang="pt-BR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ç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ão </a:t>
            </a:r>
            <a:r>
              <a:rPr lang="pt-BR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igital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8" name="Google Shape;118;p25"/>
          <p:cNvPicPr preferRelativeResize="0"/>
          <p:nvPr/>
        </p:nvPicPr>
        <p:blipFill rotWithShape="1">
          <a:blip r:embed="rId3">
            <a:alphaModFix/>
          </a:blip>
          <a:srcRect b="36447" l="0" r="0" t="0"/>
          <a:stretch/>
        </p:blipFill>
        <p:spPr>
          <a:xfrm>
            <a:off x="3093164" y="421575"/>
            <a:ext cx="2957671" cy="15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5"/>
          <p:cNvSpPr/>
          <p:nvPr/>
        </p:nvSpPr>
        <p:spPr>
          <a:xfrm>
            <a:off x="2800825" y="3536700"/>
            <a:ext cx="1802700" cy="157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PETmelhorada4k.png" id="120" name="Google Shape;120;p25"/>
          <p:cNvPicPr preferRelativeResize="0"/>
          <p:nvPr/>
        </p:nvPicPr>
        <p:blipFill rotWithShape="1">
          <a:blip r:embed="rId4">
            <a:alphaModFix/>
          </a:blip>
          <a:srcRect b="22528" l="0" r="0" t="0"/>
          <a:stretch/>
        </p:blipFill>
        <p:spPr>
          <a:xfrm>
            <a:off x="2877025" y="3696250"/>
            <a:ext cx="1577374" cy="803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5"/>
          <p:cNvSpPr txBox="1"/>
          <p:nvPr/>
        </p:nvSpPr>
        <p:spPr>
          <a:xfrm>
            <a:off x="2776513" y="4389375"/>
            <a:ext cx="1930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71717"/>
                </a:solidFill>
                <a:latin typeface="Ubuntu"/>
                <a:ea typeface="Ubuntu"/>
                <a:cs typeface="Ubuntu"/>
                <a:sym typeface="Ubuntu"/>
              </a:rPr>
              <a:t>Sistemas de  Informação</a:t>
            </a:r>
            <a:endParaRPr sz="1200">
              <a:solidFill>
                <a:srgbClr val="17171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Ícones do menu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725250" y="3156550"/>
            <a:ext cx="76935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Indicador de som: fornece uma maneira fácil de ajustar o volume do som bem como o acesso a sua música e configurações de som.</a:t>
            </a:r>
            <a:endParaRPr/>
          </a:p>
        </p:txBody>
      </p:sp>
      <p:sp>
        <p:nvSpPr>
          <p:cNvPr id="195" name="Google Shape;19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625" y="1268425"/>
            <a:ext cx="6348750" cy="11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4"/>
          <p:cNvSpPr/>
          <p:nvPr/>
        </p:nvSpPr>
        <p:spPr>
          <a:xfrm>
            <a:off x="4046250" y="2166900"/>
            <a:ext cx="614700" cy="809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Ícones do menu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725250" y="3156550"/>
            <a:ext cx="76935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Relógio: exibe a hora atual e fornece um link para o seu calendário com hora e data.</a:t>
            </a:r>
            <a:endParaRPr/>
          </a:p>
        </p:txBody>
      </p:sp>
      <p:sp>
        <p:nvSpPr>
          <p:cNvPr id="204" name="Google Shape;20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5" name="Google Shape;2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625" y="1268425"/>
            <a:ext cx="6348750" cy="11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5"/>
          <p:cNvSpPr/>
          <p:nvPr/>
        </p:nvSpPr>
        <p:spPr>
          <a:xfrm>
            <a:off x="5515825" y="2166900"/>
            <a:ext cx="614700" cy="809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Ícones do menu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725250" y="3156550"/>
            <a:ext cx="76935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Indicador de sessão: é um link para as configurações de sistema, Ubuntu Ajuda e opções de sessão.</a:t>
            </a:r>
            <a:endParaRPr/>
          </a:p>
        </p:txBody>
      </p:sp>
      <p:sp>
        <p:nvSpPr>
          <p:cNvPr id="213" name="Google Shape;21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4" name="Google Shape;2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625" y="1268425"/>
            <a:ext cx="6348750" cy="11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6"/>
          <p:cNvSpPr/>
          <p:nvPr/>
        </p:nvSpPr>
        <p:spPr>
          <a:xfrm>
            <a:off x="6940175" y="2166900"/>
            <a:ext cx="614700" cy="809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311700" y="3922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Barra lateral</a:t>
            </a:r>
            <a:endParaRPr/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1642350" y="1058225"/>
            <a:ext cx="6244500" cy="15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A barra lateral, também chamada de lançador, apresenta os principais programas dos sistema ou os programas escolhidos pelo usuário. </a:t>
            </a:r>
            <a:endParaRPr/>
          </a:p>
        </p:txBody>
      </p:sp>
      <p:sp>
        <p:nvSpPr>
          <p:cNvPr id="222" name="Google Shape;22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3" name="Google Shape;223;p37"/>
          <p:cNvPicPr preferRelativeResize="0"/>
          <p:nvPr/>
        </p:nvPicPr>
        <p:blipFill rotWithShape="1">
          <a:blip r:embed="rId3">
            <a:alphaModFix/>
          </a:blip>
          <a:srcRect b="0" l="0" r="95183" t="0"/>
          <a:stretch/>
        </p:blipFill>
        <p:spPr>
          <a:xfrm>
            <a:off x="443600" y="1058225"/>
            <a:ext cx="703900" cy="37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311700" y="3922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Barra lateral</a:t>
            </a:r>
            <a:endParaRPr/>
          </a:p>
        </p:txBody>
      </p:sp>
      <p:sp>
        <p:nvSpPr>
          <p:cNvPr id="229" name="Google Shape;229;p38"/>
          <p:cNvSpPr txBox="1"/>
          <p:nvPr>
            <p:ph idx="1" type="body"/>
          </p:nvPr>
        </p:nvSpPr>
        <p:spPr>
          <a:xfrm>
            <a:off x="1642350" y="1058225"/>
            <a:ext cx="6244500" cy="15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De cima para baixo temos</a:t>
            </a:r>
            <a:r>
              <a:rPr lang="pt-BR"/>
              <a:t> o painel inicial, o diretório de arquivos, o navegador, software de edição de textos e de planilha, configurações e lixeira. </a:t>
            </a:r>
            <a:endParaRPr/>
          </a:p>
        </p:txBody>
      </p:sp>
      <p:sp>
        <p:nvSpPr>
          <p:cNvPr id="230" name="Google Shape;23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31" name="Google Shape;231;p38"/>
          <p:cNvPicPr preferRelativeResize="0"/>
          <p:nvPr/>
        </p:nvPicPr>
        <p:blipFill rotWithShape="1">
          <a:blip r:embed="rId3">
            <a:alphaModFix/>
          </a:blip>
          <a:srcRect b="0" l="0" r="95183" t="0"/>
          <a:stretch/>
        </p:blipFill>
        <p:spPr>
          <a:xfrm>
            <a:off x="443600" y="1058225"/>
            <a:ext cx="703900" cy="37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title"/>
          </p:nvPr>
        </p:nvSpPr>
        <p:spPr>
          <a:xfrm>
            <a:off x="311700" y="3922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Barra lateral</a:t>
            </a:r>
            <a:endParaRPr/>
          </a:p>
        </p:txBody>
      </p:sp>
      <p:sp>
        <p:nvSpPr>
          <p:cNvPr id="237" name="Google Shape;237;p39"/>
          <p:cNvSpPr txBox="1"/>
          <p:nvPr>
            <p:ph idx="1" type="body"/>
          </p:nvPr>
        </p:nvSpPr>
        <p:spPr>
          <a:xfrm>
            <a:off x="1642350" y="1058225"/>
            <a:ext cx="6244500" cy="26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Esta barra permite que os usuários mantenham os ícone dos programas mais usados e também mantém minimizados os programas abertos.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Para executar um aplicativo que esteja no lançador basta clicar no ícone do aplicativo.</a:t>
            </a:r>
            <a:endParaRPr/>
          </a:p>
        </p:txBody>
      </p:sp>
      <p:sp>
        <p:nvSpPr>
          <p:cNvPr id="238" name="Google Shape;23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39" name="Google Shape;239;p39"/>
          <p:cNvPicPr preferRelativeResize="0"/>
          <p:nvPr/>
        </p:nvPicPr>
        <p:blipFill rotWithShape="1">
          <a:blip r:embed="rId3">
            <a:alphaModFix/>
          </a:blip>
          <a:srcRect b="0" l="0" r="95183" t="0"/>
          <a:stretch/>
        </p:blipFill>
        <p:spPr>
          <a:xfrm>
            <a:off x="443600" y="1058225"/>
            <a:ext cx="703900" cy="37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title"/>
          </p:nvPr>
        </p:nvSpPr>
        <p:spPr>
          <a:xfrm>
            <a:off x="311700" y="3922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Barra lateral</a:t>
            </a:r>
            <a:endParaRPr/>
          </a:p>
        </p:txBody>
      </p:sp>
      <p:sp>
        <p:nvSpPr>
          <p:cNvPr id="245" name="Google Shape;245;p40"/>
          <p:cNvSpPr txBox="1"/>
          <p:nvPr>
            <p:ph idx="1" type="body"/>
          </p:nvPr>
        </p:nvSpPr>
        <p:spPr>
          <a:xfrm>
            <a:off x="219375" y="1137350"/>
            <a:ext cx="4528500" cy="26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O painel inicial facilita a sua vida ajudando-o a encontrar aplicativos e arquivos no seu computador de uma forma mais rápida.</a:t>
            </a:r>
            <a:endParaRPr/>
          </a:p>
        </p:txBody>
      </p:sp>
      <p:sp>
        <p:nvSpPr>
          <p:cNvPr id="246" name="Google Shape;24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47" name="Google Shape;2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200" y="1137350"/>
            <a:ext cx="3593983" cy="29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type="title"/>
          </p:nvPr>
        </p:nvSpPr>
        <p:spPr>
          <a:xfrm>
            <a:off x="311700" y="3922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Barra lateral</a:t>
            </a:r>
            <a:endParaRPr/>
          </a:p>
        </p:txBody>
      </p:sp>
      <p:sp>
        <p:nvSpPr>
          <p:cNvPr id="253" name="Google Shape;253;p41"/>
          <p:cNvSpPr txBox="1"/>
          <p:nvPr>
            <p:ph idx="1" type="body"/>
          </p:nvPr>
        </p:nvSpPr>
        <p:spPr>
          <a:xfrm>
            <a:off x="219375" y="1137350"/>
            <a:ext cx="4528500" cy="26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Ele permite que você busque por informações tanto no seu computador, como pela internet.</a:t>
            </a:r>
            <a:endParaRPr/>
          </a:p>
        </p:txBody>
      </p:sp>
      <p:sp>
        <p:nvSpPr>
          <p:cNvPr id="254" name="Google Shape;25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55" name="Google Shape;25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200" y="1137350"/>
            <a:ext cx="3593983" cy="29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1" name="Google Shape;261;p42"/>
          <p:cNvSpPr txBox="1"/>
          <p:nvPr/>
        </p:nvSpPr>
        <p:spPr>
          <a:xfrm>
            <a:off x="1556075" y="3275425"/>
            <a:ext cx="6144300" cy="13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latin typeface="Comfortaa"/>
                <a:ea typeface="Comfortaa"/>
                <a:cs typeface="Comfortaa"/>
                <a:sym typeface="Comfortaa"/>
              </a:rPr>
              <a:t>Adicionar aplicações do lançador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62" name="Google Shape;2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701" y="498863"/>
            <a:ext cx="5084460" cy="275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2"/>
          <p:cNvSpPr/>
          <p:nvPr/>
        </p:nvSpPr>
        <p:spPr>
          <a:xfrm>
            <a:off x="2545475" y="1564025"/>
            <a:ext cx="633000" cy="6198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2"/>
          <p:cNvSpPr/>
          <p:nvPr/>
        </p:nvSpPr>
        <p:spPr>
          <a:xfrm rot="10800000">
            <a:off x="2545475" y="2183825"/>
            <a:ext cx="316500" cy="393600"/>
          </a:xfrm>
          <a:prstGeom prst="bentArrow">
            <a:avLst>
              <a:gd fmla="val 25000" name="adj1"/>
              <a:gd fmla="val 25000" name="adj2"/>
              <a:gd fmla="val 25000" name="adj3"/>
              <a:gd fmla="val 41658" name="adj4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/>
          <p:nvPr>
            <p:ph type="title"/>
          </p:nvPr>
        </p:nvSpPr>
        <p:spPr>
          <a:xfrm>
            <a:off x="311700" y="3922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Adicionar aplicações do lançador</a:t>
            </a:r>
            <a:endParaRPr/>
          </a:p>
        </p:txBody>
      </p:sp>
      <p:sp>
        <p:nvSpPr>
          <p:cNvPr id="270" name="Google Shape;270;p43"/>
          <p:cNvSpPr txBox="1"/>
          <p:nvPr>
            <p:ph idx="1" type="body"/>
          </p:nvPr>
        </p:nvSpPr>
        <p:spPr>
          <a:xfrm>
            <a:off x="311700" y="1137350"/>
            <a:ext cx="7759800" cy="26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Existe duas maneira para se adicionar uma aplicação no lançador:</a:t>
            </a:r>
            <a:endParaRPr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/>
              <a:t>Através do painel inicial: </a:t>
            </a:r>
            <a:endParaRPr/>
          </a:p>
          <a:p>
            <a:pPr indent="-330200" lvl="2" marL="13716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Pesquisar o aplicativo que deseja adicionar no lançador, e arrastar seu ícone para o lançador.</a:t>
            </a:r>
            <a:endParaRPr/>
          </a:p>
          <a:p>
            <a:pPr indent="0" lvl="0" marL="9144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/>
              <a:t>Através do ícone no lançador: </a:t>
            </a:r>
            <a:endParaRPr/>
          </a:p>
          <a:p>
            <a:pPr indent="-330200" lvl="2" marL="13716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Executar o arquivo que deseja adicionar, e clicar com o botão direito do mouse no ícone do aplicativo em aberto que está no lançador, selecionando Bloquear no Lançador.</a:t>
            </a:r>
            <a:endParaRPr/>
          </a:p>
        </p:txBody>
      </p:sp>
      <p:sp>
        <p:nvSpPr>
          <p:cNvPr id="271" name="Google Shape;27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7" name="Google Shape;127;p26"/>
          <p:cNvSpPr txBox="1"/>
          <p:nvPr/>
        </p:nvSpPr>
        <p:spPr>
          <a:xfrm>
            <a:off x="1556075" y="3367825"/>
            <a:ext cx="61443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omfortaa"/>
                <a:ea typeface="Comfortaa"/>
                <a:cs typeface="Comfortaa"/>
                <a:sym typeface="Comfortaa"/>
              </a:rPr>
              <a:t>Conhecendo o computador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omfortaa"/>
                <a:ea typeface="Comfortaa"/>
                <a:cs typeface="Comfortaa"/>
                <a:sym typeface="Comfortaa"/>
              </a:rPr>
              <a:t>Área de acesso do Ubuntu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8" name="Google Shape;1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962" y="304800"/>
            <a:ext cx="3354528" cy="306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7" name="Google Shape;277;p44"/>
          <p:cNvSpPr txBox="1"/>
          <p:nvPr/>
        </p:nvSpPr>
        <p:spPr>
          <a:xfrm>
            <a:off x="1556075" y="3275425"/>
            <a:ext cx="6144300" cy="13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omfortaa"/>
                <a:ea typeface="Comfortaa"/>
                <a:cs typeface="Comfortaa"/>
                <a:sym typeface="Comfortaa"/>
              </a:rPr>
              <a:t>Remover</a:t>
            </a:r>
            <a:r>
              <a:rPr lang="pt-BR" sz="3000">
                <a:latin typeface="Comfortaa"/>
                <a:ea typeface="Comfortaa"/>
                <a:cs typeface="Comfortaa"/>
                <a:sym typeface="Comfortaa"/>
              </a:rPr>
              <a:t> aplicações do lançador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78" name="Google Shape;27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701" y="498863"/>
            <a:ext cx="5084460" cy="275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4"/>
          <p:cNvSpPr/>
          <p:nvPr/>
        </p:nvSpPr>
        <p:spPr>
          <a:xfrm>
            <a:off x="2321275" y="2381625"/>
            <a:ext cx="633000" cy="18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4"/>
          <p:cNvSpPr/>
          <p:nvPr/>
        </p:nvSpPr>
        <p:spPr>
          <a:xfrm>
            <a:off x="3086225" y="2170725"/>
            <a:ext cx="804600" cy="6066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>
            <p:ph type="title"/>
          </p:nvPr>
        </p:nvSpPr>
        <p:spPr>
          <a:xfrm>
            <a:off x="311700" y="3922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Remover</a:t>
            </a:r>
            <a:r>
              <a:rPr lang="pt-BR"/>
              <a:t> aplicações do lançador</a:t>
            </a:r>
            <a:endParaRPr/>
          </a:p>
        </p:txBody>
      </p:sp>
      <p:sp>
        <p:nvSpPr>
          <p:cNvPr id="286" name="Google Shape;286;p45"/>
          <p:cNvSpPr txBox="1"/>
          <p:nvPr>
            <p:ph idx="1" type="body"/>
          </p:nvPr>
        </p:nvSpPr>
        <p:spPr>
          <a:xfrm>
            <a:off x="311700" y="1137350"/>
            <a:ext cx="7759800" cy="26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➔"/>
            </a:pPr>
            <a:r>
              <a:rPr lang="pt-BR"/>
              <a:t>Para remover basta clicar com o botão direito do mouse no ícone do aplicativo que está no lançador e selecionar a opção Desbloquear do Lançador.</a:t>
            </a:r>
            <a:endParaRPr/>
          </a:p>
        </p:txBody>
      </p:sp>
      <p:sp>
        <p:nvSpPr>
          <p:cNvPr id="287" name="Google Shape;28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m para monitor png" id="292" name="Google Shape;29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575" y="-119300"/>
            <a:ext cx="4302851" cy="4302851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4" name="Google Shape;294;p46"/>
          <p:cNvSpPr txBox="1"/>
          <p:nvPr/>
        </p:nvSpPr>
        <p:spPr>
          <a:xfrm>
            <a:off x="1499850" y="3673100"/>
            <a:ext cx="61443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omfortaa"/>
                <a:ea typeface="Comfortaa"/>
                <a:cs typeface="Comfortaa"/>
                <a:sym typeface="Comfortaa"/>
              </a:rPr>
              <a:t>Janelas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95" name="Google Shape;295;p46"/>
          <p:cNvPicPr preferRelativeResize="0"/>
          <p:nvPr/>
        </p:nvPicPr>
        <p:blipFill rotWithShape="1">
          <a:blip r:embed="rId4">
            <a:alphaModFix/>
          </a:blip>
          <a:srcRect b="23207" l="25758" r="25995" t="26241"/>
          <a:stretch/>
        </p:blipFill>
        <p:spPr>
          <a:xfrm>
            <a:off x="2773125" y="728275"/>
            <a:ext cx="3553824" cy="201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type="title"/>
          </p:nvPr>
        </p:nvSpPr>
        <p:spPr>
          <a:xfrm>
            <a:off x="311700" y="3922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Janelas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7"/>
          <p:cNvSpPr txBox="1"/>
          <p:nvPr>
            <p:ph idx="1" type="body"/>
          </p:nvPr>
        </p:nvSpPr>
        <p:spPr>
          <a:xfrm>
            <a:off x="311700" y="1137350"/>
            <a:ext cx="3970200" cy="26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➔"/>
            </a:pPr>
            <a:r>
              <a:rPr lang="pt-BR"/>
              <a:t>Janela é a caixa que aparece quando se inicia um programa. </a:t>
            </a:r>
            <a:endParaRPr/>
          </a:p>
        </p:txBody>
      </p:sp>
      <p:sp>
        <p:nvSpPr>
          <p:cNvPr id="302" name="Google Shape;30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03" name="Google Shape;30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000" y="1211675"/>
            <a:ext cx="4199251" cy="27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/>
          <p:nvPr>
            <p:ph type="title"/>
          </p:nvPr>
        </p:nvSpPr>
        <p:spPr>
          <a:xfrm>
            <a:off x="311700" y="3922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Janelas</a:t>
            </a:r>
            <a:endParaRPr/>
          </a:p>
        </p:txBody>
      </p:sp>
      <p:sp>
        <p:nvSpPr>
          <p:cNvPr id="309" name="Google Shape;309;p48"/>
          <p:cNvSpPr txBox="1"/>
          <p:nvPr>
            <p:ph idx="1" type="body"/>
          </p:nvPr>
        </p:nvSpPr>
        <p:spPr>
          <a:xfrm>
            <a:off x="311700" y="1137350"/>
            <a:ext cx="3970200" cy="26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Na Barra de Título (parte superior) de uma janela existem três botões à esquerda: </a:t>
            </a:r>
            <a:endParaRPr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pt-BR"/>
              <a:t>Fechar, </a:t>
            </a:r>
            <a:endParaRPr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pt-BR"/>
              <a:t>Minimizar e </a:t>
            </a:r>
            <a:endParaRPr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pt-BR"/>
              <a:t>Maximizar janelas.</a:t>
            </a:r>
            <a:endParaRPr/>
          </a:p>
        </p:txBody>
      </p:sp>
      <p:sp>
        <p:nvSpPr>
          <p:cNvPr id="310" name="Google Shape;31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11" name="Google Shape;311;p48"/>
          <p:cNvPicPr preferRelativeResize="0"/>
          <p:nvPr/>
        </p:nvPicPr>
        <p:blipFill rotWithShape="1">
          <a:blip r:embed="rId3">
            <a:alphaModFix/>
          </a:blip>
          <a:srcRect b="23207" l="25758" r="25995" t="26241"/>
          <a:stretch/>
        </p:blipFill>
        <p:spPr>
          <a:xfrm>
            <a:off x="4479175" y="1226225"/>
            <a:ext cx="4203876" cy="275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311700" y="3922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Ícones da j</a:t>
            </a:r>
            <a:r>
              <a:rPr lang="pt-BR"/>
              <a:t>anela</a:t>
            </a:r>
            <a:endParaRPr/>
          </a:p>
        </p:txBody>
      </p:sp>
      <p:sp>
        <p:nvSpPr>
          <p:cNvPr id="317" name="Google Shape;317;p49"/>
          <p:cNvSpPr txBox="1"/>
          <p:nvPr>
            <p:ph idx="1" type="body"/>
          </p:nvPr>
        </p:nvSpPr>
        <p:spPr>
          <a:xfrm>
            <a:off x="311700" y="1137350"/>
            <a:ext cx="3970200" cy="26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➔"/>
            </a:pPr>
            <a:r>
              <a:rPr lang="pt-BR"/>
              <a:t>Botão fechar: </a:t>
            </a:r>
            <a:endParaRPr/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◆"/>
            </a:pPr>
            <a:r>
              <a:rPr lang="pt-BR"/>
              <a:t>Fecha a janela.</a:t>
            </a:r>
            <a:endParaRPr/>
          </a:p>
        </p:txBody>
      </p:sp>
      <p:sp>
        <p:nvSpPr>
          <p:cNvPr id="318" name="Google Shape;31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19" name="Google Shape;31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650" y="1219725"/>
            <a:ext cx="3705175" cy="12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9"/>
          <p:cNvSpPr/>
          <p:nvPr/>
        </p:nvSpPr>
        <p:spPr>
          <a:xfrm>
            <a:off x="4660200" y="1714500"/>
            <a:ext cx="276300" cy="393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0"/>
          <p:cNvSpPr txBox="1"/>
          <p:nvPr>
            <p:ph type="title"/>
          </p:nvPr>
        </p:nvSpPr>
        <p:spPr>
          <a:xfrm>
            <a:off x="311700" y="3922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Ícones da janela</a:t>
            </a:r>
            <a:endParaRPr/>
          </a:p>
        </p:txBody>
      </p:sp>
      <p:sp>
        <p:nvSpPr>
          <p:cNvPr id="326" name="Google Shape;326;p50"/>
          <p:cNvSpPr txBox="1"/>
          <p:nvPr>
            <p:ph idx="1" type="body"/>
          </p:nvPr>
        </p:nvSpPr>
        <p:spPr>
          <a:xfrm>
            <a:off x="311700" y="1137350"/>
            <a:ext cx="3970200" cy="26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➔"/>
            </a:pPr>
            <a:r>
              <a:rPr lang="pt-BR"/>
              <a:t>Botão minimizar: </a:t>
            </a:r>
            <a:endParaRPr/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◆"/>
            </a:pPr>
            <a:r>
              <a:rPr lang="pt-BR"/>
              <a:t>Tira a janela do modo visível e a coloca no Lançador. </a:t>
            </a:r>
            <a:endParaRPr/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◆"/>
            </a:pPr>
            <a:r>
              <a:rPr lang="pt-BR"/>
              <a:t>Para torná-la visível novamente basta clicar no ícone que está no lançador.</a:t>
            </a:r>
            <a:endParaRPr/>
          </a:p>
        </p:txBody>
      </p:sp>
      <p:sp>
        <p:nvSpPr>
          <p:cNvPr id="327" name="Google Shape;32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28" name="Google Shape;32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650" y="1219725"/>
            <a:ext cx="3705175" cy="12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50"/>
          <p:cNvSpPr/>
          <p:nvPr/>
        </p:nvSpPr>
        <p:spPr>
          <a:xfrm>
            <a:off x="4993900" y="1714500"/>
            <a:ext cx="276300" cy="393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1"/>
          <p:cNvSpPr txBox="1"/>
          <p:nvPr>
            <p:ph type="title"/>
          </p:nvPr>
        </p:nvSpPr>
        <p:spPr>
          <a:xfrm>
            <a:off x="311700" y="3922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Ícones da janela</a:t>
            </a:r>
            <a:endParaRPr/>
          </a:p>
        </p:txBody>
      </p:sp>
      <p:sp>
        <p:nvSpPr>
          <p:cNvPr id="335" name="Google Shape;335;p51"/>
          <p:cNvSpPr txBox="1"/>
          <p:nvPr>
            <p:ph idx="1" type="body"/>
          </p:nvPr>
        </p:nvSpPr>
        <p:spPr>
          <a:xfrm>
            <a:off x="311700" y="1137350"/>
            <a:ext cx="3970200" cy="26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➔"/>
            </a:pPr>
            <a:r>
              <a:rPr lang="pt-BR"/>
              <a:t>Botão maximizar: </a:t>
            </a:r>
            <a:endParaRPr/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◆"/>
            </a:pPr>
            <a:r>
              <a:rPr lang="pt-BR"/>
              <a:t>Aumenta a janela, fazendo com que ela preencha todo espaço não utilizado na tela. </a:t>
            </a:r>
            <a:endParaRPr/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◆"/>
            </a:pPr>
            <a:r>
              <a:rPr lang="pt-BR"/>
              <a:t>Ao clicar novamente no botão a janela volta para o tamanho original.</a:t>
            </a:r>
            <a:endParaRPr/>
          </a:p>
        </p:txBody>
      </p:sp>
      <p:sp>
        <p:nvSpPr>
          <p:cNvPr id="336" name="Google Shape;33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37" name="Google Shape;33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650" y="1219725"/>
            <a:ext cx="3705175" cy="12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51"/>
          <p:cNvSpPr/>
          <p:nvPr/>
        </p:nvSpPr>
        <p:spPr>
          <a:xfrm>
            <a:off x="5339100" y="1712825"/>
            <a:ext cx="276300" cy="393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2"/>
          <p:cNvSpPr txBox="1"/>
          <p:nvPr>
            <p:ph type="title"/>
          </p:nvPr>
        </p:nvSpPr>
        <p:spPr>
          <a:xfrm>
            <a:off x="311700" y="3922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Mover janelas</a:t>
            </a:r>
            <a:endParaRPr/>
          </a:p>
        </p:txBody>
      </p:sp>
      <p:sp>
        <p:nvSpPr>
          <p:cNvPr id="344" name="Google Shape;344;p52"/>
          <p:cNvSpPr txBox="1"/>
          <p:nvPr>
            <p:ph idx="1" type="body"/>
          </p:nvPr>
        </p:nvSpPr>
        <p:spPr>
          <a:xfrm>
            <a:off x="311700" y="1137350"/>
            <a:ext cx="4314000" cy="26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➔"/>
            </a:pPr>
            <a:r>
              <a:rPr lang="pt-BR"/>
              <a:t>Para mover uma janela de posição é necessário:</a:t>
            </a:r>
            <a:endParaRPr/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◆"/>
            </a:pPr>
            <a:r>
              <a:rPr lang="pt-BR"/>
              <a:t>Posicionar o cursor do mouse na barra de título e clicar com o botão esquerdo</a:t>
            </a:r>
            <a:endParaRPr/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◆"/>
            </a:pPr>
            <a:r>
              <a:rPr lang="pt-BR"/>
              <a:t>Depois é só arrastar para todos os lados com o botão esquerdo ainda pressionado.</a:t>
            </a:r>
            <a:endParaRPr/>
          </a:p>
        </p:txBody>
      </p:sp>
      <p:sp>
        <p:nvSpPr>
          <p:cNvPr id="345" name="Google Shape;345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sultado de imagem para arrastando janelas png" id="346" name="Google Shape;34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450" y="747000"/>
            <a:ext cx="3421000" cy="32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Chegamos ao fim do módulo!</a:t>
            </a:r>
            <a:endParaRPr/>
          </a:p>
        </p:txBody>
      </p:sp>
      <p:sp>
        <p:nvSpPr>
          <p:cNvPr id="352" name="Google Shape;352;p53"/>
          <p:cNvSpPr txBox="1"/>
          <p:nvPr>
            <p:ph idx="1" type="body"/>
          </p:nvPr>
        </p:nvSpPr>
        <p:spPr>
          <a:xfrm>
            <a:off x="311700" y="1171600"/>
            <a:ext cx="4268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Próximo módulo: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/>
              <a:t>Internet.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Agradecemos por continuarem motivados a aprender :)</a:t>
            </a:r>
            <a:endParaRPr/>
          </a:p>
        </p:txBody>
      </p:sp>
      <p:sp>
        <p:nvSpPr>
          <p:cNvPr id="353" name="Google Shape;353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54" name="Google Shape;35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875" y="1171600"/>
            <a:ext cx="4088375" cy="95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53"/>
          <p:cNvSpPr txBox="1"/>
          <p:nvPr/>
        </p:nvSpPr>
        <p:spPr>
          <a:xfrm>
            <a:off x="4651875" y="2475438"/>
            <a:ext cx="4268100" cy="18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6AA84F"/>
                </a:solidFill>
                <a:latin typeface="Amatic SC"/>
                <a:ea typeface="Amatic SC"/>
                <a:cs typeface="Amatic SC"/>
                <a:sym typeface="Amatic SC"/>
              </a:rPr>
              <a:t>Estamos quase lá!</a:t>
            </a:r>
            <a:endParaRPr b="1" sz="6000">
              <a:solidFill>
                <a:srgbClr val="6AA84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Ubuntu</a:t>
            </a:r>
            <a:endParaRPr/>
          </a:p>
        </p:txBody>
      </p:sp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311700" y="1158350"/>
            <a:ext cx="4288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➔"/>
            </a:pPr>
            <a:r>
              <a:rPr lang="pt-BR"/>
              <a:t>O Ubuntu, como já vimos, é um software livre. 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➔"/>
            </a:pPr>
            <a:r>
              <a:rPr lang="pt-BR"/>
              <a:t>Ele contém aplicativos como planilhas, documentos de texto, jogos e programas de acesso a internet. </a:t>
            </a:r>
            <a:endParaRPr sz="1800"/>
          </a:p>
        </p:txBody>
      </p:sp>
      <p:sp>
        <p:nvSpPr>
          <p:cNvPr id="135" name="Google Shape;13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6" name="Google Shape;1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7775" y="123712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FFFFFF"/>
                </a:solidFill>
              </a:rPr>
              <a:t>Obrigado pela</a:t>
            </a:r>
            <a:endParaRPr b="1" sz="4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4000">
                <a:solidFill>
                  <a:srgbClr val="FFFFFF"/>
                </a:solidFill>
              </a:rPr>
              <a:t> atenção!</a:t>
            </a:r>
            <a:endParaRPr b="1" sz="4000">
              <a:solidFill>
                <a:srgbClr val="FFFFFF"/>
              </a:solidFill>
            </a:endParaRPr>
          </a:p>
        </p:txBody>
      </p:sp>
      <p:sp>
        <p:nvSpPr>
          <p:cNvPr id="361" name="Google Shape;36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2" name="Google Shape;362;p5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Dúvidas?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Ubuntu</a:t>
            </a:r>
            <a:endParaRPr/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311700" y="1158350"/>
            <a:ext cx="4288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Ele a</a:t>
            </a:r>
            <a:r>
              <a:rPr lang="pt-BR"/>
              <a:t>presenta uma área de trabalho limpa que também pode ser chamada de Desktop. 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600" y="1035263"/>
            <a:ext cx="3567460" cy="3643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3400" y="1158350"/>
            <a:ext cx="2939351" cy="223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Ubuntu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8350"/>
            <a:ext cx="4288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Esta é a primeira tela que o usuário pode interagir e nela podem ser criados arquivos, pastas e atalhos.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600" y="1035263"/>
            <a:ext cx="3567460" cy="3643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3400" y="1158350"/>
            <a:ext cx="2939351" cy="223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Painel superior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8350"/>
            <a:ext cx="4288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O painel superior apresenta os menus ou miniaplicativos indicadores:</a:t>
            </a:r>
            <a:endParaRPr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/>
              <a:t>sistema</a:t>
            </a:r>
            <a:endParaRPr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/>
              <a:t>calendário</a:t>
            </a:r>
            <a:endParaRPr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/>
              <a:t>som</a:t>
            </a:r>
            <a:endParaRPr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/>
              <a:t>linguagem e </a:t>
            </a:r>
            <a:endParaRPr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/>
              <a:t>rede. 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700" y="1553325"/>
            <a:ext cx="3946200" cy="6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Ícones do menu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158350"/>
            <a:ext cx="4288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Estes ícones podem variar de acordo com a versão do Ubuntu ou com os recursos instalados em seu computador.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700" y="1553325"/>
            <a:ext cx="3946200" cy="6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Ícones do menu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725250" y="3156550"/>
            <a:ext cx="76935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Gerenciador de rede: gerencia as conexões de rede, permitindo que você se conecte de forma rápida e fácil a uma rede com fio ou sem fio.</a:t>
            </a:r>
            <a:endParaRPr/>
          </a:p>
        </p:txBody>
      </p:sp>
      <p:sp>
        <p:nvSpPr>
          <p:cNvPr id="177" name="Google Shape;17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625" y="1268425"/>
            <a:ext cx="6348750" cy="11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2"/>
          <p:cNvSpPr/>
          <p:nvPr/>
        </p:nvSpPr>
        <p:spPr>
          <a:xfrm>
            <a:off x="1661950" y="2166900"/>
            <a:ext cx="614700" cy="809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Ícones do menu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725250" y="3156550"/>
            <a:ext cx="76935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Indicador do teclado: permite que você selecione um layout de teclado.</a:t>
            </a:r>
            <a:endParaRPr/>
          </a:p>
        </p:txBody>
      </p:sp>
      <p:sp>
        <p:nvSpPr>
          <p:cNvPr id="186" name="Google Shape;18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625" y="1268425"/>
            <a:ext cx="6348750" cy="11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3"/>
          <p:cNvSpPr/>
          <p:nvPr/>
        </p:nvSpPr>
        <p:spPr>
          <a:xfrm>
            <a:off x="2831625" y="2166900"/>
            <a:ext cx="614700" cy="809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