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Ubuntu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Old Standard TT"/>
      <p:regular r:id="rId35"/>
      <p:bold r:id="rId36"/>
      <p:italic r:id="rId37"/>
    </p:embeddedFont>
    <p:embeddedFont>
      <p:font typeface="Comforta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OldStandardTT-italic.fntdata"/><Relationship Id="rId14" Type="http://schemas.openxmlformats.org/officeDocument/2006/relationships/slide" Target="slides/slide9.xml"/><Relationship Id="rId36" Type="http://schemas.openxmlformats.org/officeDocument/2006/relationships/font" Target="fonts/OldStandardTT-bold.fntdata"/><Relationship Id="rId17" Type="http://schemas.openxmlformats.org/officeDocument/2006/relationships/slide" Target="slides/slide12.xml"/><Relationship Id="rId39" Type="http://schemas.openxmlformats.org/officeDocument/2006/relationships/font" Target="fonts/Comfortaa-bold.fntdata"/><Relationship Id="rId16" Type="http://schemas.openxmlformats.org/officeDocument/2006/relationships/slide" Target="slides/slide11.xml"/><Relationship Id="rId38" Type="http://schemas.openxmlformats.org/officeDocument/2006/relationships/font" Target="fonts/Comforta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ad26f4463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ad26f446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d26f4463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d26f4463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ad26f4463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ad26f4463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d26f4463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d26f4463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ad26f4463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ad26f4463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ad26f4463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ad26f4463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ad26f4463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ad26f4463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ad26f4463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ad26f4463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d26f4463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d26f4463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ad26f4463_2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ad26f4463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d26f446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d26f446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ad26f4463_2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ad26f4463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ad26f4463_2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ad26f4463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ad26f4463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ad26f4463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d26f4463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d26f4463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d26f4463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d26f4463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ad26f4463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ad26f4463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ad26f4463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ad26f4463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d26f4463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d26f4463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ad26f4463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ad26f4463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ad26f4463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ad26f4463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84000" y="21779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lfa</a:t>
            </a:r>
            <a:r>
              <a:rPr lang="pt-BR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etiza</a:t>
            </a:r>
            <a:r>
              <a:rPr lang="pt-BR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ç</a:t>
            </a:r>
            <a:r>
              <a:rPr lang="pt-BR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ão </a:t>
            </a:r>
            <a:r>
              <a:rPr lang="pt-BR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-BR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igital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36447" l="0" r="0" t="0"/>
          <a:stretch/>
        </p:blipFill>
        <p:spPr>
          <a:xfrm>
            <a:off x="3093164" y="421575"/>
            <a:ext cx="2957671" cy="15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49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2.3 </a:t>
            </a:r>
            <a:r>
              <a:rPr lang="pt-BR">
                <a:solidFill>
                  <a:srgbClr val="222222"/>
                </a:solidFill>
              </a:rPr>
              <a:t>Trabalhar com linhas, colunas e células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71600"/>
            <a:ext cx="3770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➔"/>
            </a:pPr>
            <a:r>
              <a:rPr b="1" lang="pt-BR">
                <a:solidFill>
                  <a:srgbClr val="222222"/>
                </a:solidFill>
              </a:rPr>
              <a:t>Adicionar linhas, colunas e células</a:t>
            </a:r>
            <a:r>
              <a:rPr lang="pt-BR">
                <a:solidFill>
                  <a:srgbClr val="555555"/>
                </a:solidFill>
              </a:rPr>
              <a:t>: selecione uma célula ou um bloco de células. Em seguida, na barra de menus, clique em </a:t>
            </a:r>
            <a:r>
              <a:rPr b="1" lang="pt-BR">
                <a:solidFill>
                  <a:srgbClr val="222222"/>
                </a:solidFill>
              </a:rPr>
              <a:t>Inserir</a:t>
            </a:r>
            <a:r>
              <a:rPr lang="pt-BR">
                <a:solidFill>
                  <a:srgbClr val="555555"/>
                </a:solidFill>
              </a:rPr>
              <a:t> e escolha onde adicionar a linha, a coluna ou as células.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663" y="962963"/>
            <a:ext cx="242887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 flipH="1">
            <a:off x="4653775" y="1710625"/>
            <a:ext cx="1224600" cy="28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5987225" y="1747975"/>
            <a:ext cx="476400" cy="21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700" y="1996525"/>
            <a:ext cx="2625975" cy="276602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6191325" y="1996525"/>
            <a:ext cx="571500" cy="28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6300175" y="2470750"/>
            <a:ext cx="231300" cy="43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16450" y="308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2.3 </a:t>
            </a:r>
            <a:r>
              <a:rPr lang="pt-BR">
                <a:solidFill>
                  <a:srgbClr val="222222"/>
                </a:solidFill>
              </a:rPr>
              <a:t>Trabalhar com linhas, colunas e células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16450" y="1021925"/>
            <a:ext cx="3988200" cy="3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➔"/>
            </a:pPr>
            <a:r>
              <a:rPr b="1" lang="pt-BR">
                <a:solidFill>
                  <a:srgbClr val="222222"/>
                </a:solidFill>
              </a:rPr>
              <a:t>Excluir ou ocultar linhas e colunas</a:t>
            </a:r>
            <a:r>
              <a:rPr lang="pt-BR">
                <a:solidFill>
                  <a:srgbClr val="555555"/>
                </a:solidFill>
              </a:rPr>
              <a:t>: clique com o botão direito no número da linha ou na letra da coluna e selecione </a:t>
            </a:r>
            <a:r>
              <a:rPr b="1" lang="pt-BR">
                <a:solidFill>
                  <a:srgbClr val="222222"/>
                </a:solidFill>
              </a:rPr>
              <a:t>Excluir</a:t>
            </a:r>
            <a:r>
              <a:rPr lang="pt-BR">
                <a:solidFill>
                  <a:srgbClr val="555555"/>
                </a:solidFill>
              </a:rPr>
              <a:t> ou </a:t>
            </a:r>
            <a:r>
              <a:rPr b="1" lang="pt-BR">
                <a:solidFill>
                  <a:srgbClr val="222222"/>
                </a:solidFill>
              </a:rPr>
              <a:t>Ocultar</a:t>
            </a:r>
            <a:r>
              <a:rPr lang="pt-BR">
                <a:solidFill>
                  <a:srgbClr val="555555"/>
                </a:solidFill>
              </a:rPr>
              <a:t>.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663" y="1021925"/>
            <a:ext cx="4410075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/>
          <p:nvPr/>
        </p:nvSpPr>
        <p:spPr>
          <a:xfrm>
            <a:off x="4844225" y="1205275"/>
            <a:ext cx="1115700" cy="36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6082475" y="1273375"/>
            <a:ext cx="571500" cy="231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295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2.3 </a:t>
            </a:r>
            <a:r>
              <a:rPr lang="pt-BR">
                <a:solidFill>
                  <a:srgbClr val="222222"/>
                </a:solidFill>
              </a:rPr>
              <a:t>Trabalhar com linhas, colunas e células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250375" y="908550"/>
            <a:ext cx="85206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b="1" lang="pt-BR">
                <a:solidFill>
                  <a:srgbClr val="222222"/>
                </a:solidFill>
              </a:rPr>
              <a:t>Excluir uma célula ou um bloco de células</a:t>
            </a:r>
            <a:r>
              <a:rPr lang="pt-BR">
                <a:solidFill>
                  <a:srgbClr val="555555"/>
                </a:solidFill>
              </a:rPr>
              <a:t>: selecione as células que você quer excluir. Clique em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222222"/>
                </a:solidFill>
              </a:rPr>
              <a:t>Editar</a:t>
            </a:r>
            <a:r>
              <a:rPr lang="pt-BR">
                <a:solidFill>
                  <a:srgbClr val="555555"/>
                </a:solidFill>
              </a:rPr>
              <a:t> &gt; </a:t>
            </a:r>
            <a:r>
              <a:rPr b="1" lang="pt-BR">
                <a:solidFill>
                  <a:srgbClr val="222222"/>
                </a:solidFill>
              </a:rPr>
              <a:t>Excluir células e deslocar para cima</a:t>
            </a:r>
            <a:r>
              <a:rPr lang="pt-BR">
                <a:solidFill>
                  <a:srgbClr val="555555"/>
                </a:solidFill>
              </a:rPr>
              <a:t> 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555555"/>
                </a:solidFill>
              </a:rPr>
              <a:t>ou </a:t>
            </a:r>
            <a:r>
              <a:rPr b="1" lang="pt-BR">
                <a:solidFill>
                  <a:srgbClr val="222222"/>
                </a:solidFill>
              </a:rPr>
              <a:t>Editar</a:t>
            </a:r>
            <a:r>
              <a:rPr lang="pt-BR">
                <a:solidFill>
                  <a:srgbClr val="555555"/>
                </a:solidFill>
              </a:rPr>
              <a:t> &gt; </a:t>
            </a:r>
            <a:r>
              <a:rPr b="1" lang="pt-BR">
                <a:solidFill>
                  <a:srgbClr val="222222"/>
                </a:solidFill>
              </a:rPr>
              <a:t>Excluir células e deslocar para a esquerda</a:t>
            </a:r>
            <a:r>
              <a:rPr lang="pt-BR">
                <a:solidFill>
                  <a:srgbClr val="555555"/>
                </a:solidFill>
              </a:rPr>
              <a:t>.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75" y="2850700"/>
            <a:ext cx="2389500" cy="12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817975" y="3490162"/>
            <a:ext cx="1254300" cy="40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826" y="3695525"/>
            <a:ext cx="3527700" cy="7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2942488" y="3872300"/>
            <a:ext cx="1358100" cy="40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928" y="3898440"/>
            <a:ext cx="3874497" cy="9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>
            <a:off x="5170800" y="3946575"/>
            <a:ext cx="3292800" cy="82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 rot="1650594">
            <a:off x="2206355" y="3704478"/>
            <a:ext cx="602076" cy="237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 rot="1650594">
            <a:off x="4434655" y="4239291"/>
            <a:ext cx="602076" cy="237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363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2.3 </a:t>
            </a:r>
            <a:r>
              <a:rPr lang="pt-BR">
                <a:solidFill>
                  <a:srgbClr val="222222"/>
                </a:solidFill>
              </a:rPr>
              <a:t>Trabalhar com linhas, colunas e células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175600" y="1049125"/>
            <a:ext cx="33894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➔"/>
            </a:pPr>
            <a:r>
              <a:rPr b="1" lang="pt-BR">
                <a:solidFill>
                  <a:srgbClr val="222222"/>
                </a:solidFill>
              </a:rPr>
              <a:t>Mover linhas e colunas</a:t>
            </a:r>
            <a:r>
              <a:rPr lang="pt-BR">
                <a:solidFill>
                  <a:srgbClr val="555555"/>
                </a:solidFill>
              </a:rPr>
              <a:t>: clique no número da linha ou na letra da coluna para selecioná-la. Em seguida, arraste-a para um novo lugar.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3881363" y="2149950"/>
            <a:ext cx="1728000" cy="84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000" y="1208125"/>
            <a:ext cx="50673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/>
          <p:nvPr/>
        </p:nvSpPr>
        <p:spPr>
          <a:xfrm>
            <a:off x="3918925" y="2130550"/>
            <a:ext cx="1578600" cy="100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5728675" y="2571750"/>
            <a:ext cx="802800" cy="353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295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2.4 </a:t>
            </a:r>
            <a:r>
              <a:rPr lang="pt-BR">
                <a:solidFill>
                  <a:srgbClr val="222222"/>
                </a:solidFill>
              </a:rPr>
              <a:t>Trabalhar com várias planilhas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175650" y="976600"/>
            <a:ext cx="8656500" cy="22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>
                <a:solidFill>
                  <a:srgbClr val="222222"/>
                </a:solidFill>
              </a:rPr>
              <a:t>Adicionar uma planilha:</a:t>
            </a:r>
            <a:r>
              <a:rPr lang="pt-BR">
                <a:solidFill>
                  <a:srgbClr val="555555"/>
                </a:solidFill>
              </a:rPr>
              <a:t> na parte inferior da sua planilha, clique em Adicionar página add para adicionar outra página.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>
                <a:solidFill>
                  <a:srgbClr val="222222"/>
                </a:solidFill>
              </a:rPr>
              <a:t>Excluir ou copiar uma página:</a:t>
            </a:r>
            <a:r>
              <a:rPr lang="pt-BR">
                <a:solidFill>
                  <a:srgbClr val="555555"/>
                </a:solidFill>
              </a:rPr>
              <a:t> abra a página. Na parte inferior da planilha, na guia da página, clique na seta para baixo add e selecione </a:t>
            </a:r>
            <a:r>
              <a:rPr b="1" lang="pt-BR">
                <a:solidFill>
                  <a:srgbClr val="222222"/>
                </a:solidFill>
              </a:rPr>
              <a:t>Excluir</a:t>
            </a:r>
            <a:r>
              <a:rPr lang="pt-BR">
                <a:solidFill>
                  <a:srgbClr val="555555"/>
                </a:solidFill>
              </a:rPr>
              <a:t> ou </a:t>
            </a:r>
            <a:r>
              <a:rPr b="1" lang="pt-BR">
                <a:solidFill>
                  <a:srgbClr val="222222"/>
                </a:solidFill>
              </a:rPr>
              <a:t>Duplicar</a:t>
            </a:r>
            <a:r>
              <a:rPr lang="pt-BR">
                <a:solidFill>
                  <a:srgbClr val="555555"/>
                </a:solidFill>
              </a:rPr>
              <a:t>.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50" y="2729278"/>
            <a:ext cx="6687124" cy="20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/>
          <p:nvPr/>
        </p:nvSpPr>
        <p:spPr>
          <a:xfrm>
            <a:off x="1442425" y="4253275"/>
            <a:ext cx="653100" cy="40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 rot="-1728847">
            <a:off x="2258800" y="3882914"/>
            <a:ext cx="680333" cy="25872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3.0 </a:t>
            </a:r>
            <a:r>
              <a:rPr lang="pt-BR">
                <a:solidFill>
                  <a:srgbClr val="222222"/>
                </a:solidFill>
              </a:rPr>
              <a:t>Compartilhar e colaborar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71600"/>
            <a:ext cx="85206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Compartilhe uma planilha com pessoas na sua equipe ou fora da empresa. As pessoas podem fazer alterações ao mesmo tempo, e você pode ver as alterações simultaneamente. Também é possível compartilhar com quem não usa o G Suite.</a:t>
            </a:r>
            <a:br>
              <a:rPr lang="pt-BR"/>
            </a:br>
            <a:br>
              <a:rPr lang="pt-BR"/>
            </a:br>
            <a:r>
              <a:rPr lang="pt-BR"/>
              <a:t>Nesta seção, você aprenderá 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 Compartilhar planilhas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Adicionar comentários e respostas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189225" y="-58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3.1 </a:t>
            </a:r>
            <a:r>
              <a:rPr lang="pt-BR">
                <a:solidFill>
                  <a:srgbClr val="222222"/>
                </a:solidFill>
              </a:rPr>
              <a:t>Compartilhar planilhas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107725" y="662225"/>
            <a:ext cx="3457500" cy="4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222222"/>
                </a:solidFill>
              </a:rPr>
              <a:t>Para compartilhar um arquivo que você possui ou pode editar</a:t>
            </a:r>
            <a:r>
              <a:rPr lang="pt-BR">
                <a:solidFill>
                  <a:srgbClr val="555555"/>
                </a:solidFill>
              </a:rPr>
              <a:t>: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Comfortaa"/>
              <a:buChar char="➔"/>
            </a:pPr>
            <a:r>
              <a:rPr lang="pt-BR">
                <a:solidFill>
                  <a:srgbClr val="555555"/>
                </a:solidFill>
              </a:rPr>
              <a:t>Abra o arquivo que você quer compartilhar.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Comfortaa"/>
              <a:buChar char="➔"/>
            </a:pP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Clique em COMPARTILHAR.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Comfortaa"/>
              <a:buChar char="➔"/>
            </a:pPr>
            <a:r>
              <a:rPr lang="pt-BR">
                <a:solidFill>
                  <a:srgbClr val="555555"/>
                </a:solidFill>
              </a:rPr>
              <a:t>Digite os endereços de e-mail ou os Grupos do Google com os quais você quer compartilhar.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188" y="662225"/>
            <a:ext cx="29622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/>
          <p:nvPr/>
        </p:nvSpPr>
        <p:spPr>
          <a:xfrm>
            <a:off x="4885075" y="745250"/>
            <a:ext cx="1782600" cy="54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473" y="1560098"/>
            <a:ext cx="5405275" cy="33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 rot="1418984">
            <a:off x="5652044" y="1400979"/>
            <a:ext cx="435255" cy="10631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4150250" y="2575650"/>
            <a:ext cx="4463100" cy="54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376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</a:t>
            </a:r>
            <a:r>
              <a:rPr lang="pt-BR">
                <a:solidFill>
                  <a:srgbClr val="222222"/>
                </a:solidFill>
              </a:rPr>
              <a:t>Imprimir e fazer o download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264750" y="1171600"/>
            <a:ext cx="86145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</a:rPr>
              <a:t>Você pode imprimir, criar outros formatos ou fazer cópias da sua planilha no Planilhas.</a:t>
            </a:r>
            <a:br>
              <a:rPr lang="pt-BR">
                <a:solidFill>
                  <a:srgbClr val="555555"/>
                </a:solidFill>
              </a:rPr>
            </a:br>
            <a:br>
              <a:rPr lang="pt-BR">
                <a:solidFill>
                  <a:srgbClr val="555555"/>
                </a:solidFill>
              </a:rPr>
            </a:br>
            <a:r>
              <a:rPr lang="pt-BR">
                <a:solidFill>
                  <a:srgbClr val="555555"/>
                </a:solidFill>
              </a:rPr>
              <a:t>Nesta seção, você aprenderá a: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800"/>
              <a:buChar char="➔"/>
            </a:pPr>
            <a:r>
              <a:rPr lang="pt-BR">
                <a:solidFill>
                  <a:srgbClr val="555555"/>
                </a:solidFill>
              </a:rPr>
              <a:t>Fazer o download de versões em outros formatos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800"/>
              <a:buChar char="➔"/>
            </a:pPr>
            <a:r>
              <a:rPr lang="pt-BR">
                <a:solidFill>
                  <a:srgbClr val="555555"/>
                </a:solidFill>
              </a:rPr>
              <a:t>Fazer uma cópia no Planilhas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800"/>
              <a:buChar char="➔"/>
            </a:pPr>
            <a:r>
              <a:rPr lang="pt-BR">
                <a:solidFill>
                  <a:srgbClr val="555555"/>
                </a:solidFill>
              </a:rPr>
              <a:t>Envie uma cópia por e-mail como anexo.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>
                <a:solidFill>
                  <a:srgbClr val="555555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216450" y="184750"/>
            <a:ext cx="8520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4.1 </a:t>
            </a:r>
            <a:r>
              <a:rPr lang="pt-BR">
                <a:solidFill>
                  <a:srgbClr val="222222"/>
                </a:solidFill>
              </a:rPr>
              <a:t>Fazer o download de versões em outros formatos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121200" y="1253225"/>
            <a:ext cx="87645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Para fazer o download da sua planilha para abri-la em outros programas, clique em </a:t>
            </a:r>
            <a:r>
              <a:rPr b="1" lang="pt-BR" u="sng">
                <a:solidFill>
                  <a:srgbClr val="222222"/>
                </a:solidFill>
                <a:highlight>
                  <a:srgbClr val="FFFFFF"/>
                </a:highlight>
              </a:rPr>
              <a:t>Arquivo</a:t>
            </a:r>
            <a:r>
              <a:rPr lang="pt-BR" u="sng">
                <a:solidFill>
                  <a:srgbClr val="555555"/>
                </a:solidFill>
                <a:highlight>
                  <a:srgbClr val="FFFFFF"/>
                </a:highlight>
              </a:rPr>
              <a:t> &gt; </a:t>
            </a:r>
            <a:r>
              <a:rPr b="1" lang="pt-BR" u="sng">
                <a:solidFill>
                  <a:srgbClr val="222222"/>
                </a:solidFill>
                <a:highlight>
                  <a:srgbClr val="FFFFFF"/>
                </a:highlight>
              </a:rPr>
              <a:t>Fazer download como</a:t>
            </a: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 e escolha um dos seguintes formatos: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42900" lvl="0" marL="723900" rtl="0" algn="just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Comfortaa"/>
              <a:buChar char="●"/>
            </a:pPr>
            <a:r>
              <a:rPr lang="pt-BR">
                <a:solidFill>
                  <a:srgbClr val="555555"/>
                </a:solidFill>
              </a:rPr>
              <a:t>Microsoft Excel (.xlsx)</a:t>
            </a:r>
            <a:endParaRPr>
              <a:solidFill>
                <a:srgbClr val="555555"/>
              </a:solidFill>
            </a:endParaRPr>
          </a:p>
          <a:p>
            <a:pPr indent="-342900" lvl="0" marL="7239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Comfortaa"/>
              <a:buChar char="●"/>
            </a:pPr>
            <a:r>
              <a:rPr lang="pt-BR">
                <a:solidFill>
                  <a:srgbClr val="555555"/>
                </a:solidFill>
              </a:rPr>
              <a:t>OpenDocument format (.odt)</a:t>
            </a:r>
            <a:endParaRPr>
              <a:solidFill>
                <a:srgbClr val="555555"/>
              </a:solidFill>
            </a:endParaRPr>
          </a:p>
          <a:p>
            <a:pPr indent="-342900" lvl="0" marL="7239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Comfortaa"/>
              <a:buChar char="●"/>
            </a:pPr>
            <a:r>
              <a:rPr lang="pt-BR">
                <a:solidFill>
                  <a:srgbClr val="555555"/>
                </a:solidFill>
              </a:rPr>
              <a:t>Documento PDF Adobe</a:t>
            </a:r>
            <a:r>
              <a:rPr baseline="30000" lang="pt-BR">
                <a:solidFill>
                  <a:srgbClr val="555555"/>
                </a:solidFill>
              </a:rPr>
              <a:t>®</a:t>
            </a:r>
            <a:r>
              <a:rPr lang="pt-BR">
                <a:solidFill>
                  <a:srgbClr val="555555"/>
                </a:solidFill>
              </a:rPr>
              <a:t> (.pdf)</a:t>
            </a:r>
            <a:endParaRPr>
              <a:solidFill>
                <a:srgbClr val="555555"/>
              </a:solidFill>
            </a:endParaRPr>
          </a:p>
          <a:p>
            <a:pPr indent="-342900" lvl="0" marL="7239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Comfortaa"/>
              <a:buChar char="●"/>
            </a:pPr>
            <a:r>
              <a:rPr lang="pt-BR">
                <a:solidFill>
                  <a:srgbClr val="555555"/>
                </a:solidFill>
              </a:rPr>
              <a:t>Valores separados por vírgula (.csv)</a:t>
            </a:r>
            <a:endParaRPr>
              <a:solidFill>
                <a:srgbClr val="555555"/>
              </a:solidFill>
            </a:endParaRPr>
          </a:p>
          <a:p>
            <a:pPr indent="-342900" lvl="0" marL="7239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Comfortaa"/>
              <a:buChar char="●"/>
            </a:pPr>
            <a:r>
              <a:rPr lang="pt-BR">
                <a:solidFill>
                  <a:srgbClr val="555555"/>
                </a:solidFill>
              </a:rPr>
              <a:t>Valores separados por tabulações (.tsv)</a:t>
            </a:r>
            <a:endParaRPr>
              <a:solidFill>
                <a:srgbClr val="555555"/>
              </a:solidFill>
            </a:endParaRPr>
          </a:p>
          <a:p>
            <a:pPr indent="-342900" lvl="0" marL="7239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Comfortaa"/>
              <a:buChar char="●"/>
            </a:pPr>
            <a:r>
              <a:rPr lang="pt-BR">
                <a:solidFill>
                  <a:srgbClr val="555555"/>
                </a:solidFill>
              </a:rPr>
              <a:t>Página da Web (.zip)</a:t>
            </a:r>
            <a:endParaRPr>
              <a:solidFill>
                <a:srgbClr val="555555"/>
              </a:solidFill>
            </a:endParaRPr>
          </a:p>
          <a:p>
            <a:pPr indent="0" lvl="0" marL="0" rtl="0" algn="just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713" y="2111163"/>
            <a:ext cx="29813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/>
          <p:nvPr/>
        </p:nvSpPr>
        <p:spPr>
          <a:xfrm>
            <a:off x="5973600" y="2111175"/>
            <a:ext cx="721200" cy="48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6204925" y="4212450"/>
            <a:ext cx="22860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 rot="2955701">
            <a:off x="6081066" y="3195944"/>
            <a:ext cx="1632840" cy="4216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4.1 </a:t>
            </a:r>
            <a:r>
              <a:rPr lang="pt-BR">
                <a:solidFill>
                  <a:srgbClr val="222222"/>
                </a:solidFill>
              </a:rPr>
              <a:t>Fazer uma cópia no Planilhas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Para fazer uma cópia da sua planilha, clique em </a:t>
            </a: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Arquivo</a:t>
            </a: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 &gt; </a:t>
            </a: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Fazer uma cópia</a:t>
            </a: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. 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5" y="2017275"/>
            <a:ext cx="3666500" cy="21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/>
          <p:nvPr/>
        </p:nvSpPr>
        <p:spPr>
          <a:xfrm>
            <a:off x="612400" y="1980875"/>
            <a:ext cx="830100" cy="46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830125" y="3749800"/>
            <a:ext cx="2068200" cy="46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 rot="3544453">
            <a:off x="662359" y="2921951"/>
            <a:ext cx="1319836" cy="35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850" y="2265650"/>
            <a:ext cx="5459800" cy="27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/>
          <p:nvPr/>
        </p:nvSpPr>
        <p:spPr>
          <a:xfrm>
            <a:off x="3116125" y="3940300"/>
            <a:ext cx="898200" cy="2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51700" y="211950"/>
            <a:ext cx="86406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que você pode fazer no Planilhas Google?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475" y="1604700"/>
            <a:ext cx="6402600" cy="32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148400" y="349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4.2 </a:t>
            </a:r>
            <a:r>
              <a:rPr lang="pt-BR">
                <a:solidFill>
                  <a:srgbClr val="222222"/>
                </a:solidFill>
              </a:rPr>
              <a:t>Envie uma cópia por e-mail como anexo.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80400" y="1006138"/>
            <a:ext cx="47367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>
                <a:solidFill>
                  <a:srgbClr val="555555"/>
                </a:solidFill>
              </a:rPr>
              <a:t>Clique em </a:t>
            </a:r>
            <a:r>
              <a:rPr b="1" lang="pt-BR">
                <a:solidFill>
                  <a:srgbClr val="222222"/>
                </a:solidFill>
              </a:rPr>
              <a:t>Arquivo</a:t>
            </a:r>
            <a:r>
              <a:rPr lang="pt-BR">
                <a:solidFill>
                  <a:srgbClr val="555555"/>
                </a:solidFill>
              </a:rPr>
              <a:t> &gt; </a:t>
            </a:r>
            <a:r>
              <a:rPr b="1" lang="pt-BR">
                <a:solidFill>
                  <a:srgbClr val="222222"/>
                </a:solidFill>
              </a:rPr>
              <a:t>Enviar por e-mail como anexo</a:t>
            </a:r>
            <a:r>
              <a:rPr lang="pt-BR">
                <a:solidFill>
                  <a:srgbClr val="555555"/>
                </a:solidFill>
              </a:rPr>
              <a:t>.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➔"/>
            </a:pPr>
            <a:r>
              <a:rPr lang="pt-BR">
                <a:solidFill>
                  <a:srgbClr val="555555"/>
                </a:solidFill>
              </a:rPr>
              <a:t>Selecione um formato.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➔"/>
            </a:pPr>
            <a:r>
              <a:rPr lang="pt-BR">
                <a:solidFill>
                  <a:srgbClr val="555555"/>
                </a:solidFill>
              </a:rPr>
              <a:t>Digite os endereços de e-mail ou os Grupos do Google para os quais você deseja enviar as cópias.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➔"/>
            </a:pPr>
            <a:r>
              <a:rPr lang="pt-BR">
                <a:solidFill>
                  <a:srgbClr val="555555"/>
                </a:solidFill>
              </a:rPr>
              <a:t>(Opcional) Digite uma mensagem.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75" y="1115375"/>
            <a:ext cx="3549825" cy="351623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/>
          <p:nvPr/>
        </p:nvSpPr>
        <p:spPr>
          <a:xfrm>
            <a:off x="5279650" y="1049125"/>
            <a:ext cx="870900" cy="61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5660650" y="3885875"/>
            <a:ext cx="25989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 rot="3524093">
            <a:off x="5201991" y="2639265"/>
            <a:ext cx="2279196" cy="3980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319925" y="16136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Dúvidas?</a:t>
            </a:r>
            <a:endParaRPr/>
          </a:p>
        </p:txBody>
      </p:sp>
      <p:sp>
        <p:nvSpPr>
          <p:cNvPr id="244" name="Google Shape;244;p33"/>
          <p:cNvSpPr txBox="1"/>
          <p:nvPr>
            <p:ph idx="2" type="body"/>
          </p:nvPr>
        </p:nvSpPr>
        <p:spPr>
          <a:xfrm>
            <a:off x="4980325" y="9419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chemeClr val="lt1"/>
                </a:solidFill>
              </a:rPr>
              <a:t>Obrigado pela</a:t>
            </a:r>
            <a:endParaRPr b="1"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chemeClr val="lt1"/>
                </a:solidFill>
              </a:rPr>
              <a:t> atenção!</a:t>
            </a:r>
            <a:endParaRPr b="1"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04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22222"/>
                </a:solidFill>
              </a:rPr>
              <a:t>O que você pode fazer no Planilhas Google?</a:t>
            </a:r>
            <a:endParaRPr sz="2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935775"/>
            <a:ext cx="8520600" cy="309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No Planilhas Google, você pode criar e editar planilhas no navegador da Web sem precisar de software especial. Várias pessoas podem trabalhar simultaneamente, você vê as alterações em tempo real, e cada mudança é salva de forma automática.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800" y="2400750"/>
            <a:ext cx="5320299" cy="24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AutoNum type="arabicPeriod"/>
            </a:pPr>
            <a:r>
              <a:rPr lang="pt-BR">
                <a:solidFill>
                  <a:srgbClr val="222222"/>
                </a:solidFill>
              </a:rPr>
              <a:t>Criar ou importar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</a:rPr>
              <a:t>Para começar, você precisa de uma planilha nova ou existente.</a:t>
            </a:r>
            <a:endParaRPr>
              <a:solidFill>
                <a:srgbClr val="555555"/>
              </a:solidFill>
            </a:endParaRPr>
          </a:p>
          <a:p>
            <a:pPr indent="0" lvl="0" marL="0" rtl="0" algn="just">
              <a:lnSpc>
                <a:spcPct val="162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</a:rPr>
              <a:t>Nesta seção você aprenderá: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just">
              <a:lnSpc>
                <a:spcPct val="162000"/>
              </a:lnSpc>
              <a:spcBef>
                <a:spcPts val="1500"/>
              </a:spcBef>
              <a:spcAft>
                <a:spcPts val="0"/>
              </a:spcAft>
              <a:buClr>
                <a:srgbClr val="555555"/>
              </a:buClr>
              <a:buSzPts val="1800"/>
              <a:buChar char="➔"/>
            </a:pPr>
            <a:r>
              <a:rPr lang="pt-BR">
                <a:solidFill>
                  <a:srgbClr val="555555"/>
                </a:solidFill>
              </a:rPr>
              <a:t>1.1 Criar uma nova Planilha;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52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222222"/>
                </a:solidFill>
              </a:rPr>
              <a:t>Criar uma nova planilha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873138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No </a:t>
            </a:r>
            <a:r>
              <a:rPr lang="pt-BR" u="sng">
                <a:solidFill>
                  <a:srgbClr val="2979FF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Drive</a:t>
            </a: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: clique em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114300" lvl="0" marL="0" rtl="0" algn="l">
              <a:spcBef>
                <a:spcPts val="1600"/>
              </a:spcBef>
              <a:spcAft>
                <a:spcPts val="1600"/>
              </a:spcAft>
              <a:buSzPts val="1800"/>
              <a:buChar char="➔"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Novo</a:t>
            </a: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 &gt; </a:t>
            </a: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Planilhas Google</a:t>
            </a: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 &gt; </a:t>
            </a: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Planilha em branco</a:t>
            </a: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899675" y="2380250"/>
            <a:ext cx="672325" cy="6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238" y="1988438"/>
            <a:ext cx="39528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6">
            <a:alphaModFix/>
          </a:blip>
          <a:srcRect b="0" l="-19920" r="19920" t="0"/>
          <a:stretch/>
        </p:blipFill>
        <p:spPr>
          <a:xfrm>
            <a:off x="1582475" y="1900913"/>
            <a:ext cx="478155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 rot="3003264">
            <a:off x="1575998" y="3221920"/>
            <a:ext cx="1162975" cy="3024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11700" y="2502713"/>
            <a:ext cx="1314300" cy="67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735100" y="3834325"/>
            <a:ext cx="2775900" cy="34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225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222222"/>
                </a:solidFill>
              </a:rPr>
              <a:t>2. Adicionar conteúdo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55555"/>
                </a:solidFill>
              </a:rPr>
              <a:t>Agora que você abriu uma planilha, pode começar a trabalhar nela. O Planilhas salva automaticamente todas as alterações.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55555"/>
                </a:solidFill>
              </a:rPr>
              <a:t>Nesta seção, você aprenderá a: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2.1 Digitar e editar seus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2.2 Personalizar formatos e fontes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2.3 Trabalhar com linhas, colunas e células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2.4 Trabalhar com várias planilhas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2273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2.1 </a:t>
            </a:r>
            <a:r>
              <a:rPr lang="pt-BR">
                <a:solidFill>
                  <a:srgbClr val="222222"/>
                </a:solidFill>
              </a:rPr>
              <a:t>Digitar e editar seus dados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95325" y="962975"/>
            <a:ext cx="4476600" cy="17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pt-BR">
                <a:solidFill>
                  <a:srgbClr val="000000"/>
                </a:solidFill>
              </a:rPr>
              <a:t>Renomear sua planilha:</a:t>
            </a:r>
            <a:r>
              <a:rPr lang="pt-BR">
                <a:solidFill>
                  <a:srgbClr val="000000"/>
                </a:solidFill>
              </a:rPr>
              <a:t> clique em </a:t>
            </a:r>
            <a:r>
              <a:rPr b="1" lang="pt-BR">
                <a:solidFill>
                  <a:srgbClr val="000000"/>
                </a:solidFill>
              </a:rPr>
              <a:t>Planilha sem título</a:t>
            </a:r>
            <a:r>
              <a:rPr lang="pt-BR">
                <a:solidFill>
                  <a:srgbClr val="000000"/>
                </a:solidFill>
              </a:rPr>
              <a:t> e digite um novo nome.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325" y="962963"/>
            <a:ext cx="46101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7075750" y="1044575"/>
            <a:ext cx="544200" cy="25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075425" y="962975"/>
            <a:ext cx="1850700" cy="42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442725" y="3034500"/>
            <a:ext cx="45693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pt-BR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pt-BR" sz="1800">
                <a:solidFill>
                  <a:srgbClr val="222222"/>
                </a:solidFill>
                <a:latin typeface="Comfortaa"/>
                <a:ea typeface="Comfortaa"/>
                <a:cs typeface="Comfortaa"/>
                <a:sym typeface="Comfortaa"/>
              </a:rPr>
              <a:t>Inserir mais itens:</a:t>
            </a:r>
            <a:r>
              <a:rPr lang="pt-BR" sz="1800">
                <a:solidFill>
                  <a:srgbClr val="555555"/>
                </a:solidFill>
                <a:latin typeface="Comfortaa"/>
                <a:ea typeface="Comfortaa"/>
                <a:cs typeface="Comfortaa"/>
                <a:sym typeface="Comfortaa"/>
              </a:rPr>
              <a:t> clique em </a:t>
            </a:r>
            <a:r>
              <a:rPr b="1" lang="pt-BR" sz="1800">
                <a:solidFill>
                  <a:srgbClr val="222222"/>
                </a:solidFill>
                <a:latin typeface="Comfortaa"/>
                <a:ea typeface="Comfortaa"/>
                <a:cs typeface="Comfortaa"/>
                <a:sym typeface="Comfortaa"/>
              </a:rPr>
              <a:t>Inserir</a:t>
            </a:r>
            <a:r>
              <a:rPr lang="pt-BR" sz="1800">
                <a:solidFill>
                  <a:srgbClr val="555555"/>
                </a:solidFill>
                <a:latin typeface="Comfortaa"/>
                <a:ea typeface="Comfortaa"/>
                <a:cs typeface="Comfortaa"/>
                <a:sym typeface="Comfortaa"/>
              </a:rPr>
              <a:t> para adicionar notas, funções, gráficos, imagens, desenhos e muito mais.</a:t>
            </a:r>
            <a:endParaRPr sz="1800">
              <a:solidFill>
                <a:srgbClr val="55555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8" y="3034500"/>
            <a:ext cx="3495592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642225" y="3878100"/>
            <a:ext cx="1850700" cy="42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669750" y="3959700"/>
            <a:ext cx="544200" cy="25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2.1 </a:t>
            </a:r>
            <a:r>
              <a:rPr lang="pt-BR">
                <a:solidFill>
                  <a:srgbClr val="222222"/>
                </a:solidFill>
              </a:rPr>
              <a:t>Digitar e editar seus dados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21200" y="1058225"/>
            <a:ext cx="4450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b="1" lang="pt-BR">
                <a:solidFill>
                  <a:srgbClr val="222222"/>
                </a:solidFill>
              </a:rPr>
              <a:t>Inserir mais itens:</a:t>
            </a:r>
            <a:r>
              <a:rPr lang="pt-BR">
                <a:solidFill>
                  <a:srgbClr val="555555"/>
                </a:solidFill>
              </a:rPr>
              <a:t> clique em </a:t>
            </a:r>
            <a:r>
              <a:rPr b="1" lang="pt-BR">
                <a:solidFill>
                  <a:srgbClr val="222222"/>
                </a:solidFill>
              </a:rPr>
              <a:t>Inserir</a:t>
            </a:r>
            <a:r>
              <a:rPr lang="pt-BR">
                <a:solidFill>
                  <a:srgbClr val="555555"/>
                </a:solidFill>
              </a:rPr>
              <a:t> para adicionar notas, funções, gráficos, imagens, desenhos e muito mais.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741" y="990175"/>
            <a:ext cx="3534460" cy="39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5510950" y="1150850"/>
            <a:ext cx="612300" cy="32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6300175" y="1171250"/>
            <a:ext cx="762000" cy="28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63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2.2 </a:t>
            </a:r>
            <a:r>
              <a:rPr lang="pt-BR">
                <a:solidFill>
                  <a:srgbClr val="222222"/>
                </a:solidFill>
              </a:rPr>
              <a:t>Personalizar formatos e fontes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71600"/>
            <a:ext cx="85206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➔"/>
            </a:pP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Na sua planilha, selecione as células que você quer personalizar e use os menus e a barra de ferramentas para alterar os formatos.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