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  <p:embeddedFont>
      <p:font typeface="Old Standard TT"/>
      <p:regular r:id="rId28"/>
      <p:bold r:id="rId29"/>
      <p:italic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E6F459-08E3-45EB-BCD7-3E1B7E14ED87}">
  <a:tblStyle styleId="{3BE6F459-08E3-45EB-BCD7-3E1B7E14ED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Ubuntu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OldStandardTT-regular.fntdata"/><Relationship Id="rId27" Type="http://schemas.openxmlformats.org/officeDocument/2006/relationships/font" Target="fonts/Ubuntu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regular.fntdata"/><Relationship Id="rId30" Type="http://schemas.openxmlformats.org/officeDocument/2006/relationships/font" Target="fonts/OldStandardT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Comforta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005e2d60_0_14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005e2d6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005e2d60_0_16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005e2d6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005e2d60_0_17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005e2d6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005e2d60_0_18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005e2d6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005e2d60_0_19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6005e2d6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005e2d60_0_20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6005e2d6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005e2d60_0_208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6005e2d6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2e511d5a_0_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72e511d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578560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578560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2e511d5a_0_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2e511d5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005e2d60_0_7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005e2d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005e2d60_0_3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005e2d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005e2d60_0_6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005e2d6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005e2d60_0_8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005e2d6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005e2d60_0_10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005e2d6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005e2d60_0_12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005e2d6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4"/>
          <p:cNvSpPr txBox="1"/>
          <p:nvPr>
            <p:ph type="ctrTitle"/>
          </p:nvPr>
        </p:nvSpPr>
        <p:spPr>
          <a:xfrm>
            <a:off x="512700" y="13599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69" name="Google Shape;6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0100" y="3583774"/>
            <a:ext cx="1869346" cy="1322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2_vertical_cor.png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025" y="3720025"/>
            <a:ext cx="1543050" cy="102523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-12025" y="-21425"/>
            <a:ext cx="9156000" cy="350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 Vertical-01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335" y="119075"/>
            <a:ext cx="1338829" cy="94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512700" y="1898775"/>
            <a:ext cx="8118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lfa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etiza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ç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ão </a:t>
            </a:r>
            <a:r>
              <a:rPr lang="pt-BR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igital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8" name="Google Shape;118;p25"/>
          <p:cNvPicPr preferRelativeResize="0"/>
          <p:nvPr/>
        </p:nvPicPr>
        <p:blipFill rotWithShape="1">
          <a:blip r:embed="rId3">
            <a:alphaModFix/>
          </a:blip>
          <a:srcRect b="36447" l="0" r="0" t="0"/>
          <a:stretch/>
        </p:blipFill>
        <p:spPr>
          <a:xfrm>
            <a:off x="3093164" y="421575"/>
            <a:ext cx="2957671" cy="1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2800825" y="3536700"/>
            <a:ext cx="1802700" cy="157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PETmelhorada4k.png" id="120" name="Google Shape;120;p25"/>
          <p:cNvPicPr preferRelativeResize="0"/>
          <p:nvPr/>
        </p:nvPicPr>
        <p:blipFill rotWithShape="1">
          <a:blip r:embed="rId4">
            <a:alphaModFix/>
          </a:blip>
          <a:srcRect b="22528" l="0" r="0" t="0"/>
          <a:stretch/>
        </p:blipFill>
        <p:spPr>
          <a:xfrm>
            <a:off x="2877025" y="3696250"/>
            <a:ext cx="1577374" cy="80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2776513" y="4389375"/>
            <a:ext cx="193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rPr>
              <a:t>Sistemas de  Informação</a:t>
            </a:r>
            <a:endParaRPr sz="1200">
              <a:solidFill>
                <a:srgbClr val="17171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>
            <a:off x="1093150" y="1403825"/>
            <a:ext cx="2013600" cy="108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930150" y="1403425"/>
            <a:ext cx="72837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rgbClr val="000000"/>
                </a:solidFill>
              </a:rPr>
              <a:t>https:// www. google .com .br</a:t>
            </a:r>
            <a:endParaRPr i="1" sz="36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3152850" y="1403425"/>
            <a:ext cx="1070100" cy="1081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>
            <a:off x="4280500" y="1403700"/>
            <a:ext cx="1691400" cy="1081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6029450" y="1403425"/>
            <a:ext cx="1231200" cy="1081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7318275" y="1403900"/>
            <a:ext cx="828600" cy="10815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109315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315285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>
            <a:off x="428050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602945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7318275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4"/>
          <p:cNvSpPr txBox="1"/>
          <p:nvPr/>
        </p:nvSpPr>
        <p:spPr>
          <a:xfrm>
            <a:off x="644375" y="3877750"/>
            <a:ext cx="1357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Protocolo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2658000" y="3877750"/>
            <a:ext cx="135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World Wide Web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4280500" y="3929400"/>
            <a:ext cx="1357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Nome da empresa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5793550" y="3929400"/>
            <a:ext cx="1467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Comercial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7260650" y="3971339"/>
            <a:ext cx="1357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Localidade da Página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930150" y="1403425"/>
            <a:ext cx="72837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rgbClr val="000000"/>
                </a:solidFill>
              </a:rPr>
              <a:t>https:// www. google .com .br</a:t>
            </a:r>
            <a:endParaRPr i="1" sz="36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311700" y="2980225"/>
            <a:ext cx="81609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No exemplo acima, mostramos um endereço (URL) situado na WWW, com fins comerciais, e localizado no Brasil, cujo nome da empresa é a Google.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930150" y="1403425"/>
            <a:ext cx="72837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rgbClr val="000000"/>
                </a:solidFill>
              </a:rPr>
              <a:t>https:// www. google .com .br</a:t>
            </a:r>
            <a:endParaRPr i="1" sz="36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311700" y="2980225"/>
            <a:ext cx="81609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https:// (HyperText Transfer Protocol Secure):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◆"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Ou protocolo de transferência de Hipertexto Seguro é o protocolo utilizado para transferências de páginas Web.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930150" y="1403425"/>
            <a:ext cx="72837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rgbClr val="000000"/>
                </a:solidFill>
              </a:rPr>
              <a:t>https:// www. google .com .br</a:t>
            </a:r>
            <a:endParaRPr i="1" sz="36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311700" y="2980225"/>
            <a:ext cx="81609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www: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◆"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Significa que esta é uma página Web, na qual é possível visualizar imagens, textos formatados, ouvir sons, músicas, participar de aplicações desenvolvidas em Java ou outro script.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930150" y="1403425"/>
            <a:ext cx="72837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rgbClr val="000000"/>
                </a:solidFill>
              </a:rPr>
              <a:t>https:// www. google .com .br</a:t>
            </a:r>
            <a:endParaRPr i="1" sz="36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311700" y="2980225"/>
            <a:ext cx="81609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.com: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◆"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indica que o website é uma organização comercial.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930150" y="1403425"/>
            <a:ext cx="72837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rgbClr val="000000"/>
                </a:solidFill>
              </a:rPr>
              <a:t>https:// www. google .com .br</a:t>
            </a:r>
            <a:endParaRPr i="1" sz="36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1" name="Google Shape;271;p39"/>
          <p:cNvSpPr txBox="1"/>
          <p:nvPr/>
        </p:nvSpPr>
        <p:spPr>
          <a:xfrm>
            <a:off x="311700" y="2980225"/>
            <a:ext cx="81609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.br: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◆"/>
            </a:pP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Indica que o Website é uma organização localizada no Brasil, assim como na França é “.fr” e Portugal é “.pt”</a:t>
            </a:r>
            <a:r>
              <a:rPr lang="pt-BR" sz="15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Domínios mais utilizados na internet:</a:t>
            </a:r>
            <a:endParaRPr/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78" name="Google Shape;278;p40"/>
          <p:cNvGraphicFramePr/>
          <p:nvPr/>
        </p:nvGraphicFramePr>
        <p:xfrm>
          <a:off x="1527838" y="122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{3BE6F459-08E3-45EB-BCD7-3E1B7E14ED87}</a:tableStyleId>
              </a:tblPr>
              <a:tblGrid>
                <a:gridCol w="1168575"/>
                <a:gridCol w="4919750"/>
              </a:tblGrid>
              <a:tr h="23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Nome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Descrição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.com</a:t>
                      </a:r>
                      <a:endParaRPr sz="15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Indica que o Website é uma organização comercial.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.gov</a:t>
                      </a:r>
                      <a:endParaRPr sz="15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Indica que o Website é uma organização governamental.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.edu</a:t>
                      </a:r>
                      <a:endParaRPr sz="15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Indica que o Website é uma organização educacional.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.org </a:t>
                      </a:r>
                      <a:endParaRPr sz="15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Indica que o Website é uma organização.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.ind</a:t>
                      </a:r>
                      <a:endParaRPr sz="15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Indica que o Website é uma organização industrial.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.net</a:t>
                      </a:r>
                      <a:endParaRPr sz="15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Indica que o Website é uma organização de redes.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.mil</a:t>
                      </a:r>
                      <a:endParaRPr sz="15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Indica que o Website é uma organização militar.</a:t>
                      </a:r>
                      <a:endParaRPr sz="12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Obrigado pela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4000">
                <a:solidFill>
                  <a:srgbClr val="FFFFFF"/>
                </a:solidFill>
              </a:rPr>
              <a:t> atenção!</a:t>
            </a:r>
            <a:endParaRPr b="1" sz="4000">
              <a:solidFill>
                <a:srgbClr val="FFFFFF"/>
              </a:solidFill>
            </a:endParaRPr>
          </a:p>
        </p:txBody>
      </p:sp>
      <p:sp>
        <p:nvSpPr>
          <p:cNvPr id="284" name="Google Shape;28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5" name="Google Shape;285;p4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Dúvidas?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1499850" y="3751200"/>
            <a:ext cx="6144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Internet</a:t>
            </a:r>
            <a:br>
              <a:rPr lang="pt-BR" sz="3000">
                <a:latin typeface="Comfortaa"/>
                <a:ea typeface="Comfortaa"/>
                <a:cs typeface="Comfortaa"/>
                <a:sym typeface="Comfortaa"/>
              </a:rPr>
            </a:br>
            <a:r>
              <a:rPr lang="pt-BR" sz="3000">
                <a:latin typeface="Comfortaa"/>
                <a:ea typeface="Comfortaa"/>
                <a:cs typeface="Comfortaa"/>
                <a:sym typeface="Comfortaa"/>
              </a:rPr>
              <a:t>Endereços eletrônicos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descr="Resultado de imagem para site png"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313" y="886025"/>
            <a:ext cx="3233375" cy="27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Endereços eletrônicos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8350"/>
            <a:ext cx="4288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Endereço eletrônico é o mecanismo utilizado para identificar determinado site da internet.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site png"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450" y="1065363"/>
            <a:ext cx="3012774" cy="3012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Endereços eletrônicos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8350"/>
            <a:ext cx="4288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Uma organização pode se registrar com um nome de domínio que melhor descreva sua especificação. </a:t>
            </a:r>
            <a:endParaRPr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➔"/>
            </a:pPr>
            <a:r>
              <a:rPr lang="pt-BR"/>
              <a:t>Esse nome, no entanto, deve ser único.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Resultado de imagem para site png"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450" y="1065363"/>
            <a:ext cx="3012774" cy="3012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930150" y="1403425"/>
            <a:ext cx="72837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rgbClr val="000000"/>
                </a:solidFill>
              </a:rPr>
              <a:t>https:// www. google .com .br</a:t>
            </a:r>
            <a:endParaRPr i="1" sz="36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1093150" y="1403825"/>
            <a:ext cx="2013600" cy="108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930150" y="1403425"/>
            <a:ext cx="72837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rgbClr val="000000"/>
                </a:solidFill>
              </a:rPr>
              <a:t>https:// www. google .com .br</a:t>
            </a:r>
            <a:endParaRPr i="1" sz="36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109315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/>
        </p:nvSpPr>
        <p:spPr>
          <a:xfrm>
            <a:off x="644375" y="3877750"/>
            <a:ext cx="1357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Protocolo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1093150" y="1403825"/>
            <a:ext cx="2013600" cy="108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930150" y="1403425"/>
            <a:ext cx="72837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rgbClr val="000000"/>
                </a:solidFill>
              </a:rPr>
              <a:t>https:// www. google .com .br</a:t>
            </a:r>
            <a:endParaRPr i="1" sz="36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0" name="Google Shape;170;p31"/>
          <p:cNvSpPr/>
          <p:nvPr/>
        </p:nvSpPr>
        <p:spPr>
          <a:xfrm>
            <a:off x="3152850" y="1403425"/>
            <a:ext cx="1070100" cy="1081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109315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/>
          <p:nvPr/>
        </p:nvSpPr>
        <p:spPr>
          <a:xfrm>
            <a:off x="315285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644375" y="3877750"/>
            <a:ext cx="1357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Protocolo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2658000" y="3877750"/>
            <a:ext cx="135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World Wide Web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/>
          <p:nvPr/>
        </p:nvSpPr>
        <p:spPr>
          <a:xfrm>
            <a:off x="1093150" y="1403825"/>
            <a:ext cx="2013600" cy="108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930150" y="1403425"/>
            <a:ext cx="72837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rgbClr val="000000"/>
                </a:solidFill>
              </a:rPr>
              <a:t>https:// www. google .com .br</a:t>
            </a:r>
            <a:endParaRPr i="1" sz="36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3" name="Google Shape;183;p32"/>
          <p:cNvSpPr/>
          <p:nvPr/>
        </p:nvSpPr>
        <p:spPr>
          <a:xfrm>
            <a:off x="3152850" y="1403425"/>
            <a:ext cx="1070100" cy="1081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>
            <a:off x="4280500" y="1403700"/>
            <a:ext cx="1691400" cy="1081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109315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315285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428050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644375" y="3877750"/>
            <a:ext cx="1357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Protocolo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2658000" y="3877750"/>
            <a:ext cx="135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World Wide Web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4280500" y="3929400"/>
            <a:ext cx="1357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Nome da empresa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/>
          <p:nvPr/>
        </p:nvSpPr>
        <p:spPr>
          <a:xfrm>
            <a:off x="1093150" y="1403825"/>
            <a:ext cx="2013600" cy="108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930150" y="1403425"/>
            <a:ext cx="72837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600">
                <a:solidFill>
                  <a:srgbClr val="000000"/>
                </a:solidFill>
              </a:rPr>
              <a:t>https:// www. google .com .br</a:t>
            </a:r>
            <a:endParaRPr i="1" sz="36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3152850" y="1403425"/>
            <a:ext cx="1070100" cy="1081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4280500" y="1403700"/>
            <a:ext cx="1691400" cy="10815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6029450" y="1403425"/>
            <a:ext cx="1231200" cy="1081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109315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315285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428050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6029450" y="2566000"/>
            <a:ext cx="368100" cy="11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644375" y="3877750"/>
            <a:ext cx="1357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Protocolo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2658000" y="3877750"/>
            <a:ext cx="135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World Wide Web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280500" y="3929400"/>
            <a:ext cx="1357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Nome da empresa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5793550" y="3929400"/>
            <a:ext cx="14670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omfortaa"/>
                <a:ea typeface="Comfortaa"/>
                <a:cs typeface="Comfortaa"/>
                <a:sym typeface="Comfortaa"/>
              </a:rPr>
              <a:t>Comercial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