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Ubuntu"/>
      <p:regular r:id="rId42"/>
      <p:bold r:id="rId43"/>
      <p:italic r:id="rId44"/>
      <p:boldItalic r:id="rId45"/>
    </p:embeddedFont>
    <p:embeddedFont>
      <p:font typeface="Old Standard TT"/>
      <p:regular r:id="rId46"/>
      <p:bold r:id="rId47"/>
      <p:italic r:id="rId48"/>
    </p:embeddedFont>
    <p:embeddedFont>
      <p:font typeface="Comfortaa"/>
      <p:regular r:id="rId49"/>
      <p:bold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Ubuntu-regular.fntdata"/><Relationship Id="rId41" Type="http://schemas.openxmlformats.org/officeDocument/2006/relationships/slide" Target="slides/slide36.xml"/><Relationship Id="rId44" Type="http://schemas.openxmlformats.org/officeDocument/2006/relationships/font" Target="fonts/Ubuntu-italic.fntdata"/><Relationship Id="rId43" Type="http://schemas.openxmlformats.org/officeDocument/2006/relationships/font" Target="fonts/Ubuntu-bold.fntdata"/><Relationship Id="rId46" Type="http://schemas.openxmlformats.org/officeDocument/2006/relationships/font" Target="fonts/OldStandardTT-regular.fntdata"/><Relationship Id="rId45" Type="http://schemas.openxmlformats.org/officeDocument/2006/relationships/font" Target="fonts/Ubuntu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OldStandardTT-italic.fntdata"/><Relationship Id="rId47" Type="http://schemas.openxmlformats.org/officeDocument/2006/relationships/font" Target="fonts/OldStandardTT-bold.fntdata"/><Relationship Id="rId49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Comforta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8e9095fb2_1_2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8e9095fb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8e9095fb2_0_1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8e9095fb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8e9095fb2_1_5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8e9095fb2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8e9095fb2_1_4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8e9095fb2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8e9095fb2_0_2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8e9095fb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8e9095fb2_1_7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8e9095fb2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8e9095fb2_1_7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8e9095fb2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8e9095fb2_1_8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8e9095fb2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8e9095fb2_0_1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8e9095f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8e9095fb2_1_10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8e9095fb2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578560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578560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8e9095fb2_1_10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8e9095fb2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8e9095fb2_1_12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8e9095fb2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8e9095fb2_0_3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8e9095fb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8e9095fb2_0_4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8e9095fb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d39315035c3e2e3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d39315035c3e2e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d39315035c3e2e3_1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d39315035c3e2e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8e9095fb2_0_8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8e9095fb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d39315035c3e2e3_2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d39315035c3e2e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8e9095fb2_0_9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8e9095fb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8e9095fb2_0_10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8e9095fb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83b9b06b4_3_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83b9b06b4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d39315035c3e2e3_3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d39315035c3e2e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d39315035c3e2e3_4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d39315035c3e2e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8e9095fb2_0_11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8e9095fb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8e9095fb2_0_12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8e9095fb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8e9095fb2_0_13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8e9095fb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d39315035c3e2e3_6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d39315035c3e2e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72e511d5a_0_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72e511d5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8b10fdd9_0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8b10fd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8b10fdd9_0_1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8b10fdd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8e9095fb2_0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8e9095f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8e9095fb2_1_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8e9095fb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8e9095fb2_1_1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8e9095fb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8e9095fb2_1_1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8e9095fb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3599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Logo Vertical-01.png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0100" y="3583774"/>
            <a:ext cx="1869346" cy="1322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sao2_vertical_cor.png"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2025" y="3720025"/>
            <a:ext cx="1543050" cy="1025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>
            <a:off x="-12025" y="-21425"/>
            <a:ext cx="9156000" cy="35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14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4"/>
          <p:cNvSpPr txBox="1"/>
          <p:nvPr>
            <p:ph type="ctrTitle"/>
          </p:nvPr>
        </p:nvSpPr>
        <p:spPr>
          <a:xfrm>
            <a:off x="512700" y="13599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Logo Vertical-01.png" id="69" name="Google Shape;6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0100" y="3583774"/>
            <a:ext cx="1869346" cy="1322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sao2_vertical_cor.png" id="70" name="Google Shape;7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2025" y="3720025"/>
            <a:ext cx="1543050" cy="102523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/>
          <p:nvPr/>
        </p:nvSpPr>
        <p:spPr>
          <a:xfrm>
            <a:off x="-12025" y="-21425"/>
            <a:ext cx="9156000" cy="35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5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Logo Vertical-01.png" id="81" name="Google Shape;8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35335" y="119075"/>
            <a:ext cx="1338829" cy="947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2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2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Logo Vertical-01.png"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35335" y="119075"/>
            <a:ext cx="1338829" cy="947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512700" y="1898775"/>
            <a:ext cx="8118600" cy="6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lfa</a:t>
            </a:r>
            <a:r>
              <a:rPr lang="pt-BR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etiza</a:t>
            </a:r>
            <a:r>
              <a:rPr lang="pt-BR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ç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ão </a:t>
            </a:r>
            <a:r>
              <a:rPr lang="pt-BR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igital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8" name="Google Shape;118;p25"/>
          <p:cNvPicPr preferRelativeResize="0"/>
          <p:nvPr/>
        </p:nvPicPr>
        <p:blipFill rotWithShape="1">
          <a:blip r:embed="rId3">
            <a:alphaModFix/>
          </a:blip>
          <a:srcRect b="36447" l="0" r="0" t="0"/>
          <a:stretch/>
        </p:blipFill>
        <p:spPr>
          <a:xfrm>
            <a:off x="3093164" y="421575"/>
            <a:ext cx="2957671" cy="15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5"/>
          <p:cNvSpPr/>
          <p:nvPr/>
        </p:nvSpPr>
        <p:spPr>
          <a:xfrm>
            <a:off x="2800825" y="3536700"/>
            <a:ext cx="1802700" cy="157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PETmelhorada4k.png" id="120" name="Google Shape;120;p25"/>
          <p:cNvPicPr preferRelativeResize="0"/>
          <p:nvPr/>
        </p:nvPicPr>
        <p:blipFill rotWithShape="1">
          <a:blip r:embed="rId4">
            <a:alphaModFix/>
          </a:blip>
          <a:srcRect b="22528" l="0" r="0" t="0"/>
          <a:stretch/>
        </p:blipFill>
        <p:spPr>
          <a:xfrm>
            <a:off x="2877025" y="3696250"/>
            <a:ext cx="1577374" cy="803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5"/>
          <p:cNvSpPr txBox="1"/>
          <p:nvPr/>
        </p:nvSpPr>
        <p:spPr>
          <a:xfrm>
            <a:off x="2776513" y="4389375"/>
            <a:ext cx="1930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71717"/>
                </a:solidFill>
                <a:latin typeface="Ubuntu"/>
                <a:ea typeface="Ubuntu"/>
                <a:cs typeface="Ubuntu"/>
                <a:sym typeface="Ubuntu"/>
              </a:rPr>
              <a:t>Sistemas de  Informação</a:t>
            </a:r>
            <a:endParaRPr sz="1200">
              <a:solidFill>
                <a:srgbClr val="17171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Ataque</a:t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196650" y="1118725"/>
            <a:ext cx="4392300" cy="3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800"/>
              <a:buChar char="➔"/>
            </a:pPr>
            <a:r>
              <a:rPr lang="pt-BR"/>
              <a:t>R</a:t>
            </a:r>
            <a:r>
              <a:rPr lang="pt-BR"/>
              <a:t>efere-se a ação de tentar destruir, alterar, roubar ou obter acesso não autorizado de modo a comprometer a segurança da informação.</a:t>
            </a:r>
            <a:endParaRPr u="sng"/>
          </a:p>
        </p:txBody>
      </p:sp>
      <p:sp>
        <p:nvSpPr>
          <p:cNvPr id="190" name="Google Shape;19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sultado de imagem para ataque hacker png" id="191" name="Google Shape;1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225" y="1282200"/>
            <a:ext cx="2564700" cy="2579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Senha</a:t>
            </a:r>
            <a:endParaRPr/>
          </a:p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311700" y="1171600"/>
            <a:ext cx="43329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M</a:t>
            </a:r>
            <a:r>
              <a:rPr lang="pt-BR"/>
              <a:t>étodo utilizado para autenticar o usuário, ou seja, garantir que é o usuário legítimo.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sultado de imagem para senha png" id="199" name="Google Shape;1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750" y="1171600"/>
            <a:ext cx="2412300" cy="2412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Criptografia</a:t>
            </a:r>
            <a:endParaRPr/>
          </a:p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311700" y="1171600"/>
            <a:ext cx="42912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1000"/>
              </a:spcBef>
              <a:spcAft>
                <a:spcPts val="1600"/>
              </a:spcAft>
              <a:buSzPts val="1800"/>
              <a:buChar char="➔"/>
            </a:pPr>
            <a:r>
              <a:rPr lang="pt-BR"/>
              <a:t>M</a:t>
            </a:r>
            <a:r>
              <a:rPr lang="pt-BR"/>
              <a:t>eio que permite escrever mensagens em código.</a:t>
            </a:r>
            <a:endParaRPr/>
          </a:p>
        </p:txBody>
      </p:sp>
      <p:sp>
        <p:nvSpPr>
          <p:cNvPr id="206" name="Google Shape;20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sultado de imagem para criptografia png" id="207" name="Google Shape;2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575" y="1171600"/>
            <a:ext cx="3448422" cy="19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Vírus</a:t>
            </a:r>
            <a:endParaRPr/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311700" y="1171525"/>
            <a:ext cx="43188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P</a:t>
            </a:r>
            <a:r>
              <a:rPr lang="pt-BR"/>
              <a:t>rograma ou parte de um programa de computador, normalmente malicioso, que infecta o sistema e realiza cópias de si mesmo dificultando a ação do antivírus. 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1600"/>
              </a:spcAft>
              <a:buSzPts val="1800"/>
              <a:buChar char="➔"/>
            </a:pPr>
            <a:r>
              <a:rPr lang="pt-BR"/>
              <a:t>O vírus se propaga quando o arquivo ao qual ele foi anexado é aberto.</a:t>
            </a:r>
            <a:endParaRPr/>
          </a:p>
        </p:txBody>
      </p:sp>
      <p:sp>
        <p:nvSpPr>
          <p:cNvPr id="214" name="Google Shape;21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sultado de imagem para virus png" id="215" name="Google Shape;2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800" y="1616325"/>
            <a:ext cx="3813600" cy="2105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Hacker/</a:t>
            </a:r>
            <a:r>
              <a:rPr lang="pt-BR"/>
              <a:t>Cracker</a:t>
            </a:r>
            <a:endParaRPr/>
          </a:p>
        </p:txBody>
      </p:sp>
      <p:sp>
        <p:nvSpPr>
          <p:cNvPr id="221" name="Google Shape;221;p38"/>
          <p:cNvSpPr txBox="1"/>
          <p:nvPr>
            <p:ph idx="1" type="body"/>
          </p:nvPr>
        </p:nvSpPr>
        <p:spPr>
          <a:xfrm>
            <a:off x="311700" y="1171600"/>
            <a:ext cx="4263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Pessoa que invade para tirar proveito e assim ganhar dinheiro.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sultado de imagem para virus png" id="223" name="Google Shape;2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200" y="1392900"/>
            <a:ext cx="3063900" cy="2357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Firewall</a:t>
            </a:r>
            <a:endParaRPr/>
          </a:p>
        </p:txBody>
      </p:sp>
      <p:sp>
        <p:nvSpPr>
          <p:cNvPr id="229" name="Google Shape;229;p39"/>
          <p:cNvSpPr txBox="1"/>
          <p:nvPr>
            <p:ph idx="1" type="body"/>
          </p:nvPr>
        </p:nvSpPr>
        <p:spPr>
          <a:xfrm>
            <a:off x="311700" y="1171600"/>
            <a:ext cx="4249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1000"/>
              </a:spcBef>
              <a:spcAft>
                <a:spcPts val="1600"/>
              </a:spcAft>
              <a:buSzPts val="1800"/>
              <a:buChar char="➔"/>
            </a:pPr>
            <a:r>
              <a:rPr lang="pt-BR"/>
              <a:t>Barreira de proteção que controla o tráfego de dados entre seu computador e a internet e protege o computador de acessos não autorizados.</a:t>
            </a:r>
            <a:endParaRPr/>
          </a:p>
        </p:txBody>
      </p:sp>
      <p:sp>
        <p:nvSpPr>
          <p:cNvPr id="230" name="Google Shape;23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sultado de imagem para firewall png" id="231" name="Google Shape;2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975" y="1394450"/>
            <a:ext cx="3122400" cy="1941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Backup</a:t>
            </a:r>
            <a:endParaRPr/>
          </a:p>
        </p:txBody>
      </p:sp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311700" y="1171600"/>
            <a:ext cx="4263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1000"/>
              </a:spcBef>
              <a:spcAft>
                <a:spcPts val="1600"/>
              </a:spcAft>
              <a:buSzPts val="1800"/>
              <a:buChar char="➔"/>
            </a:pPr>
            <a:r>
              <a:rPr lang="pt-BR"/>
              <a:t>C</a:t>
            </a:r>
            <a:r>
              <a:rPr lang="pt-BR"/>
              <a:t>ópia dos dados de um dispositivo para outro de forma a protegê-los e recuperá-los depois.</a:t>
            </a:r>
            <a:endParaRPr/>
          </a:p>
        </p:txBody>
      </p:sp>
      <p:sp>
        <p:nvSpPr>
          <p:cNvPr id="238" name="Google Shape;23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sultado de imagem para backup png" id="239" name="Google Shape;2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275" y="1452363"/>
            <a:ext cx="3606300" cy="22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Antivírus</a:t>
            </a:r>
            <a:endParaRPr/>
          </a:p>
        </p:txBody>
      </p:sp>
      <p:sp>
        <p:nvSpPr>
          <p:cNvPr id="245" name="Google Shape;245;p41"/>
          <p:cNvSpPr txBox="1"/>
          <p:nvPr>
            <p:ph idx="1" type="body"/>
          </p:nvPr>
        </p:nvSpPr>
        <p:spPr>
          <a:xfrm>
            <a:off x="311700" y="1171600"/>
            <a:ext cx="4249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1000"/>
              </a:spcBef>
              <a:spcAft>
                <a:spcPts val="1600"/>
              </a:spcAft>
              <a:buSzPts val="1800"/>
              <a:buChar char="➔"/>
            </a:pPr>
            <a:r>
              <a:rPr lang="pt-BR"/>
              <a:t>F</a:t>
            </a:r>
            <a:r>
              <a:rPr lang="pt-BR"/>
              <a:t>erramentas que detectam vírus e outros códigos maliciosos em seu computador.</a:t>
            </a:r>
            <a:endParaRPr/>
          </a:p>
        </p:txBody>
      </p:sp>
      <p:sp>
        <p:nvSpPr>
          <p:cNvPr id="246" name="Google Shape;24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sultado de imagem para Antivírus png" id="247" name="Google Shape;24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500" y="1325150"/>
            <a:ext cx="3388900" cy="21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Spam</a:t>
            </a:r>
            <a:endParaRPr/>
          </a:p>
        </p:txBody>
      </p:sp>
      <p:sp>
        <p:nvSpPr>
          <p:cNvPr id="253" name="Google Shape;253;p42"/>
          <p:cNvSpPr txBox="1"/>
          <p:nvPr>
            <p:ph idx="1" type="body"/>
          </p:nvPr>
        </p:nvSpPr>
        <p:spPr>
          <a:xfrm>
            <a:off x="311700" y="1171600"/>
            <a:ext cx="4263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Refere-se aos e-mails não solicitados, que geralmente são enviados a diversas pessoas.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sultado de imagem para spampng" id="255" name="Google Shape;255;p42"/>
          <p:cNvPicPr preferRelativeResize="0"/>
          <p:nvPr/>
        </p:nvPicPr>
        <p:blipFill rotWithShape="1">
          <a:blip r:embed="rId3">
            <a:alphaModFix/>
          </a:blip>
          <a:srcRect b="0" l="9464" r="9504" t="9198"/>
          <a:stretch/>
        </p:blipFill>
        <p:spPr>
          <a:xfrm>
            <a:off x="5420850" y="1560875"/>
            <a:ext cx="2731200" cy="2249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Cavalo de Tróia</a:t>
            </a:r>
            <a:endParaRPr/>
          </a:p>
        </p:txBody>
      </p:sp>
      <p:sp>
        <p:nvSpPr>
          <p:cNvPr id="261" name="Google Shape;261;p43"/>
          <p:cNvSpPr txBox="1"/>
          <p:nvPr>
            <p:ph idx="1" type="body"/>
          </p:nvPr>
        </p:nvSpPr>
        <p:spPr>
          <a:xfrm>
            <a:off x="311700" y="1171600"/>
            <a:ext cx="5275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Char char="➔"/>
            </a:pPr>
            <a:r>
              <a:rPr lang="pt-BR" sz="1600"/>
              <a:t>P</a:t>
            </a:r>
            <a:r>
              <a:rPr lang="pt-BR" sz="1600"/>
              <a:t>rograma que parece inofensivo que executa as funções que foram projetadas, mas também executa funções maliciosas e sem o conhecimento do usuário. </a:t>
            </a:r>
            <a:endParaRPr sz="1600"/>
          </a:p>
          <a:p>
            <a:pPr indent="-330200" lvl="0" marL="457200" rtl="0" algn="just">
              <a:spcBef>
                <a:spcPts val="1600"/>
              </a:spcBef>
              <a:spcAft>
                <a:spcPts val="0"/>
              </a:spcAft>
              <a:buSzPts val="1600"/>
              <a:buChar char="➔"/>
            </a:pPr>
            <a:r>
              <a:rPr lang="pt-BR" sz="1600"/>
              <a:t>Abre portas de acesso em seu computador para que outros códigos maliciosos possam ser instalados.</a:t>
            </a:r>
            <a:endParaRPr sz="1600"/>
          </a:p>
          <a:p>
            <a:pPr indent="-330200" lvl="0" marL="457200" rtl="0" algn="just">
              <a:spcBef>
                <a:spcPts val="1600"/>
              </a:spcBef>
              <a:spcAft>
                <a:spcPts val="1600"/>
              </a:spcAft>
              <a:buSzPts val="1600"/>
              <a:buChar char="➔"/>
            </a:pPr>
            <a:r>
              <a:rPr lang="pt-BR" sz="1600"/>
              <a:t>Refere-se aos e-mails não solicitados, que geralmente são enviados a diversas pessoas.</a:t>
            </a:r>
            <a:endParaRPr sz="1600"/>
          </a:p>
        </p:txBody>
      </p:sp>
      <p:sp>
        <p:nvSpPr>
          <p:cNvPr id="262" name="Google Shape;26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sultado de imagem para cavalo de troia png" id="263" name="Google Shape;26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494" y="1352600"/>
            <a:ext cx="2697956" cy="30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7" name="Google Shape;127;p26"/>
          <p:cNvSpPr txBox="1"/>
          <p:nvPr/>
        </p:nvSpPr>
        <p:spPr>
          <a:xfrm>
            <a:off x="1499850" y="3636125"/>
            <a:ext cx="61443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omfortaa"/>
                <a:ea typeface="Comfortaa"/>
                <a:cs typeface="Comfortaa"/>
                <a:sym typeface="Comfortaa"/>
              </a:rPr>
              <a:t>Segurança Digital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Resultado de imagem para segurança digital png" id="128" name="Google Shape;1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038" y="950700"/>
            <a:ext cx="4295925" cy="22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Hacker</a:t>
            </a:r>
            <a:endParaRPr/>
          </a:p>
        </p:txBody>
      </p:sp>
      <p:sp>
        <p:nvSpPr>
          <p:cNvPr id="269" name="Google Shape;269;p44"/>
          <p:cNvSpPr txBox="1"/>
          <p:nvPr>
            <p:ph idx="1" type="body"/>
          </p:nvPr>
        </p:nvSpPr>
        <p:spPr>
          <a:xfrm>
            <a:off x="311700" y="1171600"/>
            <a:ext cx="4263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Profissional que busca falha em sistemas para torná-los mais seguros. 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Protegendo vocês de todos os males, de sistemas e sites, vistos anteriormente.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1600"/>
              </a:spcAft>
              <a:buSzPts val="1800"/>
              <a:buChar char="➔"/>
            </a:pPr>
            <a:r>
              <a:rPr lang="pt-BR"/>
              <a:t>Não confundam Hacker com Cracker!</a:t>
            </a:r>
            <a:endParaRPr/>
          </a:p>
        </p:txBody>
      </p:sp>
      <p:sp>
        <p:nvSpPr>
          <p:cNvPr id="270" name="Google Shape;27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sultado de imagem para analista de segurança png" id="271" name="Google Shape;27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475" y="1380625"/>
            <a:ext cx="3959100" cy="210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>
            <p:ph type="title"/>
          </p:nvPr>
        </p:nvSpPr>
        <p:spPr>
          <a:xfrm>
            <a:off x="2897700" y="3827800"/>
            <a:ext cx="3348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Navegação Segura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sultado de imagem para analista de segurança png" id="278" name="Google Shape;27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600" y="992450"/>
            <a:ext cx="2038800" cy="2426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Navegação Segura</a:t>
            </a:r>
            <a:endParaRPr/>
          </a:p>
        </p:txBody>
      </p:sp>
      <p:sp>
        <p:nvSpPr>
          <p:cNvPr id="284" name="Google Shape;284;p46"/>
          <p:cNvSpPr txBox="1"/>
          <p:nvPr>
            <p:ph idx="1" type="body"/>
          </p:nvPr>
        </p:nvSpPr>
        <p:spPr>
          <a:xfrm>
            <a:off x="311700" y="1171600"/>
            <a:ext cx="4498200" cy="28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A internet é um ambiente dinâmico e sem fronteiras, que disponibiliza um verdadeiro universo de informações e possibilidades de comunicação democrática.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Mas, assim como o “mundo real”, a internet não está livre de riscos.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86" name="Google Shape;28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325" y="1171600"/>
            <a:ext cx="3840300" cy="2325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Acesso seguro ao Internet Banking</a:t>
            </a:r>
            <a:endParaRPr/>
          </a:p>
        </p:txBody>
      </p:sp>
      <p:sp>
        <p:nvSpPr>
          <p:cNvPr id="292" name="Google Shape;292;p47"/>
          <p:cNvSpPr txBox="1"/>
          <p:nvPr>
            <p:ph idx="1" type="body"/>
          </p:nvPr>
        </p:nvSpPr>
        <p:spPr>
          <a:xfrm>
            <a:off x="311700" y="1151050"/>
            <a:ext cx="32490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Para acessar o Internet Banking de um determinado banco, devemos primeiramente verificar se a página é a verdadeira.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94" name="Google Shape;29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400" y="1151050"/>
            <a:ext cx="5199250" cy="26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Acesso seguro ao Internet Banking</a:t>
            </a:r>
            <a:endParaRPr/>
          </a:p>
        </p:txBody>
      </p:sp>
      <p:sp>
        <p:nvSpPr>
          <p:cNvPr id="300" name="Google Shape;30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01" name="Google Shape;30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49" y="1334099"/>
            <a:ext cx="8520600" cy="2593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/>
          <p:nvPr>
            <p:ph type="title"/>
          </p:nvPr>
        </p:nvSpPr>
        <p:spPr>
          <a:xfrm>
            <a:off x="3190300" y="3632125"/>
            <a:ext cx="26187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Dicas de segurança</a:t>
            </a:r>
            <a:endParaRPr/>
          </a:p>
        </p:txBody>
      </p:sp>
      <p:sp>
        <p:nvSpPr>
          <p:cNvPr id="307" name="Google Shape;30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sultado de imagem para dicas de segurança png" id="308" name="Google Shape;308;p49"/>
          <p:cNvPicPr preferRelativeResize="0"/>
          <p:nvPr/>
        </p:nvPicPr>
        <p:blipFill rotWithShape="1">
          <a:blip r:embed="rId3">
            <a:alphaModFix/>
          </a:blip>
          <a:srcRect b="3102" l="6458" r="7192" t="2030"/>
          <a:stretch/>
        </p:blipFill>
        <p:spPr>
          <a:xfrm>
            <a:off x="2457750" y="562675"/>
            <a:ext cx="4228500" cy="2974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 txBox="1"/>
          <p:nvPr>
            <p:ph type="title"/>
          </p:nvPr>
        </p:nvSpPr>
        <p:spPr>
          <a:xfrm>
            <a:off x="311700" y="3575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Usar ferramentas de segurança</a:t>
            </a:r>
            <a:endParaRPr/>
          </a:p>
        </p:txBody>
      </p:sp>
      <p:sp>
        <p:nvSpPr>
          <p:cNvPr id="314" name="Google Shape;314;p50"/>
          <p:cNvSpPr txBox="1"/>
          <p:nvPr>
            <p:ph idx="1" type="body"/>
          </p:nvPr>
        </p:nvSpPr>
        <p:spPr>
          <a:xfrm>
            <a:off x="311700" y="970725"/>
            <a:ext cx="4760700" cy="16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É importante ter um Firewall, instalado e atualizado e também possuir um bom antivírus, atualizado.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16" name="Google Shape;31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325" y="970750"/>
            <a:ext cx="3436375" cy="16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1"/>
          <p:cNvSpPr txBox="1"/>
          <p:nvPr>
            <p:ph type="title"/>
          </p:nvPr>
        </p:nvSpPr>
        <p:spPr>
          <a:xfrm>
            <a:off x="311700" y="3575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Essa Página é a oficial?</a:t>
            </a:r>
            <a:endParaRPr/>
          </a:p>
        </p:txBody>
      </p:sp>
      <p:sp>
        <p:nvSpPr>
          <p:cNvPr id="322" name="Google Shape;32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3" name="Google Shape;323;p51"/>
          <p:cNvSpPr txBox="1"/>
          <p:nvPr/>
        </p:nvSpPr>
        <p:spPr>
          <a:xfrm>
            <a:off x="415375" y="1164750"/>
            <a:ext cx="4063800" cy="17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➔"/>
            </a:pP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C</a:t>
            </a: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ertificar-se se a página que está acessando é a verdadeira, pois tem um golpe chamado “Phishing” que se passa pela original.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Resultado de imagem para phishing png" id="324" name="Google Shape;32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3350" y="1164750"/>
            <a:ext cx="2245950" cy="23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2"/>
          <p:cNvSpPr txBox="1"/>
          <p:nvPr>
            <p:ph type="title"/>
          </p:nvPr>
        </p:nvSpPr>
        <p:spPr>
          <a:xfrm>
            <a:off x="311700" y="2718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Senha forte</a:t>
            </a:r>
            <a:endParaRPr/>
          </a:p>
        </p:txBody>
      </p:sp>
      <p:sp>
        <p:nvSpPr>
          <p:cNvPr id="330" name="Google Shape;330;p52"/>
          <p:cNvSpPr txBox="1"/>
          <p:nvPr>
            <p:ph idx="1" type="body"/>
          </p:nvPr>
        </p:nvSpPr>
        <p:spPr>
          <a:xfrm>
            <a:off x="311700" y="885075"/>
            <a:ext cx="85206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D</a:t>
            </a:r>
            <a:r>
              <a:rPr lang="pt-BR"/>
              <a:t>eve-se sempre criar senhas fortes que contenha letras, maiúsculas e minúsculas, números, e caracteres especiais. 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b="1" i="1" lang="pt-BR"/>
              <a:t>Periodicamente, deve-se trocá-la (recomenda-se a cada 10 dias)!</a:t>
            </a:r>
            <a:endParaRPr b="1" i="1"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Exemplo de uma senha forte: </a:t>
            </a:r>
            <a:r>
              <a:rPr i="1" lang="pt-BR">
                <a:solidFill>
                  <a:srgbClr val="20124D"/>
                </a:solidFill>
              </a:rPr>
              <a:t>wS'*KbN]e)D\5KgE</a:t>
            </a:r>
            <a:endParaRPr i="1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32" name="Google Shape;33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025" y="2907775"/>
            <a:ext cx="7532801" cy="20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Escanear o computador:</a:t>
            </a:r>
            <a:endParaRPr/>
          </a:p>
        </p:txBody>
      </p:sp>
      <p:sp>
        <p:nvSpPr>
          <p:cNvPr id="338" name="Google Shape;338;p53"/>
          <p:cNvSpPr txBox="1"/>
          <p:nvPr>
            <p:ph idx="1" type="body"/>
          </p:nvPr>
        </p:nvSpPr>
        <p:spPr>
          <a:xfrm>
            <a:off x="311700" y="1162125"/>
            <a:ext cx="43050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1000"/>
              </a:spcBef>
              <a:spcAft>
                <a:spcPts val="1600"/>
              </a:spcAft>
              <a:buSzPts val="1800"/>
              <a:buChar char="➔"/>
            </a:pPr>
            <a:r>
              <a:rPr lang="pt-BR"/>
              <a:t>C</a:t>
            </a:r>
            <a:r>
              <a:rPr lang="pt-BR"/>
              <a:t>aso utilize o Windows, deve-se realizar um escaneamento no computador para verificar se não há vírus instaurado.</a:t>
            </a:r>
            <a:endParaRPr/>
          </a:p>
        </p:txBody>
      </p:sp>
      <p:sp>
        <p:nvSpPr>
          <p:cNvPr id="339" name="Google Shape;33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sultado de imagem para escaneamento de virus png" id="340" name="Google Shape;34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925" y="1463800"/>
            <a:ext cx="2939075" cy="20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Segurança</a:t>
            </a:r>
            <a:endParaRPr/>
          </a:p>
        </p:txBody>
      </p:sp>
      <p:sp>
        <p:nvSpPr>
          <p:cNvPr id="134" name="Google Shape;13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311700" y="1171600"/>
            <a:ext cx="4161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Por meio da internet podemos ter acesso a muitas informações e diferentes formas de comunicação e entretenimento.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No entanto é preciso que tenhamos certos cuidados, principalmente no que diz a respeito à segurança.</a:t>
            </a:r>
            <a:endParaRPr/>
          </a:p>
        </p:txBody>
      </p:sp>
      <p:pic>
        <p:nvPicPr>
          <p:cNvPr descr="Resultado de imagem para segurança digital png"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425" y="1401675"/>
            <a:ext cx="3961200" cy="20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Cuidado com Download</a:t>
            </a:r>
            <a:endParaRPr/>
          </a:p>
        </p:txBody>
      </p:sp>
      <p:sp>
        <p:nvSpPr>
          <p:cNvPr id="346" name="Google Shape;346;p54"/>
          <p:cNvSpPr txBox="1"/>
          <p:nvPr>
            <p:ph idx="1" type="body"/>
          </p:nvPr>
        </p:nvSpPr>
        <p:spPr>
          <a:xfrm>
            <a:off x="311700" y="1162125"/>
            <a:ext cx="43467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M</a:t>
            </a:r>
            <a:r>
              <a:rPr lang="pt-BR"/>
              <a:t>uito cuidado ao realizar downloads, muitos serviços de downloads, quando são baixados vêm com algumas coisas que não são agradáveis. 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1600"/>
              </a:spcAft>
              <a:buSzPts val="1800"/>
              <a:buChar char="➔"/>
            </a:pPr>
            <a:r>
              <a:rPr lang="pt-BR"/>
              <a:t>Deve-se sempre baixar de sites confiáveis.</a:t>
            </a:r>
            <a:endParaRPr/>
          </a:p>
        </p:txBody>
      </p:sp>
      <p:sp>
        <p:nvSpPr>
          <p:cNvPr id="347" name="Google Shape;347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sultado de imagem para download png" id="348" name="Google Shape;34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5175" y="1397475"/>
            <a:ext cx="2352849" cy="784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download png" id="349" name="Google Shape;34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5175" y="2341172"/>
            <a:ext cx="2352849" cy="7842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m relacionada" id="350" name="Google Shape;350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5175" y="3125450"/>
            <a:ext cx="2352850" cy="14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Cuidado com cadastros</a:t>
            </a:r>
            <a:endParaRPr/>
          </a:p>
        </p:txBody>
      </p:sp>
      <p:sp>
        <p:nvSpPr>
          <p:cNvPr id="356" name="Google Shape;356;p55"/>
          <p:cNvSpPr txBox="1"/>
          <p:nvPr>
            <p:ph idx="1" type="body"/>
          </p:nvPr>
        </p:nvSpPr>
        <p:spPr>
          <a:xfrm>
            <a:off x="311700" y="1162125"/>
            <a:ext cx="4277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J</a:t>
            </a:r>
            <a:r>
              <a:rPr lang="pt-BR"/>
              <a:t>amais fornecer dados restritos em cadastros.  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1600"/>
              </a:spcAft>
              <a:buSzPts val="1800"/>
              <a:buChar char="➔"/>
            </a:pPr>
            <a:r>
              <a:rPr lang="pt-BR"/>
              <a:t>Certifique a autenticidade do site!</a:t>
            </a:r>
            <a:endParaRPr/>
          </a:p>
        </p:txBody>
      </p:sp>
      <p:sp>
        <p:nvSpPr>
          <p:cNvPr id="357" name="Google Shape;357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sultado de imagem para phishing png" id="358" name="Google Shape;35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300" y="1282000"/>
            <a:ext cx="3424374" cy="31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SPAM</a:t>
            </a:r>
            <a:endParaRPr/>
          </a:p>
        </p:txBody>
      </p:sp>
      <p:sp>
        <p:nvSpPr>
          <p:cNvPr id="364" name="Google Shape;364;p56"/>
          <p:cNvSpPr txBox="1"/>
          <p:nvPr>
            <p:ph idx="1" type="body"/>
          </p:nvPr>
        </p:nvSpPr>
        <p:spPr>
          <a:xfrm>
            <a:off x="311700" y="1171600"/>
            <a:ext cx="35775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J</a:t>
            </a:r>
            <a:r>
              <a:rPr lang="pt-BR"/>
              <a:t>amais clique em e-mails suspeitos mandando baixar algo ou pedindo para inserir informações.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Um banco nunca manda um e-mail pedindo para alterar/atualizar informações. </a:t>
            </a:r>
            <a:endParaRPr/>
          </a:p>
        </p:txBody>
      </p:sp>
      <p:sp>
        <p:nvSpPr>
          <p:cNvPr id="365" name="Google Shape;365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Imagem relacionada" id="366" name="Google Shape;36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975" y="1171600"/>
            <a:ext cx="4583251" cy="27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7"/>
          <p:cNvSpPr txBox="1"/>
          <p:nvPr>
            <p:ph type="title"/>
          </p:nvPr>
        </p:nvSpPr>
        <p:spPr>
          <a:xfrm>
            <a:off x="151350" y="2617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Propagandas</a:t>
            </a:r>
            <a:endParaRPr/>
          </a:p>
        </p:txBody>
      </p:sp>
      <p:sp>
        <p:nvSpPr>
          <p:cNvPr id="372" name="Google Shape;372;p57"/>
          <p:cNvSpPr txBox="1"/>
          <p:nvPr>
            <p:ph idx="1" type="body"/>
          </p:nvPr>
        </p:nvSpPr>
        <p:spPr>
          <a:xfrm>
            <a:off x="311700" y="998450"/>
            <a:ext cx="3514800" cy="3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N</a:t>
            </a:r>
            <a:r>
              <a:rPr lang="pt-BR"/>
              <a:t>unca clique em link suspeito, ou propaganda dizendo que caso clicar ganha R$ 1.000.000,00</a:t>
            </a:r>
            <a:br>
              <a:rPr lang="pt-BR"/>
            </a:br>
            <a:r>
              <a:rPr lang="pt-BR"/>
              <a:t>(um milhão de reais).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74" name="Google Shape;37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8975" y="1062275"/>
            <a:ext cx="2365625" cy="20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8150" y="2364825"/>
            <a:ext cx="2502075" cy="20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8"/>
          <p:cNvSpPr txBox="1"/>
          <p:nvPr>
            <p:ph type="title"/>
          </p:nvPr>
        </p:nvSpPr>
        <p:spPr>
          <a:xfrm>
            <a:off x="189475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sociais</a:t>
            </a:r>
            <a:endParaRPr/>
          </a:p>
        </p:txBody>
      </p:sp>
      <p:sp>
        <p:nvSpPr>
          <p:cNvPr id="381" name="Google Shape;381;p58"/>
          <p:cNvSpPr txBox="1"/>
          <p:nvPr>
            <p:ph idx="1" type="body"/>
          </p:nvPr>
        </p:nvSpPr>
        <p:spPr>
          <a:xfrm>
            <a:off x="270950" y="1202150"/>
            <a:ext cx="3854100" cy="17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M</a:t>
            </a:r>
            <a:r>
              <a:rPr lang="pt-BR"/>
              <a:t>uito cuidado ao se expor muito nas redes sociais.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Muitas vezes, pode ser alvo de coisas indesejadas. Por isso, muito cuidado.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83" name="Google Shape;38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344" y="997125"/>
            <a:ext cx="3709206" cy="279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9"/>
          <p:cNvSpPr txBox="1"/>
          <p:nvPr>
            <p:ph type="title"/>
          </p:nvPr>
        </p:nvSpPr>
        <p:spPr>
          <a:xfrm>
            <a:off x="189475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Computador de terceiros</a:t>
            </a:r>
            <a:endParaRPr/>
          </a:p>
        </p:txBody>
      </p:sp>
      <p:sp>
        <p:nvSpPr>
          <p:cNvPr id="389" name="Google Shape;389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0" name="Google Shape;390;p59"/>
          <p:cNvSpPr txBox="1"/>
          <p:nvPr/>
        </p:nvSpPr>
        <p:spPr>
          <a:xfrm>
            <a:off x="189475" y="1132325"/>
            <a:ext cx="42861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➔"/>
            </a:pP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o acessar o computador de terceiros, deve-se verificar se saiu de todas as suas contas.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Resultado de imagem para logoff png" id="391" name="Google Shape;39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100" y="1280050"/>
            <a:ext cx="2388125" cy="23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FFFFFF"/>
                </a:solidFill>
              </a:rPr>
              <a:t>Obrigado pela</a:t>
            </a:r>
            <a:endParaRPr b="1" sz="4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4000">
                <a:solidFill>
                  <a:srgbClr val="FFFFFF"/>
                </a:solidFill>
              </a:rPr>
              <a:t> atenção!</a:t>
            </a:r>
            <a:endParaRPr b="1" sz="4000">
              <a:solidFill>
                <a:srgbClr val="FFFFFF"/>
              </a:solidFill>
            </a:endParaRPr>
          </a:p>
        </p:txBody>
      </p:sp>
      <p:sp>
        <p:nvSpPr>
          <p:cNvPr id="397" name="Google Shape;397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8" name="Google Shape;398;p60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Dúvidas?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Segurança</a:t>
            </a:r>
            <a:endParaRPr/>
          </a:p>
        </p:txBody>
      </p:sp>
      <p:sp>
        <p:nvSpPr>
          <p:cNvPr id="142" name="Google Shape;14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311700" y="1171600"/>
            <a:ext cx="4429800" cy="15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Segurança é uma palavra que está sempre presente em nosso cotidiano</a:t>
            </a:r>
            <a:r>
              <a:rPr lang="pt-BR"/>
              <a:t>...</a:t>
            </a:r>
            <a:r>
              <a:rPr lang="pt-BR"/>
              <a:t>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Quando falada pode fazer referência a um estado de proteção, no qual podemos evitar incertezas e nos preservar de perigos ou danos futuros.</a:t>
            </a:r>
            <a:endParaRPr/>
          </a:p>
        </p:txBody>
      </p:sp>
      <p:pic>
        <p:nvPicPr>
          <p:cNvPr descr="Resultado de imagem para segurança png"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100" y="1312150"/>
            <a:ext cx="3015900" cy="28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Segurança</a:t>
            </a:r>
            <a:endParaRPr/>
          </a:p>
        </p:txBody>
      </p:sp>
      <p:sp>
        <p:nvSpPr>
          <p:cNvPr id="150" name="Google Shape;15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71600"/>
            <a:ext cx="8709600" cy="12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Segurança da informação refere-se ao processo de proteger a informação de ameaças externas e internas reduzindo riscos, fraudes, erros e danos. </a:t>
            </a:r>
            <a:endParaRPr/>
          </a:p>
        </p:txBody>
      </p:sp>
      <p:pic>
        <p:nvPicPr>
          <p:cNvPr descr="Resultado de imagem para segurança da informação png"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000" y="2575275"/>
            <a:ext cx="6297000" cy="19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2897700" y="3827800"/>
            <a:ext cx="3348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 Básicos</a:t>
            </a:r>
            <a:endParaRPr/>
          </a:p>
        </p:txBody>
      </p:sp>
      <p:sp>
        <p:nvSpPr>
          <p:cNvPr id="158" name="Google Shape;15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sultado de imagem para conceitos basicos png"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613" y="853825"/>
            <a:ext cx="2908773" cy="24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Vulnerabilidade</a:t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196650" y="1118725"/>
            <a:ext cx="4336800" cy="3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R</a:t>
            </a:r>
            <a:r>
              <a:rPr lang="pt-BR"/>
              <a:t>efere-se a uma ou mais fragilidades ou falhas que podem servir de entrada para ameaças.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sultado de imagem para vulnerabilidade png" id="167" name="Google Shape;167;p31"/>
          <p:cNvPicPr preferRelativeResize="0"/>
          <p:nvPr/>
        </p:nvPicPr>
        <p:blipFill rotWithShape="1">
          <a:blip r:embed="rId3">
            <a:alphaModFix/>
          </a:blip>
          <a:srcRect b="8164" l="22705" r="23143" t="9530"/>
          <a:stretch/>
        </p:blipFill>
        <p:spPr>
          <a:xfrm>
            <a:off x="5365375" y="1356900"/>
            <a:ext cx="2378400" cy="2429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Risco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196650" y="1118725"/>
            <a:ext cx="4378500" cy="3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pt-BR"/>
              <a:t>E</a:t>
            </a:r>
            <a:r>
              <a:rPr lang="pt-BR"/>
              <a:t>vento ou situação que quando ocorre pode gerar perdas e causar impactos.</a:t>
            </a:r>
            <a:endParaRPr/>
          </a:p>
        </p:txBody>
      </p:sp>
      <p:sp>
        <p:nvSpPr>
          <p:cNvPr id="174" name="Google Shape;17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sultado de imagem para vulnerabilidade png"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150" y="1283600"/>
            <a:ext cx="3696300" cy="2162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Ameaça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196650" y="1118725"/>
            <a:ext cx="4364700" cy="3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800"/>
              <a:buChar char="➔"/>
            </a:pPr>
            <a:r>
              <a:rPr lang="pt-BR"/>
              <a:t>R</a:t>
            </a:r>
            <a:r>
              <a:rPr lang="pt-BR"/>
              <a:t>efere-se a tudo que pode comprometer a segurança de um sistema. Pode ser intencional, acidental ou natural.</a:t>
            </a:r>
            <a:endParaRPr/>
          </a:p>
        </p:txBody>
      </p:sp>
      <p:sp>
        <p:nvSpPr>
          <p:cNvPr id="182" name="Google Shape;18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sultado de imagem para ameaça segurança png" id="183" name="Google Shape;1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150" y="1445100"/>
            <a:ext cx="3672300" cy="2253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