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etropix" charset="1" panose="00000000000000000000"/>
      <p:regular r:id="rId17"/>
    </p:embeddedFont>
    <p:embeddedFont>
      <p:font typeface="Public San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Bold" charset="1" panose="00000000000000000000"/>
      <p:regular r:id="rId20"/>
    </p:embeddedFont>
    <p:embeddedFont>
      <p:font typeface="Public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5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25" Target="../media/image86.jpeg" Type="http://schemas.openxmlformats.org/officeDocument/2006/relationships/image"/><Relationship Id="rId26" Target="../media/VAGSWomzJGc.mp4" Type="http://schemas.openxmlformats.org/officeDocument/2006/relationships/video"/><Relationship Id="rId27" Target="../media/VAGSWomzJGc.mp4" Type="http://schemas.microsoft.com/office/2007/relationships/media"/><Relationship Id="rId3" Target="../media/image3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3.png" Type="http://schemas.openxmlformats.org/officeDocument/2006/relationships/image"/><Relationship Id="rId11" Target="../media/image94.svg" Type="http://schemas.openxmlformats.org/officeDocument/2006/relationships/image"/><Relationship Id="rId12" Target="../media/image95.png" Type="http://schemas.openxmlformats.org/officeDocument/2006/relationships/image"/><Relationship Id="rId13" Target="../media/image96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7.png" Type="http://schemas.openxmlformats.org/officeDocument/2006/relationships/image"/><Relationship Id="rId19" Target="../media/image98.svg" Type="http://schemas.openxmlformats.org/officeDocument/2006/relationships/image"/><Relationship Id="rId2" Target="../media/image44.png" Type="http://schemas.openxmlformats.org/officeDocument/2006/relationships/image"/><Relationship Id="rId20" Target="../media/image46.png" Type="http://schemas.openxmlformats.org/officeDocument/2006/relationships/image"/><Relationship Id="rId21" Target="../media/image47.svg" Type="http://schemas.openxmlformats.org/officeDocument/2006/relationships/image"/><Relationship Id="rId22" Target="../media/image48.png" Type="http://schemas.openxmlformats.org/officeDocument/2006/relationships/image"/><Relationship Id="rId23" Target="../media/image49.svg" Type="http://schemas.openxmlformats.org/officeDocument/2006/relationships/image"/><Relationship Id="rId24" Target="../media/image50.png" Type="http://schemas.openxmlformats.org/officeDocument/2006/relationships/image"/><Relationship Id="rId25" Target="../media/image51.svg" Type="http://schemas.openxmlformats.org/officeDocument/2006/relationships/image"/><Relationship Id="rId26" Target="../media/image52.png" Type="http://schemas.openxmlformats.org/officeDocument/2006/relationships/image"/><Relationship Id="rId27" Target="../media/image53.svg" Type="http://schemas.openxmlformats.org/officeDocument/2006/relationships/image"/><Relationship Id="rId28" Target="../media/image54.png" Type="http://schemas.openxmlformats.org/officeDocument/2006/relationships/image"/><Relationship Id="rId29" Target="../media/image55.svg" Type="http://schemas.openxmlformats.org/officeDocument/2006/relationships/image"/><Relationship Id="rId3" Target="../media/image45.svg" Type="http://schemas.openxmlformats.org/officeDocument/2006/relationships/image"/><Relationship Id="rId30" Target="../media/image56.png" Type="http://schemas.openxmlformats.org/officeDocument/2006/relationships/image"/><Relationship Id="rId31" Target="../media/image57.svg" Type="http://schemas.openxmlformats.org/officeDocument/2006/relationships/image"/><Relationship Id="rId32" Target="../media/image58.png" Type="http://schemas.openxmlformats.org/officeDocument/2006/relationships/image"/><Relationship Id="rId33" Target="../media/image59.svg" Type="http://schemas.openxmlformats.org/officeDocument/2006/relationships/image"/><Relationship Id="rId34" Target="../media/image60.png" Type="http://schemas.openxmlformats.org/officeDocument/2006/relationships/image"/><Relationship Id="rId35" Target="../media/image61.svg" Type="http://schemas.openxmlformats.org/officeDocument/2006/relationships/image"/><Relationship Id="rId36" Target="../media/image62.png" Type="http://schemas.openxmlformats.org/officeDocument/2006/relationships/image"/><Relationship Id="rId37" Target="../media/image63.svg" Type="http://schemas.openxmlformats.org/officeDocument/2006/relationships/image"/><Relationship Id="rId38" Target="../media/image64.png" Type="http://schemas.openxmlformats.org/officeDocument/2006/relationships/image"/><Relationship Id="rId39" Target="../media/image65.svg" Type="http://schemas.openxmlformats.org/officeDocument/2006/relationships/image"/><Relationship Id="rId4" Target="../media/image87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88.svg" Type="http://schemas.openxmlformats.org/officeDocument/2006/relationships/image"/><Relationship Id="rId6" Target="../media/image89.png" Type="http://schemas.openxmlformats.org/officeDocument/2006/relationships/image"/><Relationship Id="rId7" Target="../media/image90.svg" Type="http://schemas.openxmlformats.org/officeDocument/2006/relationships/image"/><Relationship Id="rId8" Target="../media/image91.png" Type="http://schemas.openxmlformats.org/officeDocument/2006/relationships/image"/><Relationship Id="rId9" Target="../media/image9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slide6.xml" Type="http://schemas.openxmlformats.org/officeDocument/2006/relationships/slide"/><Relationship Id="rId13" Target="slide4.xml" Type="http://schemas.openxmlformats.org/officeDocument/2006/relationships/slid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33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11.png" Type="http://schemas.openxmlformats.org/officeDocument/2006/relationships/image"/><Relationship Id="rId23" Target="../media/image12.svg" Type="http://schemas.openxmlformats.org/officeDocument/2006/relationships/image"/><Relationship Id="rId24" Target="../media/image15.png" Type="http://schemas.openxmlformats.org/officeDocument/2006/relationships/image"/><Relationship Id="rId25" Target="../media/image16.sv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slide6.xml" Type="http://schemas.openxmlformats.org/officeDocument/2006/relationships/slide"/><Relationship Id="rId13" Target="slide4.xml" Type="http://schemas.openxmlformats.org/officeDocument/2006/relationships/slid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33.png" Type="http://schemas.openxmlformats.org/officeDocument/2006/relationships/image"/><Relationship Id="rId20" Target="../media/image11.png" Type="http://schemas.openxmlformats.org/officeDocument/2006/relationships/image"/><Relationship Id="rId21" Target="../media/image12.svg" Type="http://schemas.openxmlformats.org/officeDocument/2006/relationships/image"/><Relationship Id="rId22" Target="../media/image15.png" Type="http://schemas.openxmlformats.org/officeDocument/2006/relationships/image"/><Relationship Id="rId23" Target="../media/image16.sv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5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25" Target="../media/image43.jpeg" Type="http://schemas.openxmlformats.org/officeDocument/2006/relationships/image"/><Relationship Id="rId26" Target="../media/VAGSWlV8mOQ.mp4" Type="http://schemas.openxmlformats.org/officeDocument/2006/relationships/video"/><Relationship Id="rId27" Target="../media/VAGSWlV8mOQ.mp4" Type="http://schemas.microsoft.com/office/2007/relationships/media"/><Relationship Id="rId3" Target="../media/image3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54.png" Type="http://schemas.openxmlformats.org/officeDocument/2006/relationships/image"/><Relationship Id="rId14" Target="../media/image55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58.png" Type="http://schemas.openxmlformats.org/officeDocument/2006/relationships/image"/><Relationship Id="rId18" Target="../media/image59.svg" Type="http://schemas.openxmlformats.org/officeDocument/2006/relationships/image"/><Relationship Id="rId19" Target="../media/image60.png" Type="http://schemas.openxmlformats.org/officeDocument/2006/relationships/image"/><Relationship Id="rId2" Target="../media/image44.png" Type="http://schemas.openxmlformats.org/officeDocument/2006/relationships/image"/><Relationship Id="rId20" Target="../media/image61.svg" Type="http://schemas.openxmlformats.org/officeDocument/2006/relationships/image"/><Relationship Id="rId21" Target="../media/image62.png" Type="http://schemas.openxmlformats.org/officeDocument/2006/relationships/image"/><Relationship Id="rId22" Target="../media/image63.svg" Type="http://schemas.openxmlformats.org/officeDocument/2006/relationships/image"/><Relationship Id="rId23" Target="../media/image64.png" Type="http://schemas.openxmlformats.org/officeDocument/2006/relationships/image"/><Relationship Id="rId24" Target="../media/image65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66.png" Type="http://schemas.openxmlformats.org/officeDocument/2006/relationships/image"/><Relationship Id="rId28" Target="../media/image67.svg" Type="http://schemas.openxmlformats.org/officeDocument/2006/relationships/image"/><Relationship Id="rId29" Target="../media/image68.png" Type="http://schemas.openxmlformats.org/officeDocument/2006/relationships/image"/><Relationship Id="rId3" Target="../media/image45.svg" Type="http://schemas.openxmlformats.org/officeDocument/2006/relationships/image"/><Relationship Id="rId30" Target="../media/image69.svg" Type="http://schemas.openxmlformats.org/officeDocument/2006/relationships/image"/><Relationship Id="rId31" Target="../media/image70.png" Type="http://schemas.openxmlformats.org/officeDocument/2006/relationships/image"/><Relationship Id="rId32" Target="../media/image71.svg" Type="http://schemas.openxmlformats.org/officeDocument/2006/relationships/image"/><Relationship Id="rId33" Target="../media/image72.png" Type="http://schemas.openxmlformats.org/officeDocument/2006/relationships/image"/><Relationship Id="rId34" Target="../media/image73.svg" Type="http://schemas.openxmlformats.org/officeDocument/2006/relationships/image"/><Relationship Id="rId4" Target="slide4.xml" Type="http://schemas.openxmlformats.org/officeDocument/2006/relationships/slid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74.png" Type="http://schemas.openxmlformats.org/officeDocument/2006/relationships/image"/><Relationship Id="rId20" Target="../media/image28.svg" Type="http://schemas.openxmlformats.org/officeDocument/2006/relationships/image"/><Relationship Id="rId21" Target="../media/image29.png" Type="http://schemas.openxmlformats.org/officeDocument/2006/relationships/image"/><Relationship Id="rId22" Target="../media/image30.svg" Type="http://schemas.openxmlformats.org/officeDocument/2006/relationships/image"/><Relationship Id="rId23" Target="slide4.xml" Type="http://schemas.openxmlformats.org/officeDocument/2006/relationships/slide"/><Relationship Id="rId3" Target="../media/image75.svg" Type="http://schemas.openxmlformats.org/officeDocument/2006/relationships/image"/><Relationship Id="rId4" Target="../media/image76.jpeg" Type="http://schemas.openxmlformats.org/officeDocument/2006/relationships/image"/><Relationship Id="rId5" Target="../media/image77.jpeg" Type="http://schemas.openxmlformats.org/officeDocument/2006/relationships/image"/><Relationship Id="rId6" Target="../media/image78.jpe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9.png" Type="http://schemas.openxmlformats.org/officeDocument/2006/relationships/image"/><Relationship Id="rId3" Target="../media/image80.svg" Type="http://schemas.openxmlformats.org/officeDocument/2006/relationships/image"/><Relationship Id="rId4" Target="../media/image81.png" Type="http://schemas.openxmlformats.org/officeDocument/2006/relationships/image"/><Relationship Id="rId5" Target="../media/image8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83.png" Type="http://schemas.openxmlformats.org/officeDocument/2006/relationships/image"/><Relationship Id="rId9" Target="../media/image8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54.png" Type="http://schemas.openxmlformats.org/officeDocument/2006/relationships/image"/><Relationship Id="rId14" Target="../media/image55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58.png" Type="http://schemas.openxmlformats.org/officeDocument/2006/relationships/image"/><Relationship Id="rId18" Target="../media/image59.svg" Type="http://schemas.openxmlformats.org/officeDocument/2006/relationships/image"/><Relationship Id="rId19" Target="../media/image60.png" Type="http://schemas.openxmlformats.org/officeDocument/2006/relationships/image"/><Relationship Id="rId2" Target="../media/image44.png" Type="http://schemas.openxmlformats.org/officeDocument/2006/relationships/image"/><Relationship Id="rId20" Target="../media/image61.svg" Type="http://schemas.openxmlformats.org/officeDocument/2006/relationships/image"/><Relationship Id="rId21" Target="../media/image62.png" Type="http://schemas.openxmlformats.org/officeDocument/2006/relationships/image"/><Relationship Id="rId22" Target="../media/image63.svg" Type="http://schemas.openxmlformats.org/officeDocument/2006/relationships/image"/><Relationship Id="rId23" Target="../media/image64.png" Type="http://schemas.openxmlformats.org/officeDocument/2006/relationships/image"/><Relationship Id="rId24" Target="../media/image65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66.png" Type="http://schemas.openxmlformats.org/officeDocument/2006/relationships/image"/><Relationship Id="rId28" Target="../media/image67.svg" Type="http://schemas.openxmlformats.org/officeDocument/2006/relationships/image"/><Relationship Id="rId29" Target="../media/image68.png" Type="http://schemas.openxmlformats.org/officeDocument/2006/relationships/image"/><Relationship Id="rId3" Target="../media/image45.svg" Type="http://schemas.openxmlformats.org/officeDocument/2006/relationships/image"/><Relationship Id="rId30" Target="../media/image69.svg" Type="http://schemas.openxmlformats.org/officeDocument/2006/relationships/image"/><Relationship Id="rId31" Target="../media/image70.png" Type="http://schemas.openxmlformats.org/officeDocument/2006/relationships/image"/><Relationship Id="rId32" Target="../media/image71.svg" Type="http://schemas.openxmlformats.org/officeDocument/2006/relationships/image"/><Relationship Id="rId33" Target="../media/image72.png" Type="http://schemas.openxmlformats.org/officeDocument/2006/relationships/image"/><Relationship Id="rId34" Target="../media/image73.svg" Type="http://schemas.openxmlformats.org/officeDocument/2006/relationships/image"/><Relationship Id="rId4" Target="slide4.xml" Type="http://schemas.openxmlformats.org/officeDocument/2006/relationships/slid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5.png" Type="http://schemas.openxmlformats.org/officeDocument/2006/relationships/image"/><Relationship Id="rId20" Target="slide4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15.png" Type="http://schemas.openxmlformats.org/officeDocument/2006/relationships/image"/><Relationship Id="rId24" Target="../media/image16.svg" Type="http://schemas.openxmlformats.org/officeDocument/2006/relationships/image"/><Relationship Id="rId25" Target="../media/image85.jpeg" Type="http://schemas.openxmlformats.org/officeDocument/2006/relationships/image"/><Relationship Id="rId26" Target="../media/VAGSWn0n4Dw.mp4" Type="http://schemas.openxmlformats.org/officeDocument/2006/relationships/video"/><Relationship Id="rId27" Target="../media/VAGSWn0n4Dw.mp4" Type="http://schemas.microsoft.com/office/2007/relationships/media"/><Relationship Id="rId3" Target="../media/image3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60564" y="3209107"/>
            <a:ext cx="11366873" cy="154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101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SECU-SCAN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04220" y="520648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8060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180608">
                    <a:moveTo>
                      <a:pt x="1977408" y="0"/>
                    </a:moveTo>
                    <a:cubicBezTo>
                      <a:pt x="2089632" y="0"/>
                      <a:pt x="2180608" y="90976"/>
                      <a:pt x="2180608" y="203200"/>
                    </a:cubicBezTo>
                    <a:cubicBezTo>
                      <a:pt x="2180608" y="315424"/>
                      <a:pt x="2089632" y="406400"/>
                      <a:pt x="197740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180608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05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08337" y="368478"/>
              <a:ext cx="4396125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9"/>
                </a:lnSpc>
              </a:pPr>
              <a:r>
                <a:rPr lang="en-US" sz="22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Team Adaptive Sync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605198" y="271737"/>
              <a:ext cx="689798" cy="669732"/>
            </a:xfrm>
            <a:custGeom>
              <a:avLst/>
              <a:gdLst/>
              <a:ahLst/>
              <a:cxnLst/>
              <a:rect r="r" b="b" t="t" l="l"/>
              <a:pathLst>
                <a:path h="669732" w="689798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11:11PM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96295" y="1743414"/>
            <a:ext cx="8516505" cy="284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Future Work and Conclusion</a:t>
            </a:r>
          </a:p>
          <a:p>
            <a:pPr algn="l">
              <a:lnSpc>
                <a:spcPts val="809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4730529" y="3164861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875652" y="2589761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1" id="31">
            <a:hlinkClick action="ppaction://media"/>
          </p:cNvPr>
          <p:cNvPicPr>
            <a:picLocks noChangeAspect="true"/>
          </p:cNvPicPr>
          <p:nvPr>
            <a:videoFile r:link="rId26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25"/>
          <a:srcRect l="13925" t="17447" r="15730" b="19562"/>
          <a:stretch>
            <a:fillRect/>
          </a:stretch>
        </p:blipFill>
        <p:spPr>
          <a:xfrm flipH="false" flipV="false" rot="0">
            <a:off x="1041940" y="3797490"/>
            <a:ext cx="7080970" cy="3563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</a:ln>
        </p:spPr>
      </p:pic>
      <p:sp>
        <p:nvSpPr>
          <p:cNvPr name="TextBox 32" id="32"/>
          <p:cNvSpPr txBox="true"/>
          <p:nvPr/>
        </p:nvSpPr>
        <p:spPr>
          <a:xfrm rot="0">
            <a:off x="10305015" y="3520411"/>
            <a:ext cx="5887301" cy="4060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310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Integration of advanced machine learning algorithms for improved anomaly detection.</a:t>
            </a:r>
          </a:p>
          <a:p>
            <a:pPr algn="l">
              <a:lnSpc>
                <a:spcPts val="3234"/>
              </a:lnSpc>
            </a:pPr>
            <a:r>
              <a:rPr lang="en-US" sz="2310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Expansion of SIEM capabilities for enhanced threat analysis and reporting.</a:t>
            </a:r>
          </a:p>
          <a:p>
            <a:pPr algn="l">
              <a:lnSpc>
                <a:spcPts val="3234"/>
              </a:lnSpc>
            </a:pPr>
            <a:r>
              <a:rPr lang="en-US" b="true" sz="2310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Conclusion:</a:t>
            </a:r>
            <a:r>
              <a:rPr lang="en-US" b="true" sz="231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310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SecuScan effectively addresses the critical need for secure access to medical imaging data while utilizing AI for proactive threat detection and management, ensuring confidentiality and user-specific access.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76293" y="4948292"/>
            <a:ext cx="893541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</a:pPr>
            <a:r>
              <a:rPr lang="en-US" sz="6999" u="none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6598" y="0"/>
            <a:ext cx="19961197" cy="795781"/>
            <a:chOff x="0" y="0"/>
            <a:chExt cx="26614929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6614929" cy="1061041"/>
              <a:chOff x="0" y="0"/>
              <a:chExt cx="5257270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57270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257270">
                    <a:moveTo>
                      <a:pt x="0" y="0"/>
                    </a:moveTo>
                    <a:lnTo>
                      <a:pt x="5257270" y="0"/>
                    </a:lnTo>
                    <a:lnTo>
                      <a:pt x="5257270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257270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19729" y="269112"/>
              <a:ext cx="25775471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Agenda • Agenda • Agenda • Agenda • Agenda • Agenda • Agenda • Agenda • Agenda • Agenda • Agenda • Agenda • Agenda • Agenda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327604" y="3899783"/>
            <a:ext cx="5754674" cy="2877337"/>
          </a:xfrm>
          <a:custGeom>
            <a:avLst/>
            <a:gdLst/>
            <a:ahLst/>
            <a:cxnLst/>
            <a:rect r="r" b="b" t="t" l="l"/>
            <a:pathLst>
              <a:path h="2877337" w="5754674">
                <a:moveTo>
                  <a:pt x="0" y="0"/>
                </a:moveTo>
                <a:lnTo>
                  <a:pt x="5754675" y="0"/>
                </a:lnTo>
                <a:lnTo>
                  <a:pt x="5754675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82279" y="1916848"/>
            <a:ext cx="7588367" cy="7588367"/>
            <a:chOff x="0" y="0"/>
            <a:chExt cx="10117823" cy="101178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17823" cy="10117823"/>
            </a:xfrm>
            <a:custGeom>
              <a:avLst/>
              <a:gdLst/>
              <a:ahLst/>
              <a:cxnLst/>
              <a:rect r="r" b="b" t="t" l="l"/>
              <a:pathLst>
                <a:path h="10117823" w="10117823">
                  <a:moveTo>
                    <a:pt x="0" y="0"/>
                  </a:moveTo>
                  <a:lnTo>
                    <a:pt x="10117823" y="0"/>
                  </a:lnTo>
                  <a:lnTo>
                    <a:pt x="10117823" y="10117823"/>
                  </a:lnTo>
                  <a:lnTo>
                    <a:pt x="0" y="10117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223917" y="317656"/>
              <a:ext cx="491701" cy="475609"/>
            </a:xfrm>
            <a:custGeom>
              <a:avLst/>
              <a:gdLst/>
              <a:ahLst/>
              <a:cxnLst/>
              <a:rect r="r" b="b" t="t" l="l"/>
              <a:pathLst>
                <a:path h="475609" w="491701">
                  <a:moveTo>
                    <a:pt x="0" y="0"/>
                  </a:moveTo>
                  <a:lnTo>
                    <a:pt x="491701" y="0"/>
                  </a:lnTo>
                  <a:lnTo>
                    <a:pt x="491701" y="475609"/>
                  </a:lnTo>
                  <a:lnTo>
                    <a:pt x="0" y="475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756895" y="4272363"/>
            <a:ext cx="5754674" cy="2877337"/>
          </a:xfrm>
          <a:custGeom>
            <a:avLst/>
            <a:gdLst/>
            <a:ahLst/>
            <a:cxnLst/>
            <a:rect r="r" b="b" t="t" l="l"/>
            <a:pathLst>
              <a:path h="2877337" w="5754674">
                <a:moveTo>
                  <a:pt x="0" y="0"/>
                </a:moveTo>
                <a:lnTo>
                  <a:pt x="5754674" y="0"/>
                </a:lnTo>
                <a:lnTo>
                  <a:pt x="5754674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81475" y="3380244"/>
            <a:ext cx="2778342" cy="767833"/>
          </a:xfrm>
          <a:custGeom>
            <a:avLst/>
            <a:gdLst/>
            <a:ahLst/>
            <a:cxnLst/>
            <a:rect r="r" b="b" t="t" l="l"/>
            <a:pathLst>
              <a:path h="767833" w="2778342">
                <a:moveTo>
                  <a:pt x="0" y="0"/>
                </a:moveTo>
                <a:lnTo>
                  <a:pt x="2778342" y="0"/>
                </a:lnTo>
                <a:lnTo>
                  <a:pt x="2778342" y="767833"/>
                </a:lnTo>
                <a:lnTo>
                  <a:pt x="0" y="767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144000" y="6041451"/>
            <a:ext cx="1158486" cy="1241058"/>
            <a:chOff x="0" y="0"/>
            <a:chExt cx="1544649" cy="1654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39439" y="0"/>
              <a:ext cx="865771" cy="928215"/>
            </a:xfrm>
            <a:custGeom>
              <a:avLst/>
              <a:gdLst/>
              <a:ahLst/>
              <a:cxnLst/>
              <a:rect r="r" b="b" t="t" l="l"/>
              <a:pathLst>
                <a:path h="928215" w="865771">
                  <a:moveTo>
                    <a:pt x="0" y="0"/>
                  </a:moveTo>
                  <a:lnTo>
                    <a:pt x="865771" y="0"/>
                  </a:lnTo>
                  <a:lnTo>
                    <a:pt x="865771" y="928215"/>
                  </a:lnTo>
                  <a:lnTo>
                    <a:pt x="0" y="92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1013522"/>
              <a:ext cx="1544649" cy="641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2" action="ppaction://hlinksldjump"/>
                </a:rPr>
                <a:t>System Architecture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741917" y="3764160"/>
            <a:ext cx="1659816" cy="1258550"/>
            <a:chOff x="0" y="0"/>
            <a:chExt cx="2213088" cy="167806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67043"/>
              <a:ext cx="2213088" cy="31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  <a:spcBef>
                  <a:spcPct val="0"/>
                </a:spcBef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3" action="ppaction://hlinksldjump"/>
                </a:rPr>
                <a:t>Problem Statement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548136" y="0"/>
              <a:ext cx="1116817" cy="1116817"/>
            </a:xfrm>
            <a:custGeom>
              <a:avLst/>
              <a:gdLst/>
              <a:ahLst/>
              <a:cxnLst/>
              <a:rect r="r" b="b" t="t" l="l"/>
              <a:pathLst>
                <a:path h="1116817" w="1116817">
                  <a:moveTo>
                    <a:pt x="0" y="0"/>
                  </a:moveTo>
                  <a:lnTo>
                    <a:pt x="1116816" y="0"/>
                  </a:lnTo>
                  <a:lnTo>
                    <a:pt x="1116816" y="1116817"/>
                  </a:lnTo>
                  <a:lnTo>
                    <a:pt x="0" y="1116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2966111" y="5992928"/>
            <a:ext cx="1211429" cy="1029126"/>
            <a:chOff x="0" y="0"/>
            <a:chExt cx="1615239" cy="137216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061145"/>
              <a:ext cx="1615239" cy="31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Roles Defined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230688" y="0"/>
              <a:ext cx="1153863" cy="883230"/>
            </a:xfrm>
            <a:custGeom>
              <a:avLst/>
              <a:gdLst/>
              <a:ahLst/>
              <a:cxnLst/>
              <a:rect r="r" b="b" t="t" l="l"/>
              <a:pathLst>
                <a:path h="883230" w="1153863">
                  <a:moveTo>
                    <a:pt x="0" y="0"/>
                  </a:moveTo>
                  <a:lnTo>
                    <a:pt x="1153863" y="0"/>
                  </a:lnTo>
                  <a:lnTo>
                    <a:pt x="1153863" y="883230"/>
                  </a:lnTo>
                  <a:lnTo>
                    <a:pt x="0" y="883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144000" y="3764160"/>
            <a:ext cx="1481493" cy="1520667"/>
            <a:chOff x="0" y="0"/>
            <a:chExt cx="1975324" cy="202755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389801"/>
              <a:ext cx="1975324" cy="637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5"/>
                </a:lnSpc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3" action="ppaction://hlinksldjump"/>
                </a:rPr>
                <a:t>What is Secu-Scan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0">
              <a:off x="478333" y="0"/>
              <a:ext cx="1018657" cy="1293906"/>
            </a:xfrm>
            <a:custGeom>
              <a:avLst/>
              <a:gdLst/>
              <a:ahLst/>
              <a:cxnLst/>
              <a:rect r="r" b="b" t="t" l="l"/>
              <a:pathLst>
                <a:path h="1293906" w="1018657">
                  <a:moveTo>
                    <a:pt x="0" y="0"/>
                  </a:moveTo>
                  <a:lnTo>
                    <a:pt x="1018657" y="0"/>
                  </a:lnTo>
                  <a:lnTo>
                    <a:pt x="1018657" y="1293906"/>
                  </a:lnTo>
                  <a:lnTo>
                    <a:pt x="0" y="1293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6575081" y="389898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28700" y="8533974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72076" y="8533974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396192" y="5451591"/>
            <a:ext cx="439988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Agenda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30473" y="2097806"/>
            <a:ext cx="566243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Topics Covered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6598" y="0"/>
            <a:ext cx="19961197" cy="795781"/>
            <a:chOff x="0" y="0"/>
            <a:chExt cx="26614929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6614929" cy="1061041"/>
              <a:chOff x="0" y="0"/>
              <a:chExt cx="5257270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57270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257270">
                    <a:moveTo>
                      <a:pt x="0" y="0"/>
                    </a:moveTo>
                    <a:lnTo>
                      <a:pt x="5257270" y="0"/>
                    </a:lnTo>
                    <a:lnTo>
                      <a:pt x="5257270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257270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19729" y="269112"/>
              <a:ext cx="25775471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Agenda • Agenda • Agenda • Agenda • Agenda • Agenda • Agenda • Agenda • Agenda • Agenda • Agenda • Agenda • Agenda • Agenda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327604" y="3899783"/>
            <a:ext cx="5754674" cy="2877337"/>
          </a:xfrm>
          <a:custGeom>
            <a:avLst/>
            <a:gdLst/>
            <a:ahLst/>
            <a:cxnLst/>
            <a:rect r="r" b="b" t="t" l="l"/>
            <a:pathLst>
              <a:path h="2877337" w="5754674">
                <a:moveTo>
                  <a:pt x="0" y="0"/>
                </a:moveTo>
                <a:lnTo>
                  <a:pt x="5754675" y="0"/>
                </a:lnTo>
                <a:lnTo>
                  <a:pt x="5754675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01329" y="1916848"/>
            <a:ext cx="7588367" cy="7588367"/>
            <a:chOff x="0" y="0"/>
            <a:chExt cx="10117823" cy="101178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17823" cy="10117823"/>
            </a:xfrm>
            <a:custGeom>
              <a:avLst/>
              <a:gdLst/>
              <a:ahLst/>
              <a:cxnLst/>
              <a:rect r="r" b="b" t="t" l="l"/>
              <a:pathLst>
                <a:path h="10117823" w="10117823">
                  <a:moveTo>
                    <a:pt x="0" y="0"/>
                  </a:moveTo>
                  <a:lnTo>
                    <a:pt x="10117823" y="0"/>
                  </a:lnTo>
                  <a:lnTo>
                    <a:pt x="10117823" y="10117823"/>
                  </a:lnTo>
                  <a:lnTo>
                    <a:pt x="0" y="10117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223917" y="317656"/>
              <a:ext cx="491701" cy="475609"/>
            </a:xfrm>
            <a:custGeom>
              <a:avLst/>
              <a:gdLst/>
              <a:ahLst/>
              <a:cxnLst/>
              <a:rect r="r" b="b" t="t" l="l"/>
              <a:pathLst>
                <a:path h="475609" w="491701">
                  <a:moveTo>
                    <a:pt x="0" y="0"/>
                  </a:moveTo>
                  <a:lnTo>
                    <a:pt x="491701" y="0"/>
                  </a:lnTo>
                  <a:lnTo>
                    <a:pt x="491701" y="475609"/>
                  </a:lnTo>
                  <a:lnTo>
                    <a:pt x="0" y="475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756895" y="4272363"/>
            <a:ext cx="5754674" cy="2877337"/>
          </a:xfrm>
          <a:custGeom>
            <a:avLst/>
            <a:gdLst/>
            <a:ahLst/>
            <a:cxnLst/>
            <a:rect r="r" b="b" t="t" l="l"/>
            <a:pathLst>
              <a:path h="2877337" w="5754674">
                <a:moveTo>
                  <a:pt x="0" y="0"/>
                </a:moveTo>
                <a:lnTo>
                  <a:pt x="5754674" y="0"/>
                </a:lnTo>
                <a:lnTo>
                  <a:pt x="5754674" y="2877337"/>
                </a:lnTo>
                <a:lnTo>
                  <a:pt x="0" y="287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81475" y="3380244"/>
            <a:ext cx="2778342" cy="767833"/>
          </a:xfrm>
          <a:custGeom>
            <a:avLst/>
            <a:gdLst/>
            <a:ahLst/>
            <a:cxnLst/>
            <a:rect r="r" b="b" t="t" l="l"/>
            <a:pathLst>
              <a:path h="767833" w="2778342">
                <a:moveTo>
                  <a:pt x="0" y="0"/>
                </a:moveTo>
                <a:lnTo>
                  <a:pt x="2778342" y="0"/>
                </a:lnTo>
                <a:lnTo>
                  <a:pt x="2778342" y="767833"/>
                </a:lnTo>
                <a:lnTo>
                  <a:pt x="0" y="7678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061689" y="6405346"/>
            <a:ext cx="1158486" cy="1488708"/>
            <a:chOff x="0" y="0"/>
            <a:chExt cx="1544649" cy="19849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39439" y="0"/>
              <a:ext cx="865771" cy="928215"/>
            </a:xfrm>
            <a:custGeom>
              <a:avLst/>
              <a:gdLst/>
              <a:ahLst/>
              <a:cxnLst/>
              <a:rect r="r" b="b" t="t" l="l"/>
              <a:pathLst>
                <a:path h="928215" w="865771">
                  <a:moveTo>
                    <a:pt x="0" y="0"/>
                  </a:moveTo>
                  <a:lnTo>
                    <a:pt x="865771" y="0"/>
                  </a:lnTo>
                  <a:lnTo>
                    <a:pt x="865771" y="928215"/>
                  </a:lnTo>
                  <a:lnTo>
                    <a:pt x="0" y="9282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1013522"/>
              <a:ext cx="1544649" cy="971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2" action="ppaction://hlinksldjump"/>
                </a:rPr>
                <a:t>Future Work and Conclusion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741917" y="3764160"/>
            <a:ext cx="1659816" cy="1258550"/>
            <a:chOff x="0" y="0"/>
            <a:chExt cx="2213088" cy="167806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67043"/>
              <a:ext cx="2213088" cy="311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  <a:spcBef>
                  <a:spcPct val="0"/>
                </a:spcBef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3" action="ppaction://hlinksldjump"/>
                </a:rPr>
                <a:t> </a:t>
              </a: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3" action="ppaction://hlinksldjump"/>
                </a:rPr>
                <a:t>User Interface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548136" y="0"/>
              <a:ext cx="1116817" cy="1116817"/>
            </a:xfrm>
            <a:custGeom>
              <a:avLst/>
              <a:gdLst/>
              <a:ahLst/>
              <a:cxnLst/>
              <a:rect r="r" b="b" t="t" l="l"/>
              <a:pathLst>
                <a:path h="1116817" w="1116817">
                  <a:moveTo>
                    <a:pt x="0" y="0"/>
                  </a:moveTo>
                  <a:lnTo>
                    <a:pt x="1116816" y="0"/>
                  </a:lnTo>
                  <a:lnTo>
                    <a:pt x="1116816" y="1116817"/>
                  </a:lnTo>
                  <a:lnTo>
                    <a:pt x="0" y="1116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9144000" y="3764160"/>
            <a:ext cx="1481493" cy="1520667"/>
            <a:chOff x="0" y="0"/>
            <a:chExt cx="1975324" cy="202755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389801"/>
              <a:ext cx="1975324" cy="637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5"/>
                </a:lnSpc>
              </a:pPr>
              <a:r>
                <a:rPr lang="en-US" sz="1410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  <a:hlinkClick r:id="rId13" action="ppaction://hlinksldjump"/>
                </a:rPr>
                <a:t>Security Features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478333" y="0"/>
              <a:ext cx="1018657" cy="1293906"/>
            </a:xfrm>
            <a:custGeom>
              <a:avLst/>
              <a:gdLst/>
              <a:ahLst/>
              <a:cxnLst/>
              <a:rect r="r" b="b" t="t" l="l"/>
              <a:pathLst>
                <a:path h="1293906" w="1018657">
                  <a:moveTo>
                    <a:pt x="0" y="0"/>
                  </a:moveTo>
                  <a:lnTo>
                    <a:pt x="1018657" y="0"/>
                  </a:lnTo>
                  <a:lnTo>
                    <a:pt x="1018657" y="1293906"/>
                  </a:lnTo>
                  <a:lnTo>
                    <a:pt x="0" y="1293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6575081" y="389898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8700" y="8533974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72076" y="8533974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396192" y="5451591"/>
            <a:ext cx="439988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Agenda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30473" y="2097806"/>
            <a:ext cx="566243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Topics Covered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6384827" y="3149369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875652" y="2589761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0" id="30">
            <a:hlinkClick action="ppaction://media"/>
          </p:cNvPr>
          <p:cNvPicPr>
            <a:picLocks noChangeAspect="true"/>
          </p:cNvPicPr>
          <p:nvPr>
            <a:videoFile r:link="rId26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25"/>
          <a:srcRect l="33983" t="20270" r="36354" b="27924"/>
          <a:stretch>
            <a:fillRect/>
          </a:stretch>
        </p:blipFill>
        <p:spPr>
          <a:xfrm flipH="false" flipV="false" rot="0">
            <a:off x="2290102" y="3562069"/>
            <a:ext cx="4880852" cy="3583466"/>
          </a:xfrm>
          <a:prstGeom prst="rect">
            <a:avLst/>
          </a:prstGeom>
          <a:ln w="219075" cap="sq">
            <a:solidFill>
              <a:srgbClr val="000000"/>
            </a:solidFill>
            <a:prstDash val="solid"/>
          </a:ln>
        </p:spPr>
      </p:pic>
      <p:sp>
        <p:nvSpPr>
          <p:cNvPr name="TextBox 31" id="31"/>
          <p:cNvSpPr txBox="true"/>
          <p:nvPr/>
        </p:nvSpPr>
        <p:spPr>
          <a:xfrm rot="0">
            <a:off x="809421" y="1476375"/>
            <a:ext cx="7705798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What is Secu-Scan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700462" y="3378200"/>
            <a:ext cx="5096408" cy="462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Project Overview</a:t>
            </a: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To create a secure and intelligent login system for accessing medical imaging data.</a:t>
            </a: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Focus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Role-based authentication combined with AI for anomaly detection and SIEM for intrusion detection.</a:t>
            </a: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Significance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Enhances data security, proactive threat detection, and user access management.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317377" y="0"/>
            <a:ext cx="31443283" cy="795781"/>
            <a:chOff x="0" y="0"/>
            <a:chExt cx="41924377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1924377" cy="1061041"/>
              <a:chOff x="0" y="0"/>
              <a:chExt cx="8281358" cy="20958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281358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8281358">
                    <a:moveTo>
                      <a:pt x="0" y="0"/>
                    </a:moveTo>
                    <a:lnTo>
                      <a:pt x="8281358" y="0"/>
                    </a:lnTo>
                    <a:lnTo>
                      <a:pt x="8281358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281358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61165" y="269112"/>
              <a:ext cx="4060204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Problem Statement • Problem Statement • Problem Statement • Problem Statement • Problem Statement • Problem Statement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67081" y="9258300"/>
            <a:ext cx="31443283" cy="795781"/>
            <a:chOff x="0" y="0"/>
            <a:chExt cx="41924377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1924377" cy="1061041"/>
              <a:chOff x="0" y="0"/>
              <a:chExt cx="8281358" cy="20958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281358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8281358">
                    <a:moveTo>
                      <a:pt x="0" y="0"/>
                    </a:moveTo>
                    <a:lnTo>
                      <a:pt x="8281358" y="0"/>
                    </a:lnTo>
                    <a:lnTo>
                      <a:pt x="8281358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281358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61165" y="269112"/>
              <a:ext cx="4060204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Problem Statement • Problem Statement • Problem Statement • Problem Statement • Problem Statement • Problem Statement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235587" y="4383955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023547" y="2626285"/>
            <a:ext cx="8148197" cy="193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1"/>
              </a:lnSpc>
            </a:pPr>
            <a:r>
              <a:rPr lang="en-US" sz="6921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Problem Statement</a:t>
            </a:r>
          </a:p>
          <a:p>
            <a:pPr algn="ctr">
              <a:lnSpc>
                <a:spcPts val="6921"/>
              </a:lnSpc>
            </a:pP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023547" y="4506178"/>
            <a:ext cx="8148197" cy="282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Issue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Growing cyber threats to sensitive medical data necessitate stronger security measures.</a:t>
            </a: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Balancing accessibility and security while detecting potential intrusions.</a:t>
            </a:r>
          </a:p>
          <a:p>
            <a:pPr algn="l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Protect medical imaging information from unauthorized access and identify anomalous behaviors.</a:t>
            </a:r>
          </a:p>
          <a:p>
            <a:pPr algn="ctr">
              <a:lnSpc>
                <a:spcPts val="2800"/>
              </a:lnSpc>
            </a:pP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21025" y="2978150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0"/>
                </a:lnTo>
                <a:lnTo>
                  <a:pt x="0" y="30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84035" y="3315288"/>
            <a:ext cx="2958980" cy="2644230"/>
            <a:chOff x="0" y="0"/>
            <a:chExt cx="3945307" cy="35256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5318" r="0" b="5318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7601500" y="2951910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0"/>
                </a:lnTo>
                <a:lnTo>
                  <a:pt x="0" y="30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01500" y="3315288"/>
            <a:ext cx="2958980" cy="2644230"/>
            <a:chOff x="0" y="0"/>
            <a:chExt cx="3945307" cy="352564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0" t="5318" r="0" b="5318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2453733" y="2951910"/>
            <a:ext cx="3085000" cy="3085000"/>
          </a:xfrm>
          <a:custGeom>
            <a:avLst/>
            <a:gdLst/>
            <a:ahLst/>
            <a:cxnLst/>
            <a:rect r="r" b="b" t="t" l="l"/>
            <a:pathLst>
              <a:path h="3085000" w="3085000">
                <a:moveTo>
                  <a:pt x="0" y="0"/>
                </a:moveTo>
                <a:lnTo>
                  <a:pt x="3085000" y="0"/>
                </a:lnTo>
                <a:lnTo>
                  <a:pt x="3085000" y="3085000"/>
                </a:lnTo>
                <a:lnTo>
                  <a:pt x="0" y="30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453733" y="3315288"/>
            <a:ext cx="2958980" cy="2644230"/>
            <a:chOff x="0" y="0"/>
            <a:chExt cx="3945307" cy="352564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t="5318" r="0" b="5318"/>
            <a:stretch>
              <a:fillRect/>
            </a:stretch>
          </p:blipFill>
          <p:spPr>
            <a:xfrm flipH="false" flipV="false"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3" action="ppaction://hlinksldjump"/>
                </a:rPr>
                <a:t>Back to Agenda Page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812277" y="1019175"/>
            <a:ext cx="9053828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System Architecture</a:t>
            </a:r>
          </a:p>
          <a:p>
            <a:pPr algn="l">
              <a:lnSpc>
                <a:spcPts val="6999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2146744" y="6370285"/>
            <a:ext cx="4535355" cy="2715175"/>
            <a:chOff x="0" y="0"/>
            <a:chExt cx="6047140" cy="3620233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172474"/>
              <a:ext cx="6047140" cy="2447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60"/>
                </a:lnSpc>
              </a:pPr>
              <a:r>
                <a:rPr lang="en-US" sz="1757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FRONT END: User interface for login and role selection.</a:t>
              </a:r>
            </a:p>
            <a:p>
              <a:pPr algn="l">
                <a:lnSpc>
                  <a:spcPts val="2460"/>
                </a:lnSpc>
              </a:pPr>
              <a:r>
                <a:rPr lang="en-US" sz="1757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BACK END:  Flask application handling authentication and database interactions.</a:t>
              </a:r>
            </a:p>
            <a:p>
              <a:pPr algn="ctr">
                <a:lnSpc>
                  <a:spcPts val="2460"/>
                </a:lnSpc>
              </a:pPr>
            </a:p>
            <a:p>
              <a:pPr algn="ctr">
                <a:lnSpc>
                  <a:spcPts val="2460"/>
                </a:lnSpc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-57150"/>
              <a:ext cx="5830444" cy="1060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06"/>
                </a:lnSpc>
              </a:pPr>
              <a:r>
                <a:rPr lang="en-US" sz="2672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Overview of Architecture:</a:t>
              </a:r>
            </a:p>
            <a:p>
              <a:pPr algn="ctr" marL="0" indent="0" lvl="0">
                <a:lnSpc>
                  <a:spcPts val="2846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215499" y="6403956"/>
            <a:ext cx="3902336" cy="2053595"/>
            <a:chOff x="0" y="0"/>
            <a:chExt cx="5203114" cy="2738127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857340"/>
              <a:ext cx="5203114" cy="1880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32"/>
                </a:lnSpc>
              </a:pPr>
              <a:r>
                <a:rPr lang="en-US" sz="2023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MongoDB for storing user credentials, access logs, and anomaly detection results.</a:t>
              </a:r>
            </a:p>
            <a:p>
              <a:pPr algn="ctr">
                <a:lnSpc>
                  <a:spcPts val="2832"/>
                </a:lnSpc>
              </a:pP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-66675"/>
              <a:ext cx="5016663" cy="721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85"/>
                </a:lnSpc>
              </a:pPr>
              <a:r>
                <a:rPr lang="en-US" sz="3237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Database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603560" y="6227744"/>
            <a:ext cx="5655740" cy="2029739"/>
            <a:chOff x="0" y="0"/>
            <a:chExt cx="7540986" cy="2706319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837302"/>
              <a:ext cx="7540986" cy="1869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Anomaly detection model integrated for monitoring user behavior.</a:t>
              </a:r>
            </a:p>
            <a:p>
              <a:pPr algn="l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66675"/>
              <a:ext cx="7270759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AI Component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74580" y="0"/>
            <a:ext cx="26396531" cy="795781"/>
            <a:chOff x="0" y="0"/>
            <a:chExt cx="35195375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195375" cy="1061041"/>
              <a:chOff x="0" y="0"/>
              <a:chExt cx="6952173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952173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952173">
                    <a:moveTo>
                      <a:pt x="0" y="0"/>
                    </a:moveTo>
                    <a:lnTo>
                      <a:pt x="6952173" y="0"/>
                    </a:lnTo>
                    <a:lnTo>
                      <a:pt x="6952173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952173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555046" y="269112"/>
              <a:ext cx="34085283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Roles Defined • Roles Defined • Roles Defined • Roles Defined • Roles Defined • Roles Defined • Roles Defined • Roles Defined • Roles Defined • Roles Defined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3542985" y="9470061"/>
            <a:ext cx="26396531" cy="795781"/>
            <a:chOff x="0" y="0"/>
            <a:chExt cx="35195375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5195375" cy="1061041"/>
              <a:chOff x="0" y="0"/>
              <a:chExt cx="6952173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952173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952173">
                    <a:moveTo>
                      <a:pt x="0" y="0"/>
                    </a:moveTo>
                    <a:lnTo>
                      <a:pt x="6952173" y="0"/>
                    </a:lnTo>
                    <a:lnTo>
                      <a:pt x="6952173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952173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55046" y="269112"/>
              <a:ext cx="34085283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Roles Defined • Roles Defined • Roles Defined • Roles Defined • Roles Defined • Roles Defined • Roles Defined • Roles Defined • Roles Defined • Roles Defined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140709"/>
            <a:ext cx="16495234" cy="8117591"/>
            <a:chOff x="0" y="0"/>
            <a:chExt cx="21993645" cy="108234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29" y="0"/>
                  </a:lnTo>
                  <a:lnTo>
                    <a:pt x="6753729" y="3376865"/>
                  </a:lnTo>
                  <a:lnTo>
                    <a:pt x="0" y="33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52845" y="889778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30" y="0"/>
                  </a:lnTo>
                  <a:lnTo>
                    <a:pt x="6753730" y="3376865"/>
                  </a:lnTo>
                  <a:lnTo>
                    <a:pt x="0" y="33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456131" y="0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30" y="0"/>
                  </a:lnTo>
                  <a:lnTo>
                    <a:pt x="6753730" y="3376865"/>
                  </a:lnTo>
                  <a:lnTo>
                    <a:pt x="0" y="33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796380" y="894193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30" y="0"/>
                  </a:lnTo>
                  <a:lnTo>
                    <a:pt x="6753730" y="3376864"/>
                  </a:lnTo>
                  <a:lnTo>
                    <a:pt x="0" y="337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899666" y="0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30" y="0"/>
                  </a:lnTo>
                  <a:lnTo>
                    <a:pt x="6753730" y="3376865"/>
                  </a:lnTo>
                  <a:lnTo>
                    <a:pt x="0" y="33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239916" y="889778"/>
              <a:ext cx="6753729" cy="3376865"/>
            </a:xfrm>
            <a:custGeom>
              <a:avLst/>
              <a:gdLst/>
              <a:ahLst/>
              <a:cxnLst/>
              <a:rect r="r" b="b" t="t" l="l"/>
              <a:pathLst>
                <a:path h="3376865" w="6753729">
                  <a:moveTo>
                    <a:pt x="0" y="0"/>
                  </a:moveTo>
                  <a:lnTo>
                    <a:pt x="6753729" y="0"/>
                  </a:lnTo>
                  <a:lnTo>
                    <a:pt x="6753729" y="3376865"/>
                  </a:lnTo>
                  <a:lnTo>
                    <a:pt x="0" y="3376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863810" y="2354832"/>
              <a:ext cx="5731801" cy="1045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</a:pPr>
              <a:r>
                <a:rPr lang="en-US" sz="51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Patients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93095" y="5071745"/>
              <a:ext cx="6073231" cy="1544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Access their personal medical imaging data.</a:t>
              </a:r>
            </a:p>
            <a:p>
              <a:pPr algn="ctr">
                <a:lnSpc>
                  <a:spcPts val="308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478060" y="2359246"/>
              <a:ext cx="5390370" cy="1045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</a:pPr>
              <a:r>
                <a:rPr lang="en-US" sz="51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Staff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136630" y="5076160"/>
              <a:ext cx="6073231" cy="1544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View and manage patient data with additional functionalities.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5580165" y="2354832"/>
              <a:ext cx="6072050" cy="1000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49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Administrators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5580165" y="5071745"/>
              <a:ext cx="6073231" cy="2065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Full system access for managing user accounts and security settings.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13222117" y="3716376"/>
              <a:ext cx="646314" cy="1100534"/>
            </a:xfrm>
            <a:custGeom>
              <a:avLst/>
              <a:gdLst/>
              <a:ahLst/>
              <a:cxnLst/>
              <a:rect r="r" b="b" t="t" l="l"/>
              <a:pathLst>
                <a:path h="1100534" w="646314">
                  <a:moveTo>
                    <a:pt x="0" y="0"/>
                  </a:moveTo>
                  <a:lnTo>
                    <a:pt x="646313" y="0"/>
                  </a:lnTo>
                  <a:lnTo>
                    <a:pt x="646313" y="1100534"/>
                  </a:lnTo>
                  <a:lnTo>
                    <a:pt x="0" y="110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425968" y="7114313"/>
              <a:ext cx="10468025" cy="3406866"/>
            </a:xfrm>
            <a:custGeom>
              <a:avLst/>
              <a:gdLst/>
              <a:ahLst/>
              <a:cxnLst/>
              <a:rect r="r" b="b" t="t" l="l"/>
              <a:pathLst>
                <a:path h="3406866" w="10468025">
                  <a:moveTo>
                    <a:pt x="0" y="0"/>
                  </a:moveTo>
                  <a:lnTo>
                    <a:pt x="10468025" y="0"/>
                  </a:lnTo>
                  <a:lnTo>
                    <a:pt x="10468025" y="3406866"/>
                  </a:lnTo>
                  <a:lnTo>
                    <a:pt x="0" y="34068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5029345" y="7416589"/>
              <a:ext cx="10468025" cy="3406866"/>
            </a:xfrm>
            <a:custGeom>
              <a:avLst/>
              <a:gdLst/>
              <a:ahLst/>
              <a:cxnLst/>
              <a:rect r="r" b="b" t="t" l="l"/>
              <a:pathLst>
                <a:path h="3406866" w="10468025">
                  <a:moveTo>
                    <a:pt x="0" y="0"/>
                  </a:moveTo>
                  <a:lnTo>
                    <a:pt x="10468024" y="0"/>
                  </a:lnTo>
                  <a:lnTo>
                    <a:pt x="10468024" y="3406866"/>
                  </a:lnTo>
                  <a:lnTo>
                    <a:pt x="0" y="34068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5425968" y="8542927"/>
              <a:ext cx="9362434" cy="992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731"/>
                </a:lnSpc>
                <a:spcBef>
                  <a:spcPct val="0"/>
                </a:spcBef>
              </a:pPr>
              <a:r>
                <a:rPr lang="en-US" sz="4094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BENEFITS</a:t>
              </a:r>
            </a:p>
          </p:txBody>
        </p:sp>
        <p:grpSp>
          <p:nvGrpSpPr>
            <p:cNvPr name="Group 29" id="29"/>
            <p:cNvGrpSpPr/>
            <p:nvPr/>
          </p:nvGrpSpPr>
          <p:grpSpPr>
            <a:xfrm rot="0">
              <a:off x="5732788" y="9531379"/>
              <a:ext cx="9055614" cy="903166"/>
              <a:chOff x="0" y="0"/>
              <a:chExt cx="3317127" cy="33083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317127" cy="330835"/>
              </a:xfrm>
              <a:custGeom>
                <a:avLst/>
                <a:gdLst/>
                <a:ahLst/>
                <a:cxnLst/>
                <a:rect r="r" b="b" t="t" l="l"/>
                <a:pathLst>
                  <a:path h="330835" w="3317127">
                    <a:moveTo>
                      <a:pt x="0" y="0"/>
                    </a:moveTo>
                    <a:lnTo>
                      <a:pt x="3317127" y="0"/>
                    </a:lnTo>
                    <a:lnTo>
                      <a:pt x="3317127" y="330835"/>
                    </a:lnTo>
                    <a:lnTo>
                      <a:pt x="0" y="33083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3317127" cy="368935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5909122" y="9589015"/>
              <a:ext cx="8879280" cy="1234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Tailored access control that enhances security and user experience.</a:t>
              </a:r>
            </a:p>
            <a:p>
              <a:pPr algn="ctr"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940114" y="0"/>
            <a:ext cx="29984516" cy="795781"/>
            <a:chOff x="0" y="0"/>
            <a:chExt cx="39979355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9979355" cy="1061041"/>
              <a:chOff x="0" y="0"/>
              <a:chExt cx="7897157" cy="20958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89715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7897157">
                    <a:moveTo>
                      <a:pt x="0" y="0"/>
                    </a:moveTo>
                    <a:lnTo>
                      <a:pt x="7897157" y="0"/>
                    </a:lnTo>
                    <a:lnTo>
                      <a:pt x="789715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89715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30492" y="269112"/>
              <a:ext cx="38718372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Security Features • Security Features • Security Features • Security Features • Security Features • Security Features • Security Features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468044" y="9491219"/>
            <a:ext cx="29984516" cy="795781"/>
            <a:chOff x="0" y="0"/>
            <a:chExt cx="39979355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9979355" cy="1061041"/>
              <a:chOff x="0" y="0"/>
              <a:chExt cx="7897157" cy="20958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89715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7897157">
                    <a:moveTo>
                      <a:pt x="0" y="0"/>
                    </a:moveTo>
                    <a:lnTo>
                      <a:pt x="7897157" y="0"/>
                    </a:lnTo>
                    <a:lnTo>
                      <a:pt x="789715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89715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30492" y="269112"/>
              <a:ext cx="38718372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Security Features • Security Features • Security Features • Security Features • Security Features • Security Features • Security Features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235587" y="4383955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964994" y="3041558"/>
            <a:ext cx="9118440" cy="171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5"/>
              </a:lnSpc>
            </a:pPr>
            <a:r>
              <a:rPr lang="en-US" sz="6105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Security Features</a:t>
            </a:r>
          </a:p>
          <a:p>
            <a:pPr algn="ctr">
              <a:lnSpc>
                <a:spcPts val="6105"/>
              </a:lnSpc>
            </a:pP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023547" y="4850167"/>
            <a:ext cx="9059887" cy="282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Anomaly Detection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Utilizes AI to monitor access patterns and identify suspicious activities in real time.</a:t>
            </a:r>
          </a:p>
          <a:p>
            <a:pPr algn="ctr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SIEM Integration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Security Information and Event Management for centralized logging and incident response.</a:t>
            </a:r>
          </a:p>
          <a:p>
            <a:pPr algn="ctr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Encryption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Protects sensitive data during transmission and storage.</a:t>
            </a:r>
          </a:p>
          <a:p>
            <a:pPr algn="ctr" marL="431802" indent="-215901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Management</a:t>
            </a:r>
            <a:r>
              <a:rPr lang="en-US" sz="2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Allows role assignment and monitoring of access logs for compliance.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96295" y="1295821"/>
            <a:ext cx="8516505" cy="2023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 User Interface</a:t>
            </a:r>
          </a:p>
          <a:p>
            <a:pPr algn="l">
              <a:lnSpc>
                <a:spcPts val="809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473065" y="189499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875652" y="2589761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1" id="31">
            <a:hlinkClick action="ppaction://media"/>
          </p:cNvPr>
          <p:cNvPicPr>
            <a:picLocks noChangeAspect="true"/>
          </p:cNvPicPr>
          <p:nvPr>
            <a:videoFile r:link="rId26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25"/>
          <a:srcRect l="0" t="18709" r="0" b="4060"/>
          <a:stretch>
            <a:fillRect/>
          </a:stretch>
        </p:blipFill>
        <p:spPr>
          <a:xfrm flipH="false" flipV="false" rot="0">
            <a:off x="1826614" y="2951924"/>
            <a:ext cx="4646450" cy="5382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</a:ln>
        </p:spPr>
      </p:pic>
      <p:sp>
        <p:nvSpPr>
          <p:cNvPr name="TextBox 32" id="32"/>
          <p:cNvSpPr txBox="true"/>
          <p:nvPr/>
        </p:nvSpPr>
        <p:spPr>
          <a:xfrm rot="0">
            <a:off x="10700462" y="3378200"/>
            <a:ext cx="5096408" cy="335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Overview of UI:</a:t>
            </a:r>
          </a:p>
          <a:p>
            <a:pPr algn="ctr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Login Page</a:t>
            </a:r>
            <a:r>
              <a:rPr lang="en-US" sz="21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User-friendly design with clear role options.</a:t>
            </a:r>
          </a:p>
          <a:p>
            <a:pPr algn="ctr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Role Selection</a:t>
            </a:r>
            <a:r>
              <a:rPr lang="en-US" sz="21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Simplified navigation for patients, staff, and admins.</a:t>
            </a:r>
          </a:p>
          <a:p>
            <a:pPr algn="ctr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Screenshots</a:t>
            </a:r>
            <a:r>
              <a:rPr lang="en-US" sz="21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Include visuals of the login form, role selection, and user dashboard.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DAGQ43zd-vs</dc:identifier>
  <dcterms:modified xsi:type="dcterms:W3CDTF">2011-08-01T06:04:30Z</dcterms:modified>
  <cp:revision>1</cp:revision>
  <dc:title>SecuScan</dc:title>
</cp:coreProperties>
</file>