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65" r:id="rId4"/>
    <p:sldId id="258" r:id="rId5"/>
    <p:sldId id="259" r:id="rId6"/>
    <p:sldId id="267" r:id="rId7"/>
    <p:sldId id="262" r:id="rId8"/>
    <p:sldId id="261" r:id="rId9"/>
    <p:sldId id="263" r:id="rId10"/>
    <p:sldId id="266" r:id="rId11"/>
    <p:sldId id="260" r:id="rId12"/>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853" autoAdjust="0"/>
    <p:restoredTop sz="94660"/>
  </p:normalViewPr>
  <p:slideViewPr>
    <p:cSldViewPr>
      <p:cViewPr>
        <p:scale>
          <a:sx n="75" d="100"/>
          <a:sy n="75" d="100"/>
        </p:scale>
        <p:origin x="-1062" y="22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2558D052-82CF-4D79-9362-916C9421F57F}" type="datetimeFigureOut">
              <a:rPr kumimoji="1" lang="ja-JP" altLang="en-US" smtClean="0"/>
              <a:t>2014/1/29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19D4DE1-305C-4619-874F-846BC38FCED7}" type="slidenum">
              <a:rPr kumimoji="1" lang="ja-JP" altLang="en-US" smtClean="0"/>
              <a:t>‹#›</a:t>
            </a:fld>
            <a:endParaRPr kumimoji="1" lang="ja-JP" altLang="en-US"/>
          </a:p>
        </p:txBody>
      </p:sp>
    </p:spTree>
    <p:extLst>
      <p:ext uri="{BB962C8B-B14F-4D97-AF65-F5344CB8AC3E}">
        <p14:creationId xmlns:p14="http://schemas.microsoft.com/office/powerpoint/2010/main" val="29313764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2558D052-82CF-4D79-9362-916C9421F57F}" type="datetimeFigureOut">
              <a:rPr kumimoji="1" lang="ja-JP" altLang="en-US" smtClean="0"/>
              <a:t>2014/1/29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19D4DE1-305C-4619-874F-846BC38FCED7}" type="slidenum">
              <a:rPr kumimoji="1" lang="ja-JP" altLang="en-US" smtClean="0"/>
              <a:t>‹#›</a:t>
            </a:fld>
            <a:endParaRPr kumimoji="1" lang="ja-JP" altLang="en-US"/>
          </a:p>
        </p:txBody>
      </p:sp>
    </p:spTree>
    <p:extLst>
      <p:ext uri="{BB962C8B-B14F-4D97-AF65-F5344CB8AC3E}">
        <p14:creationId xmlns:p14="http://schemas.microsoft.com/office/powerpoint/2010/main" val="22520876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2558D052-82CF-4D79-9362-916C9421F57F}" type="datetimeFigureOut">
              <a:rPr kumimoji="1" lang="ja-JP" altLang="en-US" smtClean="0"/>
              <a:t>2014/1/29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19D4DE1-305C-4619-874F-846BC38FCED7}" type="slidenum">
              <a:rPr kumimoji="1" lang="ja-JP" altLang="en-US" smtClean="0"/>
              <a:t>‹#›</a:t>
            </a:fld>
            <a:endParaRPr kumimoji="1" lang="ja-JP" altLang="en-US"/>
          </a:p>
        </p:txBody>
      </p:sp>
    </p:spTree>
    <p:extLst>
      <p:ext uri="{BB962C8B-B14F-4D97-AF65-F5344CB8AC3E}">
        <p14:creationId xmlns:p14="http://schemas.microsoft.com/office/powerpoint/2010/main" val="36407214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2558D052-82CF-4D79-9362-916C9421F57F}" type="datetimeFigureOut">
              <a:rPr kumimoji="1" lang="ja-JP" altLang="en-US" smtClean="0"/>
              <a:t>2014/1/29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19D4DE1-305C-4619-874F-846BC38FCED7}" type="slidenum">
              <a:rPr kumimoji="1" lang="ja-JP" altLang="en-US" smtClean="0"/>
              <a:t>‹#›</a:t>
            </a:fld>
            <a:endParaRPr kumimoji="1" lang="ja-JP" altLang="en-US"/>
          </a:p>
        </p:txBody>
      </p:sp>
    </p:spTree>
    <p:extLst>
      <p:ext uri="{BB962C8B-B14F-4D97-AF65-F5344CB8AC3E}">
        <p14:creationId xmlns:p14="http://schemas.microsoft.com/office/powerpoint/2010/main" val="25427864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2558D052-82CF-4D79-9362-916C9421F57F}" type="datetimeFigureOut">
              <a:rPr kumimoji="1" lang="ja-JP" altLang="en-US" smtClean="0"/>
              <a:t>2014/1/29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19D4DE1-305C-4619-874F-846BC38FCED7}" type="slidenum">
              <a:rPr kumimoji="1" lang="ja-JP" altLang="en-US" smtClean="0"/>
              <a:t>‹#›</a:t>
            </a:fld>
            <a:endParaRPr kumimoji="1" lang="ja-JP" altLang="en-US"/>
          </a:p>
        </p:txBody>
      </p:sp>
    </p:spTree>
    <p:extLst>
      <p:ext uri="{BB962C8B-B14F-4D97-AF65-F5344CB8AC3E}">
        <p14:creationId xmlns:p14="http://schemas.microsoft.com/office/powerpoint/2010/main" val="24994407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2558D052-82CF-4D79-9362-916C9421F57F}" type="datetimeFigureOut">
              <a:rPr kumimoji="1" lang="ja-JP" altLang="en-US" smtClean="0"/>
              <a:t>2014/1/29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319D4DE1-305C-4619-874F-846BC38FCED7}" type="slidenum">
              <a:rPr kumimoji="1" lang="ja-JP" altLang="en-US" smtClean="0"/>
              <a:t>‹#›</a:t>
            </a:fld>
            <a:endParaRPr kumimoji="1" lang="ja-JP" altLang="en-US"/>
          </a:p>
        </p:txBody>
      </p:sp>
    </p:spTree>
    <p:extLst>
      <p:ext uri="{BB962C8B-B14F-4D97-AF65-F5344CB8AC3E}">
        <p14:creationId xmlns:p14="http://schemas.microsoft.com/office/powerpoint/2010/main" val="34131265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2558D052-82CF-4D79-9362-916C9421F57F}" type="datetimeFigureOut">
              <a:rPr kumimoji="1" lang="ja-JP" altLang="en-US" smtClean="0"/>
              <a:t>2014/1/29</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319D4DE1-305C-4619-874F-846BC38FCED7}" type="slidenum">
              <a:rPr kumimoji="1" lang="ja-JP" altLang="en-US" smtClean="0"/>
              <a:t>‹#›</a:t>
            </a:fld>
            <a:endParaRPr kumimoji="1" lang="ja-JP" altLang="en-US"/>
          </a:p>
        </p:txBody>
      </p:sp>
    </p:spTree>
    <p:extLst>
      <p:ext uri="{BB962C8B-B14F-4D97-AF65-F5344CB8AC3E}">
        <p14:creationId xmlns:p14="http://schemas.microsoft.com/office/powerpoint/2010/main" val="7517929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2558D052-82CF-4D79-9362-916C9421F57F}" type="datetimeFigureOut">
              <a:rPr kumimoji="1" lang="ja-JP" altLang="en-US" smtClean="0"/>
              <a:t>2014/1/29</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319D4DE1-305C-4619-874F-846BC38FCED7}" type="slidenum">
              <a:rPr kumimoji="1" lang="ja-JP" altLang="en-US" smtClean="0"/>
              <a:t>‹#›</a:t>
            </a:fld>
            <a:endParaRPr kumimoji="1" lang="ja-JP" altLang="en-US"/>
          </a:p>
        </p:txBody>
      </p:sp>
    </p:spTree>
    <p:extLst>
      <p:ext uri="{BB962C8B-B14F-4D97-AF65-F5344CB8AC3E}">
        <p14:creationId xmlns:p14="http://schemas.microsoft.com/office/powerpoint/2010/main" val="22131567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2558D052-82CF-4D79-9362-916C9421F57F}" type="datetimeFigureOut">
              <a:rPr kumimoji="1" lang="ja-JP" altLang="en-US" smtClean="0"/>
              <a:t>2014/1/29</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319D4DE1-305C-4619-874F-846BC38FCED7}" type="slidenum">
              <a:rPr kumimoji="1" lang="ja-JP" altLang="en-US" smtClean="0"/>
              <a:t>‹#›</a:t>
            </a:fld>
            <a:endParaRPr kumimoji="1" lang="ja-JP" altLang="en-US"/>
          </a:p>
        </p:txBody>
      </p:sp>
    </p:spTree>
    <p:extLst>
      <p:ext uri="{BB962C8B-B14F-4D97-AF65-F5344CB8AC3E}">
        <p14:creationId xmlns:p14="http://schemas.microsoft.com/office/powerpoint/2010/main" val="26778513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2558D052-82CF-4D79-9362-916C9421F57F}" type="datetimeFigureOut">
              <a:rPr kumimoji="1" lang="ja-JP" altLang="en-US" smtClean="0"/>
              <a:t>2014/1/29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319D4DE1-305C-4619-874F-846BC38FCED7}" type="slidenum">
              <a:rPr kumimoji="1" lang="ja-JP" altLang="en-US" smtClean="0"/>
              <a:t>‹#›</a:t>
            </a:fld>
            <a:endParaRPr kumimoji="1" lang="ja-JP" altLang="en-US"/>
          </a:p>
        </p:txBody>
      </p:sp>
    </p:spTree>
    <p:extLst>
      <p:ext uri="{BB962C8B-B14F-4D97-AF65-F5344CB8AC3E}">
        <p14:creationId xmlns:p14="http://schemas.microsoft.com/office/powerpoint/2010/main" val="20541662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2558D052-82CF-4D79-9362-916C9421F57F}" type="datetimeFigureOut">
              <a:rPr kumimoji="1" lang="ja-JP" altLang="en-US" smtClean="0"/>
              <a:t>2014/1/29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319D4DE1-305C-4619-874F-846BC38FCED7}" type="slidenum">
              <a:rPr kumimoji="1" lang="ja-JP" altLang="en-US" smtClean="0"/>
              <a:t>‹#›</a:t>
            </a:fld>
            <a:endParaRPr kumimoji="1" lang="ja-JP" altLang="en-US"/>
          </a:p>
        </p:txBody>
      </p:sp>
    </p:spTree>
    <p:extLst>
      <p:ext uri="{BB962C8B-B14F-4D97-AF65-F5344CB8AC3E}">
        <p14:creationId xmlns:p14="http://schemas.microsoft.com/office/powerpoint/2010/main" val="13870711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58D052-82CF-4D79-9362-916C9421F57F}" type="datetimeFigureOut">
              <a:rPr kumimoji="1" lang="ja-JP" altLang="en-US" smtClean="0"/>
              <a:t>2014/1/29</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9D4DE1-305C-4619-874F-846BC38FCED7}" type="slidenum">
              <a:rPr kumimoji="1" lang="ja-JP" altLang="en-US" smtClean="0"/>
              <a:t>‹#›</a:t>
            </a:fld>
            <a:endParaRPr kumimoji="1" lang="ja-JP" altLang="en-US"/>
          </a:p>
        </p:txBody>
      </p:sp>
    </p:spTree>
    <p:extLst>
      <p:ext uri="{BB962C8B-B14F-4D97-AF65-F5344CB8AC3E}">
        <p14:creationId xmlns:p14="http://schemas.microsoft.com/office/powerpoint/2010/main" val="24841341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ja-JP" altLang="en-US" dirty="0" smtClean="0"/>
              <a:t>飯山ゼミ期末発表</a:t>
            </a:r>
            <a:endParaRPr kumimoji="1" lang="ja-JP" altLang="en-US" dirty="0"/>
          </a:p>
        </p:txBody>
      </p:sp>
      <p:sp>
        <p:nvSpPr>
          <p:cNvPr id="3" name="サブタイトル 2"/>
          <p:cNvSpPr>
            <a:spLocks noGrp="1"/>
          </p:cNvSpPr>
          <p:nvPr>
            <p:ph type="subTitle" idx="1"/>
          </p:nvPr>
        </p:nvSpPr>
        <p:spPr/>
        <p:txBody>
          <a:bodyPr/>
          <a:lstStyle/>
          <a:p>
            <a:r>
              <a:rPr kumimoji="1" lang="ja-JP" altLang="en-US" dirty="0" smtClean="0"/>
              <a:t>田口・足達・天野・長尾</a:t>
            </a:r>
            <a:endParaRPr kumimoji="1" lang="en-US" altLang="ja-JP" dirty="0" smtClean="0"/>
          </a:p>
          <a:p>
            <a:r>
              <a:rPr lang="en-US" altLang="ja-JP" dirty="0" smtClean="0"/>
              <a:t>1/29</a:t>
            </a:r>
            <a:endParaRPr kumimoji="1" lang="ja-JP" altLang="en-US" dirty="0"/>
          </a:p>
        </p:txBody>
      </p:sp>
    </p:spTree>
    <p:extLst>
      <p:ext uri="{BB962C8B-B14F-4D97-AF65-F5344CB8AC3E}">
        <p14:creationId xmlns:p14="http://schemas.microsoft.com/office/powerpoint/2010/main" val="13215200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p:txBody>
          <a:bodyPr/>
          <a:lstStyle/>
          <a:p>
            <a:r>
              <a:rPr lang="ja-JP" altLang="en-US" dirty="0" smtClean="0"/>
              <a:t>課題</a:t>
            </a:r>
            <a:r>
              <a:rPr lang="en-US" altLang="ja-JP" dirty="0" smtClean="0"/>
              <a:t>2</a:t>
            </a:r>
            <a:endParaRPr kumimoji="1" lang="ja-JP" altLang="en-US" dirty="0"/>
          </a:p>
        </p:txBody>
      </p:sp>
      <p:sp>
        <p:nvSpPr>
          <p:cNvPr id="5" name="サブタイトル 4"/>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23896729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嗜好データと寿司データから特徴量を抽出</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被験者の嗜好データと寿司に関するデータ</a:t>
            </a:r>
            <a:r>
              <a:rPr lang="en-US" altLang="ja-JP" dirty="0" smtClean="0"/>
              <a:t>(</a:t>
            </a:r>
            <a:r>
              <a:rPr lang="en-US" altLang="ja-JP" dirty="0" err="1" smtClean="0"/>
              <a:t>idata</a:t>
            </a:r>
            <a:r>
              <a:rPr lang="en-US" altLang="ja-JP" dirty="0" smtClean="0"/>
              <a:t>)</a:t>
            </a:r>
            <a:r>
              <a:rPr lang="ja-JP" altLang="en-US" dirty="0" smtClean="0"/>
              <a:t>を組み合わせて、その人のこってり好き度・贅沢好き度を求める。この指数を採るのには平均値を利用する。</a:t>
            </a:r>
            <a:endParaRPr lang="en-US" altLang="ja-JP" dirty="0" smtClean="0"/>
          </a:p>
          <a:p>
            <a:r>
              <a:rPr lang="ja-JP" altLang="en-US" dirty="0"/>
              <a:t>各</a:t>
            </a:r>
            <a:r>
              <a:rPr lang="ja-JP" altLang="en-US" dirty="0" smtClean="0"/>
              <a:t>個人の嗜好に関する特徴量から、被験者と近い者を選択し、一致する者の性別などを重み付け平均により考える。</a:t>
            </a:r>
            <a:endParaRPr lang="en-US" altLang="ja-JP" dirty="0" smtClean="0"/>
          </a:p>
        </p:txBody>
      </p:sp>
    </p:spTree>
    <p:extLst>
      <p:ext uri="{BB962C8B-B14F-4D97-AF65-F5344CB8AC3E}">
        <p14:creationId xmlns:p14="http://schemas.microsoft.com/office/powerpoint/2010/main" val="12961152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ja-JP" altLang="en-US" dirty="0"/>
              <a:t>目次</a:t>
            </a:r>
            <a:endParaRPr kumimoji="1" lang="ja-JP" altLang="en-US" dirty="0"/>
          </a:p>
        </p:txBody>
      </p:sp>
      <p:sp>
        <p:nvSpPr>
          <p:cNvPr id="5" name="コンテンツ プレースホルダー 4"/>
          <p:cNvSpPr>
            <a:spLocks noGrp="1"/>
          </p:cNvSpPr>
          <p:nvPr>
            <p:ph idx="1"/>
          </p:nvPr>
        </p:nvSpPr>
        <p:spPr/>
        <p:txBody>
          <a:bodyPr>
            <a:normAutofit fontScale="92500" lnSpcReduction="10000"/>
          </a:bodyPr>
          <a:lstStyle/>
          <a:p>
            <a:r>
              <a:rPr kumimoji="1" lang="ja-JP" altLang="en-US" dirty="0" smtClean="0"/>
              <a:t>課題</a:t>
            </a:r>
            <a:r>
              <a:rPr kumimoji="1" lang="en-US" altLang="ja-JP" dirty="0" smtClean="0"/>
              <a:t>1</a:t>
            </a:r>
          </a:p>
          <a:p>
            <a:pPr lvl="1"/>
            <a:r>
              <a:rPr lang="ja-JP" altLang="en-US" dirty="0" smtClean="0"/>
              <a:t>協調フィルタリングによる解決</a:t>
            </a:r>
            <a:endParaRPr lang="en-US" altLang="ja-JP" dirty="0"/>
          </a:p>
          <a:p>
            <a:pPr lvl="1"/>
            <a:r>
              <a:rPr kumimoji="1" lang="en-US" altLang="ja-JP" dirty="0" smtClean="0"/>
              <a:t>k-means</a:t>
            </a:r>
            <a:r>
              <a:rPr kumimoji="1" lang="ja-JP" altLang="en-US" dirty="0" smtClean="0"/>
              <a:t>法による解決</a:t>
            </a:r>
            <a:endParaRPr lang="en-US" altLang="ja-JP" dirty="0"/>
          </a:p>
          <a:p>
            <a:pPr lvl="1"/>
            <a:r>
              <a:rPr lang="ja-JP" altLang="en-US" dirty="0" smtClean="0"/>
              <a:t>アルゴリズムの精緻化</a:t>
            </a:r>
            <a:endParaRPr lang="en-US" altLang="ja-JP" dirty="0" smtClean="0"/>
          </a:p>
          <a:p>
            <a:pPr lvl="2"/>
            <a:r>
              <a:rPr lang="ja-JP" altLang="en-US" dirty="0" smtClean="0"/>
              <a:t>順位情報の重みづけ</a:t>
            </a:r>
            <a:endParaRPr lang="en-US" altLang="ja-JP" dirty="0" smtClean="0"/>
          </a:p>
          <a:p>
            <a:pPr lvl="2"/>
            <a:r>
              <a:rPr lang="ja-JP" altLang="en-US" dirty="0" smtClean="0"/>
              <a:t>被験者との距離の重み付け</a:t>
            </a:r>
            <a:endParaRPr lang="en-US" altLang="ja-JP" dirty="0" smtClean="0"/>
          </a:p>
          <a:p>
            <a:pPr lvl="2"/>
            <a:endParaRPr lang="en-US" altLang="ja-JP" dirty="0" smtClean="0"/>
          </a:p>
          <a:p>
            <a:r>
              <a:rPr kumimoji="1" lang="ja-JP" altLang="en-US" dirty="0" smtClean="0"/>
              <a:t>課題</a:t>
            </a:r>
            <a:r>
              <a:rPr kumimoji="1" lang="en-US" altLang="ja-JP" dirty="0" smtClean="0"/>
              <a:t>2</a:t>
            </a:r>
          </a:p>
          <a:p>
            <a:pPr lvl="1"/>
            <a:r>
              <a:rPr kumimoji="1" lang="ja-JP" altLang="en-US" dirty="0" smtClean="0"/>
              <a:t>個人データと寿司データから特徴量を抽出</a:t>
            </a:r>
            <a:endParaRPr kumimoji="1" lang="en-US" altLang="ja-JP" dirty="0" smtClean="0"/>
          </a:p>
          <a:p>
            <a:pPr marL="457200" lvl="1" indent="0">
              <a:buNone/>
            </a:pPr>
            <a:r>
              <a:rPr lang="en-US" altLang="ja-JP" dirty="0"/>
              <a:t>	</a:t>
            </a:r>
            <a:endParaRPr kumimoji="1" lang="ja-JP" altLang="en-US" dirty="0"/>
          </a:p>
        </p:txBody>
      </p:sp>
    </p:spTree>
    <p:extLst>
      <p:ext uri="{BB962C8B-B14F-4D97-AF65-F5344CB8AC3E}">
        <p14:creationId xmlns:p14="http://schemas.microsoft.com/office/powerpoint/2010/main" val="39536501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ctrTitle"/>
          </p:nvPr>
        </p:nvSpPr>
        <p:spPr/>
        <p:txBody>
          <a:bodyPr/>
          <a:lstStyle/>
          <a:p>
            <a:r>
              <a:rPr kumimoji="1" lang="ja-JP" altLang="en-US" dirty="0" smtClean="0"/>
              <a:t>課題</a:t>
            </a:r>
            <a:r>
              <a:rPr kumimoji="1" lang="en-US" altLang="ja-JP" dirty="0" smtClean="0"/>
              <a:t>1</a:t>
            </a:r>
            <a:endParaRPr kumimoji="1" lang="ja-JP" altLang="en-US" dirty="0"/>
          </a:p>
        </p:txBody>
      </p:sp>
      <p:sp>
        <p:nvSpPr>
          <p:cNvPr id="7" name="サブタイトル 6"/>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22386073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協調フィルタリングによる解決</a:t>
            </a:r>
            <a:endParaRPr kumimoji="1" lang="ja-JP" altLang="en-US" dirty="0"/>
          </a:p>
        </p:txBody>
      </p:sp>
      <p:sp>
        <p:nvSpPr>
          <p:cNvPr id="3" name="コンテンツ プレースホルダー 2"/>
          <p:cNvSpPr>
            <a:spLocks noGrp="1"/>
          </p:cNvSpPr>
          <p:nvPr>
            <p:ph idx="1"/>
          </p:nvPr>
        </p:nvSpPr>
        <p:spPr>
          <a:xfrm>
            <a:off x="457200" y="1600200"/>
            <a:ext cx="8229600" cy="4997152"/>
          </a:xfrm>
        </p:spPr>
        <p:txBody>
          <a:bodyPr>
            <a:normAutofit fontScale="92500" lnSpcReduction="10000"/>
          </a:bodyPr>
          <a:lstStyle/>
          <a:p>
            <a:pPr marL="0" indent="0">
              <a:buNone/>
            </a:pPr>
            <a:r>
              <a:rPr kumimoji="1" lang="ja-JP" altLang="en-US" dirty="0" smtClean="0"/>
              <a:t>類似した個人データを持つ者は類似した嗜好をもつと仮定して</a:t>
            </a:r>
            <a:endParaRPr lang="en-US" altLang="ja-JP" dirty="0"/>
          </a:p>
          <a:p>
            <a:pPr marL="0" indent="0">
              <a:buNone/>
            </a:pPr>
            <a:r>
              <a:rPr lang="ja-JP" altLang="en-US" dirty="0" smtClean="0"/>
              <a:t>被験者の個人データを提示</a:t>
            </a:r>
            <a:endParaRPr lang="en-US" altLang="ja-JP" dirty="0" smtClean="0"/>
          </a:p>
          <a:p>
            <a:pPr marL="0" indent="0">
              <a:buNone/>
            </a:pPr>
            <a:r>
              <a:rPr lang="ja-JP" altLang="en-US" dirty="0" smtClean="0"/>
              <a:t>年齢などについて一致した個人データをもつ集団を抽出</a:t>
            </a:r>
            <a:endParaRPr lang="en-US" altLang="ja-JP" dirty="0" smtClean="0"/>
          </a:p>
          <a:p>
            <a:pPr marL="0" indent="0">
              <a:buNone/>
            </a:pPr>
            <a:r>
              <a:rPr kumimoji="1" lang="ja-JP" altLang="en-US" dirty="0" smtClean="0"/>
              <a:t>その集団内の平均順位での上から三つを推薦</a:t>
            </a:r>
            <a:endParaRPr kumimoji="1" lang="en-US" altLang="ja-JP" dirty="0" smtClean="0"/>
          </a:p>
          <a:p>
            <a:pPr marL="0" indent="0">
              <a:buNone/>
            </a:pPr>
            <a:endParaRPr lang="en-US" altLang="ja-JP" dirty="0" smtClean="0"/>
          </a:p>
          <a:p>
            <a:pPr marL="0" indent="0">
              <a:buNone/>
            </a:pPr>
            <a:r>
              <a:rPr lang="ja-JP" altLang="en-US" dirty="0" smtClean="0"/>
              <a:t>問題</a:t>
            </a:r>
            <a:r>
              <a:rPr lang="en-US" altLang="ja-JP" dirty="0" smtClean="0"/>
              <a:t>:</a:t>
            </a:r>
            <a:endParaRPr lang="en-US" altLang="ja-JP" dirty="0"/>
          </a:p>
          <a:p>
            <a:pPr marL="0" indent="0">
              <a:buNone/>
            </a:pPr>
            <a:r>
              <a:rPr kumimoji="1" lang="ja-JP" altLang="en-US" dirty="0" smtClean="0"/>
              <a:t>一致した個人データを持つ者がいない或いはごく少数である場合はどうすべきか</a:t>
            </a:r>
            <a:r>
              <a:rPr lang="ja-JP" altLang="en-US" dirty="0"/>
              <a:t>。</a:t>
            </a:r>
            <a:endParaRPr kumimoji="1" lang="en-US" altLang="ja-JP" dirty="0" smtClean="0"/>
          </a:p>
        </p:txBody>
      </p:sp>
    </p:spTree>
    <p:extLst>
      <p:ext uri="{BB962C8B-B14F-4D97-AF65-F5344CB8AC3E}">
        <p14:creationId xmlns:p14="http://schemas.microsoft.com/office/powerpoint/2010/main" val="26577649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K-means</a:t>
            </a:r>
            <a:r>
              <a:rPr kumimoji="1" lang="ja-JP" altLang="en-US" smtClean="0"/>
              <a:t>法による解決</a:t>
            </a:r>
            <a:endParaRPr kumimoji="1" lang="ja-JP" altLang="en-US"/>
          </a:p>
        </p:txBody>
      </p:sp>
      <p:sp>
        <p:nvSpPr>
          <p:cNvPr id="3" name="コンテンツ プレースホルダー 2"/>
          <p:cNvSpPr>
            <a:spLocks noGrp="1"/>
          </p:cNvSpPr>
          <p:nvPr>
            <p:ph idx="1"/>
          </p:nvPr>
        </p:nvSpPr>
        <p:spPr>
          <a:xfrm>
            <a:off x="457200" y="1600200"/>
            <a:ext cx="8229600" cy="4853136"/>
          </a:xfrm>
        </p:spPr>
        <p:txBody>
          <a:bodyPr>
            <a:normAutofit lnSpcReduction="10000"/>
          </a:bodyPr>
          <a:lstStyle/>
          <a:p>
            <a:pPr marL="0" indent="0">
              <a:buNone/>
            </a:pPr>
            <a:r>
              <a:rPr lang="ja-JP" altLang="en-US" dirty="0" smtClean="0"/>
              <a:t>被験者の個人データを提示</a:t>
            </a:r>
            <a:endParaRPr lang="en-US" altLang="ja-JP" dirty="0" smtClean="0"/>
          </a:p>
          <a:p>
            <a:pPr marL="0" indent="0">
              <a:buNone/>
            </a:pPr>
            <a:r>
              <a:rPr lang="ja-JP" altLang="en-US" dirty="0" smtClean="0"/>
              <a:t>データベースに被験者のデータを加え、</a:t>
            </a:r>
            <a:r>
              <a:rPr lang="en-US" altLang="ja-JP" dirty="0" smtClean="0"/>
              <a:t>k-means</a:t>
            </a:r>
            <a:r>
              <a:rPr lang="ja-JP" altLang="en-US" dirty="0" smtClean="0"/>
              <a:t>法によりクラスタリングを行う</a:t>
            </a:r>
            <a:endParaRPr lang="en-US" altLang="ja-JP" dirty="0" smtClean="0"/>
          </a:p>
          <a:p>
            <a:pPr marL="0" indent="0">
              <a:buNone/>
            </a:pPr>
            <a:r>
              <a:rPr lang="ja-JP" altLang="en-US" dirty="0" smtClean="0"/>
              <a:t>被験者の所属するクラスター内での平均順位を計算し、上から三位を推薦</a:t>
            </a:r>
            <a:endParaRPr lang="en-US" altLang="ja-JP" dirty="0" smtClean="0"/>
          </a:p>
          <a:p>
            <a:pPr marL="0" indent="0">
              <a:buNone/>
            </a:pPr>
            <a:endParaRPr lang="en-US" altLang="ja-JP" dirty="0" smtClean="0"/>
          </a:p>
          <a:p>
            <a:pPr marL="0" indent="0">
              <a:buNone/>
            </a:pPr>
            <a:r>
              <a:rPr lang="ja-JP" altLang="en-US" dirty="0" smtClean="0"/>
              <a:t>クラスター内からの推薦方法を工夫することにより</a:t>
            </a:r>
            <a:endParaRPr lang="en-US" altLang="ja-JP" dirty="0" smtClean="0"/>
          </a:p>
          <a:p>
            <a:pPr marL="0" indent="0">
              <a:buNone/>
            </a:pPr>
            <a:r>
              <a:rPr lang="ja-JP" altLang="en-US" dirty="0" smtClean="0"/>
              <a:t>精度を上げることはできないだろうか。</a:t>
            </a:r>
            <a:endParaRPr lang="en-US" altLang="ja-JP" dirty="0"/>
          </a:p>
        </p:txBody>
      </p:sp>
    </p:spTree>
    <p:extLst>
      <p:ext uri="{BB962C8B-B14F-4D97-AF65-F5344CB8AC3E}">
        <p14:creationId xmlns:p14="http://schemas.microsoft.com/office/powerpoint/2010/main" val="11732225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アルゴリズムの精緻化</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順位情報に重みをつける</a:t>
            </a:r>
            <a:endParaRPr kumimoji="1" lang="en-US" altLang="ja-JP" dirty="0" smtClean="0"/>
          </a:p>
          <a:p>
            <a:r>
              <a:rPr lang="ja-JP" altLang="en-US" dirty="0" smtClean="0"/>
              <a:t>より近い嗜好を持った人の影響力を高める</a:t>
            </a:r>
            <a:endParaRPr lang="en-US" altLang="ja-JP" dirty="0" smtClean="0"/>
          </a:p>
          <a:p>
            <a:pPr marL="0" indent="0">
              <a:buNone/>
            </a:pPr>
            <a:r>
              <a:rPr kumimoji="1" lang="ja-JP" altLang="en-US" dirty="0"/>
              <a:t>と</a:t>
            </a:r>
            <a:r>
              <a:rPr kumimoji="1" lang="ja-JP" altLang="en-US" dirty="0" smtClean="0"/>
              <a:t>いう二つの手法により考える。</a:t>
            </a:r>
            <a:endParaRPr kumimoji="1" lang="en-US" altLang="ja-JP" dirty="0" smtClean="0"/>
          </a:p>
          <a:p>
            <a:endParaRPr kumimoji="1" lang="ja-JP" altLang="en-US" dirty="0"/>
          </a:p>
        </p:txBody>
      </p:sp>
    </p:spTree>
    <p:extLst>
      <p:ext uri="{BB962C8B-B14F-4D97-AF65-F5344CB8AC3E}">
        <p14:creationId xmlns:p14="http://schemas.microsoft.com/office/powerpoint/2010/main" val="3051841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a:t>順位の情報はどれも等しい</a:t>
            </a:r>
            <a:r>
              <a:rPr lang="ja-JP" altLang="en-US" dirty="0" smtClean="0"/>
              <a:t>影響力か</a:t>
            </a:r>
            <a:endParaRPr kumimoji="1" lang="ja-JP" altLang="en-US" dirty="0"/>
          </a:p>
        </p:txBody>
      </p:sp>
      <p:sp>
        <p:nvSpPr>
          <p:cNvPr id="3" name="コンテンツ プレースホルダー 2"/>
          <p:cNvSpPr>
            <a:spLocks noGrp="1"/>
          </p:cNvSpPr>
          <p:nvPr>
            <p:ph idx="1"/>
          </p:nvPr>
        </p:nvSpPr>
        <p:spPr>
          <a:xfrm>
            <a:off x="457200" y="1600200"/>
            <a:ext cx="8229600" cy="5069160"/>
          </a:xfrm>
        </p:spPr>
        <p:txBody>
          <a:bodyPr/>
          <a:lstStyle/>
          <a:p>
            <a:pPr marL="0" indent="0">
              <a:buNone/>
            </a:pPr>
            <a:r>
              <a:rPr lang="ja-JP" altLang="en-US" dirty="0" smtClean="0"/>
              <a:t>寿司ネタの順位の回答方法は、上位のものは特に好むものであり、下位のものはいわゆる「余りもの」的であって影響力が小さいと仮定して、順位が上位であるものは特に強く平均の計算に影響を及ぼすようにし、下位であるものは影響が小さくなるように</a:t>
            </a:r>
            <a:r>
              <a:rPr lang="ja-JP" altLang="en-US" dirty="0"/>
              <a:t>一定</a:t>
            </a:r>
            <a:r>
              <a:rPr lang="ja-JP" altLang="en-US" dirty="0" smtClean="0"/>
              <a:t>のルールで順位情報をポイントに変換する。</a:t>
            </a:r>
            <a:endParaRPr lang="en-US" altLang="ja-JP" dirty="0" smtClean="0"/>
          </a:p>
          <a:p>
            <a:r>
              <a:rPr lang="en-US" altLang="ja-JP" dirty="0" smtClean="0"/>
              <a:t>100,90,80,70,…</a:t>
            </a:r>
            <a:r>
              <a:rPr lang="ja-JP" altLang="en-US" dirty="0" smtClean="0"/>
              <a:t>の直線ルールと</a:t>
            </a:r>
            <a:endParaRPr lang="en-US" altLang="ja-JP" dirty="0" smtClean="0"/>
          </a:p>
          <a:p>
            <a:r>
              <a:rPr lang="en-US" altLang="ja-JP" dirty="0" smtClean="0"/>
              <a:t>100,81,64,49,36,…</a:t>
            </a:r>
            <a:r>
              <a:rPr lang="ja-JP" altLang="en-US" dirty="0" smtClean="0"/>
              <a:t>の二次関数ルール</a:t>
            </a:r>
            <a:endParaRPr lang="en-US" altLang="ja-JP" dirty="0" smtClean="0"/>
          </a:p>
        </p:txBody>
      </p:sp>
    </p:spTree>
    <p:extLst>
      <p:ext uri="{BB962C8B-B14F-4D97-AF65-F5344CB8AC3E}">
        <p14:creationId xmlns:p14="http://schemas.microsoft.com/office/powerpoint/2010/main" val="7861826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544" y="548680"/>
            <a:ext cx="8229600" cy="1143000"/>
          </a:xfrm>
        </p:spPr>
        <p:txBody>
          <a:bodyPr>
            <a:normAutofit fontScale="90000"/>
          </a:bodyPr>
          <a:lstStyle/>
          <a:p>
            <a:r>
              <a:rPr lang="ja-JP" altLang="en-US" dirty="0"/>
              <a:t>より近い嗜好を持った人の影響力を</a:t>
            </a:r>
            <a:r>
              <a:rPr lang="ja-JP" altLang="en-US" dirty="0" smtClean="0"/>
              <a:t>高める</a:t>
            </a:r>
            <a:r>
              <a:rPr lang="en-US" altLang="ja-JP" dirty="0"/>
              <a:t/>
            </a:r>
            <a:br>
              <a:rPr lang="en-US" altLang="ja-JP" dirty="0"/>
            </a:br>
            <a:endParaRPr kumimoji="1" lang="ja-JP" altLang="en-US" dirty="0"/>
          </a:p>
        </p:txBody>
      </p:sp>
      <p:sp>
        <p:nvSpPr>
          <p:cNvPr id="3" name="コンテンツ プレースホルダー 2"/>
          <p:cNvSpPr>
            <a:spLocks noGrp="1"/>
          </p:cNvSpPr>
          <p:nvPr>
            <p:ph idx="1"/>
          </p:nvPr>
        </p:nvSpPr>
        <p:spPr>
          <a:xfrm>
            <a:off x="457200" y="1600200"/>
            <a:ext cx="8229600" cy="5069160"/>
          </a:xfrm>
        </p:spPr>
        <p:txBody>
          <a:bodyPr>
            <a:normAutofit lnSpcReduction="10000"/>
          </a:bodyPr>
          <a:lstStyle/>
          <a:p>
            <a:pPr marL="0" indent="0">
              <a:buNone/>
            </a:pPr>
            <a:r>
              <a:rPr lang="ja-JP" altLang="en-US" dirty="0" smtClean="0"/>
              <a:t>クラスター内の各個人の被験者との</a:t>
            </a:r>
            <a:r>
              <a:rPr lang="ja-JP" altLang="en-US" dirty="0" smtClean="0"/>
              <a:t>距離を</a:t>
            </a:r>
            <a:r>
              <a:rPr lang="ja-JP" altLang="en-US" dirty="0" smtClean="0"/>
              <a:t>計算し、距離が近い人の順位平均計算における影響力を強くするために、</a:t>
            </a:r>
            <a:endParaRPr lang="en-US" altLang="ja-JP" dirty="0" smtClean="0"/>
          </a:p>
          <a:p>
            <a:r>
              <a:rPr lang="ja-JP" altLang="en-US" dirty="0" smtClean="0"/>
              <a:t>距離</a:t>
            </a:r>
            <a:r>
              <a:rPr lang="en-US" altLang="ja-JP" dirty="0" smtClean="0"/>
              <a:t>d</a:t>
            </a:r>
            <a:r>
              <a:rPr lang="ja-JP" altLang="en-US" dirty="0" smtClean="0"/>
              <a:t>を</a:t>
            </a:r>
            <a:r>
              <a:rPr lang="en-US" altLang="ja-JP" dirty="0" smtClean="0"/>
              <a:t>-</a:t>
            </a:r>
            <a:r>
              <a:rPr lang="en-US" altLang="ja-JP" dirty="0" err="1" smtClean="0"/>
              <a:t>ln</a:t>
            </a:r>
            <a:r>
              <a:rPr lang="en-US" altLang="ja-JP" dirty="0" smtClean="0"/>
              <a:t>(x)</a:t>
            </a:r>
            <a:r>
              <a:rPr lang="ja-JP" altLang="en-US" dirty="0" smtClean="0"/>
              <a:t>に代入して、</a:t>
            </a:r>
            <a:r>
              <a:rPr lang="en-US" altLang="ja-JP" dirty="0" smtClean="0"/>
              <a:t>-</a:t>
            </a:r>
            <a:r>
              <a:rPr lang="en-US" altLang="ja-JP" dirty="0" err="1" smtClean="0"/>
              <a:t>ln</a:t>
            </a:r>
            <a:r>
              <a:rPr lang="en-US" altLang="ja-JP" dirty="0" smtClean="0"/>
              <a:t>(d)</a:t>
            </a:r>
            <a:r>
              <a:rPr lang="ja-JP" altLang="en-US" dirty="0" smtClean="0"/>
              <a:t>を先ほど計算した各個人の回答のポイントにかける。</a:t>
            </a:r>
            <a:endParaRPr lang="en-US" altLang="ja-JP" dirty="0" smtClean="0"/>
          </a:p>
          <a:p>
            <a:r>
              <a:rPr lang="ja-JP" altLang="en-US" dirty="0" smtClean="0"/>
              <a:t>距離</a:t>
            </a:r>
            <a:r>
              <a:rPr lang="en-US" altLang="ja-JP" dirty="0" smtClean="0"/>
              <a:t>d</a:t>
            </a:r>
            <a:r>
              <a:rPr lang="ja-JP" altLang="en-US" dirty="0" smtClean="0"/>
              <a:t>の逆数をとり、各個人の回答のポイントに</a:t>
            </a:r>
            <a:r>
              <a:rPr lang="ja-JP" altLang="en-US" dirty="0" smtClean="0"/>
              <a:t>かける</a:t>
            </a:r>
            <a:endParaRPr lang="en-US" altLang="ja-JP" dirty="0" smtClean="0"/>
          </a:p>
          <a:p>
            <a:r>
              <a:rPr lang="ja-JP" altLang="en-US" dirty="0"/>
              <a:t>距離</a:t>
            </a:r>
            <a:r>
              <a:rPr lang="ja-JP" altLang="en-US" dirty="0" smtClean="0"/>
              <a:t>の計算方法はキャンベラ距離を用いた。（様々な距離尺度を試した結果一番精度がよかったため）</a:t>
            </a:r>
            <a:endParaRPr lang="en-US" altLang="ja-JP" dirty="0" smtClean="0"/>
          </a:p>
        </p:txBody>
      </p:sp>
    </p:spTree>
    <p:extLst>
      <p:ext uri="{BB962C8B-B14F-4D97-AF65-F5344CB8AC3E}">
        <p14:creationId xmlns:p14="http://schemas.microsoft.com/office/powerpoint/2010/main" val="31474542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結果</a:t>
            </a:r>
            <a:endParaRPr kumimoji="1" lang="ja-JP" altLang="en-US" dirty="0"/>
          </a:p>
        </p:txBody>
      </p:sp>
      <p:sp>
        <p:nvSpPr>
          <p:cNvPr id="3" name="コンテンツ プレースホルダー 2"/>
          <p:cNvSpPr>
            <a:spLocks noGrp="1"/>
          </p:cNvSpPr>
          <p:nvPr>
            <p:ph idx="1"/>
          </p:nvPr>
        </p:nvSpPr>
        <p:spPr>
          <a:xfrm>
            <a:off x="457200" y="1600200"/>
            <a:ext cx="8229600" cy="5141168"/>
          </a:xfrm>
        </p:spPr>
        <p:txBody>
          <a:bodyPr/>
          <a:lstStyle/>
          <a:p>
            <a:r>
              <a:rPr kumimoji="1" lang="ja-JP" altLang="en-US" dirty="0" smtClean="0"/>
              <a:t>精度の検証はホールドアウト検定により行った。</a:t>
            </a:r>
            <a:endParaRPr kumimoji="1" lang="en-US" altLang="ja-JP" dirty="0" smtClean="0"/>
          </a:p>
          <a:p>
            <a:r>
              <a:rPr lang="ja-JP" altLang="en-US" dirty="0" smtClean="0"/>
              <a:t>結果、</a:t>
            </a:r>
            <a:r>
              <a:rPr lang="en-US" altLang="ja-JP" dirty="0" smtClean="0"/>
              <a:t>k-means</a:t>
            </a:r>
            <a:r>
              <a:rPr lang="ja-JP" altLang="en-US" dirty="0" smtClean="0"/>
              <a:t>法による予想では約</a:t>
            </a:r>
            <a:r>
              <a:rPr lang="en-US" altLang="ja-JP" dirty="0" smtClean="0"/>
              <a:t>16%</a:t>
            </a:r>
            <a:r>
              <a:rPr lang="ja-JP" altLang="en-US" dirty="0" smtClean="0"/>
              <a:t>ほどの精度が期待できた。</a:t>
            </a:r>
            <a:endParaRPr lang="en-US" altLang="ja-JP" dirty="0" smtClean="0"/>
          </a:p>
          <a:p>
            <a:r>
              <a:rPr lang="en-US" altLang="ja-JP" dirty="0" smtClean="0"/>
              <a:t>K-means</a:t>
            </a:r>
            <a:r>
              <a:rPr lang="ja-JP" altLang="en-US" dirty="0" smtClean="0"/>
              <a:t>法に類似度を考慮して重み付けをした予想を行った結果</a:t>
            </a:r>
            <a:r>
              <a:rPr lang="en-US" altLang="ja-JP" dirty="0" smtClean="0"/>
              <a:t>2</a:t>
            </a:r>
            <a:r>
              <a:rPr lang="ja-JP" altLang="en-US" dirty="0" smtClean="0"/>
              <a:t>～</a:t>
            </a:r>
            <a:r>
              <a:rPr lang="en-US" altLang="ja-JP" dirty="0"/>
              <a:t>4</a:t>
            </a:r>
            <a:r>
              <a:rPr lang="en-US" altLang="ja-JP" dirty="0" smtClean="0"/>
              <a:t>%</a:t>
            </a:r>
            <a:r>
              <a:rPr lang="ja-JP" altLang="en-US" dirty="0" smtClean="0"/>
              <a:t>の精度の向上がみられた。</a:t>
            </a:r>
            <a:endParaRPr lang="en-US" altLang="ja-JP" dirty="0" smtClean="0"/>
          </a:p>
        </p:txBody>
      </p:sp>
    </p:spTree>
    <p:extLst>
      <p:ext uri="{BB962C8B-B14F-4D97-AF65-F5344CB8AC3E}">
        <p14:creationId xmlns:p14="http://schemas.microsoft.com/office/powerpoint/2010/main" val="1544633099"/>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304</TotalTime>
  <Words>567</Words>
  <Application>Microsoft Office PowerPoint</Application>
  <PresentationFormat>画面に合わせる (4:3)</PresentationFormat>
  <Paragraphs>51</Paragraphs>
  <Slides>11</Slides>
  <Notes>0</Notes>
  <HiddenSlides>0</HiddenSlides>
  <MMClips>0</MMClips>
  <ScaleCrop>false</ScaleCrop>
  <HeadingPairs>
    <vt:vector size="4" baseType="variant">
      <vt:variant>
        <vt:lpstr>テーマ</vt:lpstr>
      </vt:variant>
      <vt:variant>
        <vt:i4>1</vt:i4>
      </vt:variant>
      <vt:variant>
        <vt:lpstr>スライド タイトル</vt:lpstr>
      </vt:variant>
      <vt:variant>
        <vt:i4>11</vt:i4>
      </vt:variant>
    </vt:vector>
  </HeadingPairs>
  <TitlesOfParts>
    <vt:vector size="12" baseType="lpstr">
      <vt:lpstr>Office ​​テーマ</vt:lpstr>
      <vt:lpstr>飯山ゼミ期末発表</vt:lpstr>
      <vt:lpstr>目次</vt:lpstr>
      <vt:lpstr>課題1</vt:lpstr>
      <vt:lpstr>協調フィルタリングによる解決</vt:lpstr>
      <vt:lpstr>K-means法による解決</vt:lpstr>
      <vt:lpstr>アルゴリズムの精緻化</vt:lpstr>
      <vt:lpstr>順位の情報はどれも等しい影響力か</vt:lpstr>
      <vt:lpstr>より近い嗜好を持った人の影響力を高める </vt:lpstr>
      <vt:lpstr>結果</vt:lpstr>
      <vt:lpstr>課題2</vt:lpstr>
      <vt:lpstr>嗜好データと寿司データから特徴量を抽出</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kazu</dc:creator>
  <cp:lastModifiedBy>kazu</cp:lastModifiedBy>
  <cp:revision>29</cp:revision>
  <dcterms:created xsi:type="dcterms:W3CDTF">2014-01-28T10:32:23Z</dcterms:created>
  <dcterms:modified xsi:type="dcterms:W3CDTF">2014-01-28T15:43:43Z</dcterms:modified>
</cp:coreProperties>
</file>