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3401"/>
  </p:normalViewPr>
  <p:slideViewPr>
    <p:cSldViewPr snapToGrid="0">
      <p:cViewPr varScale="1">
        <p:scale>
          <a:sx n="106" d="100"/>
          <a:sy n="106" d="100"/>
        </p:scale>
        <p:origin x="1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D2A41-8423-424A-B420-0FD9FDC12B0A}" type="datetimeFigureOut">
              <a:rPr lang="en-SE" smtClean="0"/>
              <a:t>2024-12-06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1B7D9-DFC0-1E43-B4F3-94EE590277F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5390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-Writing tests is more intellectually challenging than writing implementations code</a:t>
            </a:r>
          </a:p>
          <a:p>
            <a:r>
              <a:rPr lang="en-SE" dirty="0"/>
              <a:t>-Tests communicate by failing. You know the tests actually work because you have seen them fail</a:t>
            </a:r>
          </a:p>
          <a:p>
            <a:r>
              <a:rPr lang="en-SE" dirty="0"/>
              <a:t>-Have you ever seen a class with 1000 LOC and 20 static dependencies? Ever tried to test one? TDD will never produce something like that</a:t>
            </a:r>
          </a:p>
          <a:p>
            <a:r>
              <a:rPr lang="en-SE" dirty="0"/>
              <a:t>-TDD is definitely faster than writing tests after. And surprisingly, it’s often faster than skipping the tests.</a:t>
            </a:r>
          </a:p>
          <a:p>
            <a:r>
              <a:rPr lang="en-SE" dirty="0"/>
              <a:t>-Manually testing code is tiresome. Clicking, manually entering data</a:t>
            </a:r>
          </a:p>
          <a:p>
            <a:endParaRPr lang="en-SE" dirty="0"/>
          </a:p>
          <a:p>
            <a:r>
              <a:rPr lang="en-SE" dirty="0"/>
              <a:t>It off-loads the brain. You don’t need to keep as much information in your head.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1B7D9-DFC0-1E43-B4F3-94EE590277F3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7641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Without TDD, writing test cases tends to become the boring part. I often find myself doing it under stress. It’s more tempting to just skip the tests, since the code is complete.</a:t>
            </a:r>
          </a:p>
          <a:p>
            <a:r>
              <a:rPr lang="en-SE" dirty="0"/>
              <a:t>But with TDD, the manual testing tends to be the boring part.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1B7D9-DFC0-1E43-B4F3-94EE590277F3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06939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Two learnings:</a:t>
            </a:r>
          </a:p>
          <a:p>
            <a:r>
              <a:rPr lang="en-SE" dirty="0"/>
              <a:t>It would be faster to just start by adding the failing test first. Then I could run the test to verify my bug fix</a:t>
            </a:r>
          </a:p>
          <a:p>
            <a:r>
              <a:rPr lang="en-SE" dirty="0"/>
              <a:t>Sometimes I make mistakes when writing tests. Red first means I know they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1B7D9-DFC0-1E43-B4F3-94EE590277F3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0947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What’s wrong with this test?</a:t>
            </a:r>
          </a:p>
          <a:p>
            <a:endParaRPr lang="en-SE" dirty="0"/>
          </a:p>
          <a:p>
            <a:r>
              <a:rPr lang="en-SE" dirty="0"/>
              <a:t>Two things:</a:t>
            </a:r>
          </a:p>
          <a:p>
            <a:r>
              <a:rPr lang="sv-SE" dirty="0" err="1"/>
              <a:t>Move</a:t>
            </a:r>
            <a:r>
              <a:rPr lang="sv-SE" dirty="0"/>
              <a:t> </a:t>
            </a:r>
            <a:r>
              <a:rPr lang="sv-SE" dirty="0" err="1"/>
              <a:t>line</a:t>
            </a:r>
            <a:r>
              <a:rPr lang="sv-SE" dirty="0"/>
              <a:t> 31 to 25</a:t>
            </a:r>
          </a:p>
          <a:p>
            <a:r>
              <a:rPr lang="sv-SE" dirty="0" err="1"/>
              <a:t>Expectation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happens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closure</a:t>
            </a:r>
            <a:r>
              <a:rPr lang="sv-SE" dirty="0"/>
              <a:t> is </a:t>
            </a:r>
            <a:r>
              <a:rPr lang="sv-SE" dirty="0" err="1"/>
              <a:t>called</a:t>
            </a:r>
            <a:r>
              <a:rPr lang="sv-SE" dirty="0"/>
              <a:t>. Not </a:t>
            </a:r>
            <a:r>
              <a:rPr lang="sv-SE" dirty="0" err="1"/>
              <a:t>calling</a:t>
            </a:r>
            <a:r>
              <a:rPr lang="sv-SE" dirty="0"/>
              <a:t> the </a:t>
            </a:r>
            <a:r>
              <a:rPr lang="sv-SE" dirty="0" err="1"/>
              <a:t>closure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passes</a:t>
            </a:r>
            <a:r>
              <a:rPr lang="sv-SE" dirty="0"/>
              <a:t> the test</a:t>
            </a:r>
          </a:p>
          <a:p>
            <a:endParaRPr lang="sv-SE" dirty="0"/>
          </a:p>
          <a:p>
            <a:r>
              <a:rPr lang="sv-SE" dirty="0"/>
              <a:t>A ”</a:t>
            </a:r>
            <a:r>
              <a:rPr lang="sv-SE" dirty="0" err="1"/>
              <a:t>void</a:t>
            </a:r>
            <a:r>
              <a:rPr lang="sv-SE" dirty="0"/>
              <a:t>” implementation </a:t>
            </a:r>
            <a:r>
              <a:rPr lang="sv-SE" dirty="0" err="1"/>
              <a:t>of</a:t>
            </a:r>
            <a:r>
              <a:rPr lang="sv-SE" dirty="0"/>
              <a:t> the SUT </a:t>
            </a:r>
            <a:r>
              <a:rPr lang="sv-SE" dirty="0" err="1"/>
              <a:t>will</a:t>
            </a:r>
            <a:r>
              <a:rPr lang="sv-SE" dirty="0"/>
              <a:t> pass </a:t>
            </a:r>
            <a:r>
              <a:rPr lang="sv-SE" dirty="0" err="1"/>
              <a:t>this</a:t>
            </a:r>
            <a:r>
              <a:rPr lang="sv-SE" dirty="0"/>
              <a:t> test -&gt; </a:t>
            </a:r>
            <a:r>
              <a:rPr lang="sv-SE" dirty="0" err="1"/>
              <a:t>it’s</a:t>
            </a:r>
            <a:r>
              <a:rPr lang="sv-SE" dirty="0"/>
              <a:t> not a </a:t>
            </a:r>
            <a:r>
              <a:rPr lang="sv-SE" dirty="0" err="1"/>
              <a:t>reliable</a:t>
            </a:r>
            <a:r>
              <a:rPr lang="sv-SE" dirty="0"/>
              <a:t> test</a:t>
            </a:r>
          </a:p>
          <a:p>
            <a:endParaRPr lang="sv-SE" dirty="0"/>
          </a:p>
          <a:p>
            <a:r>
              <a:rPr lang="sv-SE" dirty="0" err="1"/>
              <a:t>With</a:t>
            </a:r>
            <a:r>
              <a:rPr lang="sv-SE" dirty="0"/>
              <a:t> TDD,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would</a:t>
            </a:r>
            <a:r>
              <a:rPr lang="sv-SE" dirty="0"/>
              <a:t> spot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error</a:t>
            </a:r>
            <a:r>
              <a:rPr lang="sv-SE" dirty="0"/>
              <a:t> </a:t>
            </a:r>
            <a:r>
              <a:rPr lang="sv-SE" dirty="0" err="1"/>
              <a:t>immediately</a:t>
            </a:r>
            <a:r>
              <a:rPr lang="sv-SE" dirty="0"/>
              <a:t>. </a:t>
            </a:r>
            <a:r>
              <a:rPr lang="sv-SE" dirty="0" err="1"/>
              <a:t>Because</a:t>
            </a:r>
            <a:r>
              <a:rPr lang="sv-SE" dirty="0"/>
              <a:t> the </a:t>
            </a:r>
            <a:r>
              <a:rPr lang="sv-SE" dirty="0" err="1"/>
              <a:t>first</a:t>
            </a:r>
            <a:r>
              <a:rPr lang="sv-SE" dirty="0"/>
              <a:t> step is to </a:t>
            </a:r>
            <a:r>
              <a:rPr lang="sv-SE" dirty="0" err="1"/>
              <a:t>write</a:t>
            </a:r>
            <a:r>
              <a:rPr lang="sv-SE" dirty="0"/>
              <a:t> a FAILING test (and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would</a:t>
            </a:r>
            <a:r>
              <a:rPr lang="sv-SE" dirty="0"/>
              <a:t> not </a:t>
            </a:r>
            <a:r>
              <a:rPr lang="sv-SE" dirty="0" err="1"/>
              <a:t>fail</a:t>
            </a:r>
            <a:r>
              <a:rPr lang="sv-SE" dirty="0"/>
              <a:t>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1B7D9-DFC0-1E43-B4F3-94EE590277F3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86382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1B7D9-DFC0-1E43-B4F3-94EE590277F3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6908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1B7D9-DFC0-1E43-B4F3-94EE590277F3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0593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41B9-226C-4FB7-BD56-689B00587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7D7F1-9FE2-40FE-7972-97A750C67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A329E-F086-CAED-A174-E44DD5D4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3867-0F67-1444-9B20-CC6F62AA5E8A}" type="datetimeFigureOut">
              <a:rPr lang="en-SE" smtClean="0"/>
              <a:t>2024-12-06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61CB7-D44F-2573-5352-5F030F1C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9DDCA-CF8F-BA34-0DF6-71A0B6EB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5EDA-C9D6-C940-9BB5-612BBA047F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7850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21F9-4AF2-06F5-F20F-7DA1CB34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A1ABE-232E-46E4-A510-8F8AF16D5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98604-EBDF-1495-D7DF-FCA5627A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3867-0F67-1444-9B20-CC6F62AA5E8A}" type="datetimeFigureOut">
              <a:rPr lang="en-SE" smtClean="0"/>
              <a:t>2024-12-06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DDF8-8662-9A7E-11A0-848235E4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FB2B0-7358-7C2C-6DD9-A330DF89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5EDA-C9D6-C940-9BB5-612BBA047F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0214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B5C62-C751-1C96-4ED7-A21964811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ED358-9BF1-8BC2-8D34-602BB29FF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4AAB5-FD62-DD53-0C5E-0618B10B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3867-0F67-1444-9B20-CC6F62AA5E8A}" type="datetimeFigureOut">
              <a:rPr lang="en-SE" smtClean="0"/>
              <a:t>2024-12-06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F4393-C9BE-E991-5338-5CFF85D6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6A009-F3D5-956F-2CB3-BC6A1C60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5EDA-C9D6-C940-9BB5-612BBA047F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2897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75E3-4D4C-C2A8-3CE5-B3EBE666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FF69B-02EA-DCBD-DD57-2AE94084D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F3B91-7538-B44C-5B64-FD424347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3867-0F67-1444-9B20-CC6F62AA5E8A}" type="datetimeFigureOut">
              <a:rPr lang="en-SE" smtClean="0"/>
              <a:t>2024-12-06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66C37-A340-BBF4-3827-71D8D2B7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D0913-0A6E-70F5-8CDA-E9AD5F54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5EDA-C9D6-C940-9BB5-612BBA047F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1518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80B9-44AE-2BE1-7FDE-80011DC0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D0994-3D40-1F12-2C8E-FCEE50BC0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EB353-9A2C-7D8D-B34E-1493DBFE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3867-0F67-1444-9B20-CC6F62AA5E8A}" type="datetimeFigureOut">
              <a:rPr lang="en-SE" smtClean="0"/>
              <a:t>2024-12-06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A71F5-CC36-C6D7-E174-B9A1E99D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52D5C-853C-3839-421A-92656379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5EDA-C9D6-C940-9BB5-612BBA047F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3842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926D-9271-33DE-6B42-BE200E0F2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1E631-F635-672D-6D79-38679B81D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422C2-F6CD-B844-CE00-78391C6B9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3D4AB-669E-9D5D-624C-B59BBF30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3867-0F67-1444-9B20-CC6F62AA5E8A}" type="datetimeFigureOut">
              <a:rPr lang="en-SE" smtClean="0"/>
              <a:t>2024-12-06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EAEA9-1CE4-0CD2-4E78-C3D2101E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BAEB1-45E7-7C7C-4DE8-FC9298BC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5EDA-C9D6-C940-9BB5-612BBA047F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3235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79F5-1A4E-BB21-D6BB-BDC1E917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C0A32-E603-5B7E-C332-F392BA26B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B7E14-3294-A467-2727-BD763502A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249B3-C06C-ED0B-1901-48298CF02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7961A-F69C-31B6-3538-463D30477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61424-F08D-1DDE-2F4D-03A8C6B6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3867-0F67-1444-9B20-CC6F62AA5E8A}" type="datetimeFigureOut">
              <a:rPr lang="en-SE" smtClean="0"/>
              <a:t>2024-12-06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83C31-AAEC-4B46-EFF5-B85D10DB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2E251-59C8-FF3D-72A8-A1F99F61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5EDA-C9D6-C940-9BB5-612BBA047F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2603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4766-B176-5B53-7C63-256AC618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230E6-5F77-51E0-B66D-A29E28B1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3867-0F67-1444-9B20-CC6F62AA5E8A}" type="datetimeFigureOut">
              <a:rPr lang="en-SE" smtClean="0"/>
              <a:t>2024-12-06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331B4-2DAE-D8CF-9783-E2DD82A3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2DE33-203D-34FD-B32F-5562173D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5EDA-C9D6-C940-9BB5-612BBA047F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4193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B7B1B-5B28-1D89-E587-DF535B39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3867-0F67-1444-9B20-CC6F62AA5E8A}" type="datetimeFigureOut">
              <a:rPr lang="en-SE" smtClean="0"/>
              <a:t>2024-12-06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22650-2C33-B459-F612-17F94936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E7DEA-5B02-FB43-B142-9BAC3381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5EDA-C9D6-C940-9BB5-612BBA047F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3492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0A54-46F7-FA55-8344-CF9256A4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BCAB-72B4-FBE9-F971-98A820CBB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C8D44-84AF-C4E6-4D41-7978C3CE4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6EFC3-6D1F-1AAC-08A8-6CBFB4BA4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3867-0F67-1444-9B20-CC6F62AA5E8A}" type="datetimeFigureOut">
              <a:rPr lang="en-SE" smtClean="0"/>
              <a:t>2024-12-06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AABF2-E9F4-2094-C78C-9488DF79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B2AB8-8EAE-4BD4-D082-BE0D083E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5EDA-C9D6-C940-9BB5-612BBA047F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2744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8347-E26C-8C9F-6157-E16026F7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BBD0A-D11C-4118-2817-E9A9EFA8A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E5A40-C8A5-A9B5-DB17-EBF9FA082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45016-4847-277C-F4B0-54AE1191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3867-0F67-1444-9B20-CC6F62AA5E8A}" type="datetimeFigureOut">
              <a:rPr lang="en-SE" smtClean="0"/>
              <a:t>2024-12-06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D1DB9-8688-1751-EB6C-94A34321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C4E35-6433-B85B-4F41-7CCB0AD3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5EDA-C9D6-C940-9BB5-612BBA047F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768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14199-6768-C148-5133-5F1E2538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C4E47-9B2F-26A0-A800-DDF0E83F0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11E26-C8EE-6528-C192-E8E619CA7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E73867-0F67-1444-9B20-CC6F62AA5E8A}" type="datetimeFigureOut">
              <a:rPr lang="en-SE" smtClean="0"/>
              <a:t>2024-12-06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3BC28-4855-922B-22C9-958A88918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E3688-EFAB-E5B4-6295-A0DFEE561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C95EDA-C9D6-C940-9BB5-612BBA047FB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01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89F1-2ACF-1631-2508-4D62C0D3D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/>
              <a:t>TEST DRIVEN</a:t>
            </a:r>
            <a:br>
              <a:rPr lang="en-SE" dirty="0"/>
            </a:br>
            <a:r>
              <a:rPr lang="en-SE" dirty="0"/>
              <a:t>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D9FF2-79AD-9573-3D9C-0B4156802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 dirty="0"/>
              <a:t>For iOS Developers</a:t>
            </a:r>
          </a:p>
        </p:txBody>
      </p:sp>
    </p:spTree>
    <p:extLst>
      <p:ext uri="{BB962C8B-B14F-4D97-AF65-F5344CB8AC3E}">
        <p14:creationId xmlns:p14="http://schemas.microsoft.com/office/powerpoint/2010/main" val="220153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62BD-8C34-4866-A662-6FB543EC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TDD is </a:t>
            </a:r>
            <a:r>
              <a:rPr lang="en-SE" b="1" dirty="0"/>
              <a:t>not</a:t>
            </a:r>
            <a:r>
              <a:rPr lang="en-SE" dirty="0"/>
              <a:t> a silver bullet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D9D86-1192-F4E0-F71E-E5B36EF98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188242" cy="4351338"/>
          </a:xfrm>
        </p:spPr>
        <p:txBody>
          <a:bodyPr/>
          <a:lstStyle/>
          <a:p>
            <a:r>
              <a:rPr lang="en-SE" dirty="0"/>
              <a:t>TDD is a great way to write unit tests</a:t>
            </a:r>
          </a:p>
          <a:p>
            <a:r>
              <a:rPr lang="en-SE" dirty="0"/>
              <a:t>Unit tests are not always the way</a:t>
            </a:r>
          </a:p>
          <a:p>
            <a:endParaRPr lang="en-SE" dirty="0"/>
          </a:p>
        </p:txBody>
      </p:sp>
      <p:sp>
        <p:nvSpPr>
          <p:cNvPr id="5" name="AutoShape 4" descr="Layered Architecture to Design iOS Apps">
            <a:extLst>
              <a:ext uri="{FF2B5EF4-FFF2-40B4-BE49-F238E27FC236}">
                <a16:creationId xmlns:a16="http://schemas.microsoft.com/office/drawing/2014/main" id="{5643A872-7094-DDA1-E028-B010583C74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E"/>
          </a:p>
        </p:txBody>
      </p:sp>
      <p:pic>
        <p:nvPicPr>
          <p:cNvPr id="8" name="Picture 7" descr="A close-up of several buttons&#10;&#10;Description automatically generated">
            <a:extLst>
              <a:ext uri="{FF2B5EF4-FFF2-40B4-BE49-F238E27FC236}">
                <a16:creationId xmlns:a16="http://schemas.microsoft.com/office/drawing/2014/main" id="{A7FE0038-FAF7-6D8B-1E03-CDC5F1F5D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443" y="2826544"/>
            <a:ext cx="40894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2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366137-3DBB-4912-98D5-672702020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28D1CE-5BF4-45B7-8D6D-B31A3198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775791" cy="6857999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D90C3-E5A0-0804-5D79-FB3BC8F72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26" y="520319"/>
            <a:ext cx="3489555" cy="1839822"/>
          </a:xfrm>
        </p:spPr>
        <p:txBody>
          <a:bodyPr anchor="b">
            <a:normAutofit/>
          </a:bodyPr>
          <a:lstStyle/>
          <a:p>
            <a:pPr algn="ctr"/>
            <a:r>
              <a:rPr lang="en-SE" sz="2800" dirty="0">
                <a:solidFill>
                  <a:schemeClr val="bg1">
                    <a:alpha val="60000"/>
                  </a:schemeClr>
                </a:solidFill>
              </a:rPr>
              <a:t>Preview Driven Development</a:t>
            </a:r>
            <a:br>
              <a:rPr lang="en-SE" sz="2800" dirty="0">
                <a:solidFill>
                  <a:schemeClr val="bg1">
                    <a:alpha val="60000"/>
                  </a:schemeClr>
                </a:solidFill>
              </a:rPr>
            </a:br>
            <a:r>
              <a:rPr lang="en-SE" sz="2800" dirty="0">
                <a:solidFill>
                  <a:schemeClr val="bg1">
                    <a:alpha val="60000"/>
                  </a:schemeClr>
                </a:solidFill>
              </a:rPr>
              <a:t>❤️ </a:t>
            </a:r>
            <a:br>
              <a:rPr lang="en-SE" sz="2800" dirty="0">
                <a:solidFill>
                  <a:schemeClr val="bg1">
                    <a:alpha val="60000"/>
                  </a:schemeClr>
                </a:solidFill>
              </a:rPr>
            </a:br>
            <a:r>
              <a:rPr lang="en-SE" sz="2800" dirty="0">
                <a:solidFill>
                  <a:schemeClr val="bg1">
                    <a:alpha val="60000"/>
                  </a:schemeClr>
                </a:solidFill>
              </a:rPr>
              <a:t>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A4F44-2DC3-4D1F-799A-D016994B0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526" y="2563907"/>
            <a:ext cx="3228738" cy="3544498"/>
          </a:xfrm>
        </p:spPr>
        <p:txBody>
          <a:bodyPr anchor="t">
            <a:normAutofit/>
          </a:bodyPr>
          <a:lstStyle/>
          <a:p>
            <a:pPr algn="ctr"/>
            <a:r>
              <a:rPr lang="en-SE" sz="2000" dirty="0">
                <a:solidFill>
                  <a:schemeClr val="bg1"/>
                </a:solidFill>
              </a:rPr>
              <a:t>Build previews first</a:t>
            </a:r>
          </a:p>
          <a:p>
            <a:pPr algn="ctr"/>
            <a:r>
              <a:rPr lang="en-SE" sz="2000" dirty="0">
                <a:solidFill>
                  <a:schemeClr val="bg1"/>
                </a:solidFill>
              </a:rPr>
              <a:t>Forces you to model the interface of the VM first, tailored to the View’s needs</a:t>
            </a:r>
          </a:p>
          <a:p>
            <a:pPr algn="ctr"/>
            <a:r>
              <a:rPr lang="en-SE" sz="2000" dirty="0">
                <a:solidFill>
                  <a:schemeClr val="bg1"/>
                </a:solidFill>
              </a:rPr>
              <a:t>Use TDD to drive the VM implementation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BE5980-E004-17BB-41AE-E01A4B3A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41269" y="465732"/>
            <a:ext cx="2845087" cy="5926535"/>
          </a:xfrm>
          <a:prstGeom prst="rect">
            <a:avLst/>
          </a:prstGeo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917A2BC-90AB-5E49-51F2-B86B255BA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172" y="2123148"/>
            <a:ext cx="3397458" cy="261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6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36F7-4525-F190-2164-D70A1775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Where to start the journey?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49B7C-E64D-27A0-4162-F4BAA1B55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Tic-tac-toe game</a:t>
            </a:r>
          </a:p>
          <a:p>
            <a:r>
              <a:rPr lang="en-SE" dirty="0"/>
              <a:t>Roman numeral converter</a:t>
            </a:r>
          </a:p>
          <a:p>
            <a:r>
              <a:rPr lang="en-SE" dirty="0"/>
              <a:t>Tennis game score counter</a:t>
            </a:r>
          </a:p>
          <a:p>
            <a:r>
              <a:rPr lang="en-SE" dirty="0"/>
              <a:t>Pascals Triangle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2285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EEA82-555E-95CA-D528-3001357E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SE" sz="3400"/>
              <a:t>What is TDD?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F41C-170A-2F7E-22CC-6BE4D913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E" sz="1800" dirty="0"/>
              <a:t>Write a failing test case</a:t>
            </a:r>
          </a:p>
          <a:p>
            <a:pPr marL="514350" indent="-514350">
              <a:buFont typeface="+mj-lt"/>
              <a:buAutoNum type="arabicPeriod"/>
            </a:pPr>
            <a:r>
              <a:rPr lang="en-SE" sz="1800" dirty="0"/>
              <a:t>Write the minimum implementation to make the test pass</a:t>
            </a:r>
          </a:p>
          <a:p>
            <a:pPr marL="514350" indent="-514350">
              <a:buFont typeface="+mj-lt"/>
              <a:buAutoNum type="arabicPeriod"/>
            </a:pPr>
            <a:r>
              <a:rPr lang="en-SE" sz="1800" dirty="0"/>
              <a:t>Repeat steps 1-2 until you run out of test cases</a:t>
            </a:r>
          </a:p>
          <a:p>
            <a:pPr marL="514350" indent="-514350">
              <a:buFont typeface="+mj-lt"/>
              <a:buAutoNum type="arabicPeriod"/>
            </a:pPr>
            <a:r>
              <a:rPr lang="en-SE" sz="1800" dirty="0"/>
              <a:t>Tidy your code</a:t>
            </a:r>
          </a:p>
        </p:txBody>
      </p:sp>
      <p:pic>
        <p:nvPicPr>
          <p:cNvPr id="2050" name="Picture 2" descr="The Lowdown on Test-Driven Development | Perfecto by Perforce">
            <a:extLst>
              <a:ext uri="{FF2B5EF4-FFF2-40B4-BE49-F238E27FC236}">
                <a16:creationId xmlns:a16="http://schemas.microsoft.com/office/drawing/2014/main" id="{5F462DC0-519B-99B0-4E58-EC25F73BD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9" r="18137" b="-1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21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53C6A-2959-3EF9-4224-56D8C1B2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SE" sz="3400"/>
              <a:t>Why do I love it?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54654-3E41-BB29-679C-B96C6543C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SE" sz="1800" dirty="0"/>
              <a:t>It’s more fun!</a:t>
            </a:r>
          </a:p>
          <a:p>
            <a:r>
              <a:rPr lang="en-SE" sz="1800" dirty="0"/>
              <a:t>It results in higher quality tests</a:t>
            </a:r>
          </a:p>
          <a:p>
            <a:r>
              <a:rPr lang="en-SE" sz="1800" dirty="0"/>
              <a:t>Forces me to think about interface before implementation details -&gt; Better design</a:t>
            </a:r>
          </a:p>
          <a:p>
            <a:r>
              <a:rPr lang="en-SE" sz="1800" dirty="0"/>
              <a:t>Helps keep the units-under-test small and less complex</a:t>
            </a:r>
          </a:p>
          <a:p>
            <a:r>
              <a:rPr lang="en-SE" sz="1800" dirty="0"/>
              <a:t>It’s faster</a:t>
            </a:r>
          </a:p>
          <a:p>
            <a:r>
              <a:rPr lang="en-SE" sz="1800" dirty="0"/>
              <a:t>Less time spent manually testing</a:t>
            </a:r>
          </a:p>
          <a:p>
            <a:r>
              <a:rPr lang="en-SE" sz="1800" dirty="0"/>
              <a:t>Less stressful! Easier to context switch, higher confidence in tests</a:t>
            </a:r>
          </a:p>
        </p:txBody>
      </p:sp>
      <p:pic>
        <p:nvPicPr>
          <p:cNvPr id="1026" name="Picture 2" descr="Mindfulness Meditation - Beyond Mindfulness NI">
            <a:extLst>
              <a:ext uri="{FF2B5EF4-FFF2-40B4-BE49-F238E27FC236}">
                <a16:creationId xmlns:a16="http://schemas.microsoft.com/office/drawing/2014/main" id="{02821A2B-FD59-A796-D3F6-0A0D7B2D9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16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52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B239-3F18-6E28-0E68-509F8ADB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Development 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BD18D-91C6-4E95-B1DE-A5B527C5CB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Without TDD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E8750-36D3-4070-B7F7-E8CE3C796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E" dirty="0"/>
              <a:t>Write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SE" dirty="0"/>
              <a:t>Test 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SE" dirty="0"/>
              <a:t>Repeat 1-2 until satisfied</a:t>
            </a:r>
          </a:p>
          <a:p>
            <a:pPr marL="514350" indent="-514350">
              <a:buFont typeface="+mj-lt"/>
              <a:buAutoNum type="arabicPeriod"/>
            </a:pPr>
            <a:r>
              <a:rPr lang="en-SE" dirty="0">
                <a:solidFill>
                  <a:srgbClr val="C00000"/>
                </a:solidFill>
              </a:rPr>
              <a:t>Write test cases (If you “have the time”)</a:t>
            </a:r>
          </a:p>
          <a:p>
            <a:pPr marL="514350" indent="-514350">
              <a:buFont typeface="+mj-lt"/>
              <a:buAutoNum type="arabicPeriod"/>
            </a:pPr>
            <a:r>
              <a:rPr lang="en-SE" dirty="0"/>
              <a:t>Deliver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69C2F-21BB-B40B-78DB-FEE88BBED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SE" dirty="0"/>
              <a:t>With TDD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5AA08-F61A-4F53-8D9D-5F3BF85C11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E" dirty="0"/>
              <a:t>Write test case</a:t>
            </a:r>
          </a:p>
          <a:p>
            <a:pPr marL="514350" indent="-514350">
              <a:buFont typeface="+mj-lt"/>
              <a:buAutoNum type="arabicPeriod"/>
            </a:pPr>
            <a:r>
              <a:rPr lang="en-SE" dirty="0"/>
              <a:t>Write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SE" dirty="0"/>
              <a:t>Repeat 1-2 until satisfied</a:t>
            </a:r>
          </a:p>
          <a:p>
            <a:pPr marL="514350" indent="-514350">
              <a:buFont typeface="+mj-lt"/>
              <a:buAutoNum type="arabicPeriod"/>
            </a:pPr>
            <a:r>
              <a:rPr lang="en-SE" dirty="0">
                <a:solidFill>
                  <a:srgbClr val="C00000"/>
                </a:solidFill>
              </a:rPr>
              <a:t>Test 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SE" dirty="0"/>
              <a:t>Deliver</a:t>
            </a:r>
          </a:p>
          <a:p>
            <a:pPr marL="514350" indent="-514350">
              <a:buFont typeface="+mj-lt"/>
              <a:buAutoNum type="arabicPeriod"/>
            </a:pPr>
            <a:endParaRPr lang="en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15287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nit testing with Xcode | Software Development Notes">
            <a:extLst>
              <a:ext uri="{FF2B5EF4-FFF2-40B4-BE49-F238E27FC236}">
                <a16:creationId xmlns:a16="http://schemas.microsoft.com/office/drawing/2014/main" id="{F926FF47-7A9D-ABE6-16F2-EE35F795A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1" r="10241"/>
          <a:stretch/>
        </p:blipFill>
        <p:spPr bwMode="auto">
          <a:xfrm>
            <a:off x="-1" y="-2"/>
            <a:ext cx="5410198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C6BDB-A158-61D9-59C6-992A3642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SE" sz="4000" dirty="0"/>
              <a:t>How did I start doing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8895E-5B8B-BAF0-B28E-A9EC9CF62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E" sz="2000" dirty="0"/>
              <a:t>Fixed a bug</a:t>
            </a:r>
          </a:p>
          <a:p>
            <a:pPr marL="514350" indent="-514350">
              <a:buFont typeface="+mj-lt"/>
              <a:buAutoNum type="arabicPeriod"/>
            </a:pPr>
            <a:r>
              <a:rPr lang="en-SE" sz="2000" dirty="0"/>
              <a:t>Wrote a test to detect said bug in future</a:t>
            </a:r>
          </a:p>
          <a:p>
            <a:pPr marL="514350" indent="-514350">
              <a:buFont typeface="+mj-lt"/>
              <a:buAutoNum type="arabicPeriod"/>
            </a:pPr>
            <a:r>
              <a:rPr lang="en-SE" sz="2000" dirty="0"/>
              <a:t>“Hmm, does the test work?”</a:t>
            </a:r>
          </a:p>
          <a:p>
            <a:pPr marL="514350" indent="-514350">
              <a:buFont typeface="+mj-lt"/>
              <a:buAutoNum type="arabicPeriod"/>
            </a:pPr>
            <a:r>
              <a:rPr lang="en-SE" sz="2000" dirty="0"/>
              <a:t>Revert bug fix and run the test</a:t>
            </a:r>
          </a:p>
          <a:p>
            <a:pPr marL="514350" indent="-514350">
              <a:buFont typeface="+mj-lt"/>
              <a:buAutoNum type="arabicPeriod"/>
            </a:pPr>
            <a:r>
              <a:rPr lang="en-SE" sz="2000" dirty="0"/>
              <a:t>Result: often </a:t>
            </a:r>
            <a:r>
              <a:rPr lang="en-SE" sz="2000" dirty="0">
                <a:solidFill>
                  <a:srgbClr val="FF0000"/>
                </a:solidFill>
              </a:rPr>
              <a:t>red</a:t>
            </a:r>
            <a:r>
              <a:rPr lang="en-SE" sz="2000" dirty="0"/>
              <a:t>, sometimes </a:t>
            </a:r>
            <a:r>
              <a:rPr lang="en-SE" sz="2000" dirty="0">
                <a:solidFill>
                  <a:schemeClr val="accent6"/>
                </a:solidFill>
              </a:rPr>
              <a:t>green </a:t>
            </a:r>
            <a:r>
              <a:rPr lang="en-SE" dirty="0">
                <a:solidFill>
                  <a:schemeClr val="accent6"/>
                </a:solidFill>
              </a:rPr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102759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8354-DBE9-327A-5CEA-94DE6DCB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E" dirty="0"/>
              <a:t>A test that has never </a:t>
            </a:r>
            <a:r>
              <a:rPr lang="en-SE" dirty="0">
                <a:solidFill>
                  <a:srgbClr val="FF0000"/>
                </a:solidFill>
              </a:rPr>
              <a:t>failed</a:t>
            </a:r>
            <a:br>
              <a:rPr lang="en-SE" dirty="0"/>
            </a:br>
            <a:r>
              <a:rPr lang="en-SE" dirty="0"/>
              <a:t>can not be trusted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23A8A84E-5757-054D-28E6-476B7881D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37" y="2271454"/>
            <a:ext cx="10632525" cy="29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1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45BF01-625E-4022-91E5-488DB3FCB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0658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C2AD3-2961-71B6-C45F-3039CF34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2745736"/>
            <a:ext cx="3703320" cy="1366528"/>
          </a:xfrm>
          <a:solidFill>
            <a:schemeClr val="tx1">
              <a:alpha val="50000"/>
            </a:schemeClr>
          </a:solidFill>
          <a:ln w="25400" cap="sq" cmpd="sng">
            <a:solidFill>
              <a:schemeClr val="bg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TDD works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442549-290E-4B7E-892E-F2DB911DD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7" y="-2"/>
            <a:ext cx="753770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DB62-9785-A85D-5693-0554544A9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377" y="640080"/>
            <a:ext cx="6049953" cy="25238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/>
              <a:t>Tests should do the heavy lifting!</a:t>
            </a:r>
          </a:p>
          <a:p>
            <a:pPr lvl="1"/>
            <a:r>
              <a:rPr lang="en-US" sz="2000"/>
              <a:t>Be clever when writing test cases</a:t>
            </a:r>
          </a:p>
          <a:p>
            <a:pPr lvl="1"/>
            <a:r>
              <a:rPr lang="en-US" sz="2000"/>
              <a:t>Be lazy when writing the implementation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6C9D1F-9903-8101-AA74-895CC196D13C}"/>
              </a:ext>
            </a:extLst>
          </p:cNvPr>
          <p:cNvSpPr txBox="1">
            <a:spLocks/>
          </p:cNvSpPr>
          <p:nvPr/>
        </p:nvSpPr>
        <p:spPr>
          <a:xfrm>
            <a:off x="5294377" y="3671317"/>
            <a:ext cx="6059423" cy="2505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/>
              <a:t>“I know I will need this if-statement!”</a:t>
            </a:r>
          </a:p>
          <a:p>
            <a:pPr marL="0"/>
            <a:r>
              <a:rPr lang="en-US" sz="2000" dirty="0"/>
              <a:t>- OK, then first, write the test that </a:t>
            </a:r>
            <a:r>
              <a:rPr lang="en-US" sz="2000" b="1" dirty="0"/>
              <a:t>proves</a:t>
            </a:r>
            <a:r>
              <a:rPr lang="en-US" sz="2000" dirty="0"/>
              <a:t> that you need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8653C9-F648-12DF-AFBE-5895A8E76FE7}"/>
              </a:ext>
            </a:extLst>
          </p:cNvPr>
          <p:cNvSpPr txBox="1">
            <a:spLocks/>
          </p:cNvSpPr>
          <p:nvPr/>
        </p:nvSpPr>
        <p:spPr>
          <a:xfrm>
            <a:off x="838200" y="3286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049561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E76E-C098-2AC2-CD0E-F842B31F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Good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950A2-0F34-CC63-F1B5-08DD39BD3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2821" cy="4351338"/>
          </a:xfrm>
        </p:spPr>
        <p:txBody>
          <a:bodyPr/>
          <a:lstStyle/>
          <a:p>
            <a:r>
              <a:rPr lang="en-SE" dirty="0"/>
              <a:t>Help minimize the </a:t>
            </a:r>
            <a:r>
              <a:rPr lang="en-SE" b="1" dirty="0">
                <a:solidFill>
                  <a:schemeClr val="accent3"/>
                </a:solidFill>
              </a:rPr>
              <a:t>cost</a:t>
            </a:r>
            <a:r>
              <a:rPr lang="en-SE" dirty="0"/>
              <a:t> of future changes</a:t>
            </a:r>
          </a:p>
          <a:p>
            <a:r>
              <a:rPr lang="en-SE" dirty="0"/>
              <a:t>Are expressive</a:t>
            </a:r>
          </a:p>
          <a:p>
            <a:r>
              <a:rPr lang="en-SE" dirty="0"/>
              <a:t>Use static input and output</a:t>
            </a:r>
          </a:p>
          <a:p>
            <a:r>
              <a:rPr lang="en-SE" dirty="0"/>
              <a:t>Have no logic (or very little)</a:t>
            </a:r>
          </a:p>
          <a:p>
            <a:r>
              <a:rPr lang="en-SE" dirty="0"/>
              <a:t>Are independent of one another</a:t>
            </a:r>
          </a:p>
        </p:txBody>
      </p:sp>
    </p:spTree>
    <p:extLst>
      <p:ext uri="{BB962C8B-B14F-4D97-AF65-F5344CB8AC3E}">
        <p14:creationId xmlns:p14="http://schemas.microsoft.com/office/powerpoint/2010/main" val="407089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5" name="Rectangle 4114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D8074-DB4A-2201-1102-099515CA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SE" sz="3400"/>
              <a:t>Interface vs implementation</a:t>
            </a:r>
          </a:p>
        </p:txBody>
      </p:sp>
      <p:sp>
        <p:nvSpPr>
          <p:cNvPr id="4116" name="Rectangle 4115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17" name="Rectangle 4116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1F0EE-A954-B1EE-5EE7-EB0AFC384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2480021"/>
          </a:xfrm>
        </p:spPr>
        <p:txBody>
          <a:bodyPr anchor="t">
            <a:normAutofit/>
          </a:bodyPr>
          <a:lstStyle/>
          <a:p>
            <a:r>
              <a:rPr lang="en-SE" sz="1800" dirty="0"/>
              <a:t>Implementation: data structures, algorithms</a:t>
            </a:r>
          </a:p>
          <a:p>
            <a:r>
              <a:rPr lang="en-SE" sz="1800" dirty="0"/>
              <a:t>Interface: Input and output</a:t>
            </a:r>
          </a:p>
          <a:p>
            <a:endParaRPr lang="en-SE" sz="1800" dirty="0"/>
          </a:p>
          <a:p>
            <a:pPr marL="0" indent="0">
              <a:buNone/>
            </a:pPr>
            <a:r>
              <a:rPr lang="en-SE" sz="1800" dirty="0"/>
              <a:t>A good interface hides implementation details.</a:t>
            </a:r>
          </a:p>
          <a:p>
            <a:pPr marL="0" indent="0">
              <a:buNone/>
            </a:pPr>
            <a:r>
              <a:rPr lang="en-SE" sz="1800" dirty="0"/>
              <a:t>What’s hidden can be changed freely</a:t>
            </a:r>
          </a:p>
        </p:txBody>
      </p:sp>
      <p:pic>
        <p:nvPicPr>
          <p:cNvPr id="4098" name="Picture 2" descr="Hamilton Beach Contemporary 2 Slice Toaster - 22997FG | HamiltonBeach.com">
            <a:extLst>
              <a:ext uri="{FF2B5EF4-FFF2-40B4-BE49-F238E27FC236}">
                <a16:creationId xmlns:a16="http://schemas.microsoft.com/office/drawing/2014/main" id="{7CC52E82-9F55-33BC-0DB1-27E5CCA02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r="1" b="1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97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4383</TotalTime>
  <Words>640</Words>
  <Application>Microsoft Macintosh PowerPoint</Application>
  <PresentationFormat>Widescreen</PresentationFormat>
  <Paragraphs>92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TEST DRIVEN DEVELOPMENT</vt:lpstr>
      <vt:lpstr>What is TDD?</vt:lpstr>
      <vt:lpstr>Why do I love it?</vt:lpstr>
      <vt:lpstr>Development Cycle</vt:lpstr>
      <vt:lpstr>How did I start doing it?</vt:lpstr>
      <vt:lpstr>A test that has never failed can not be trusted</vt:lpstr>
      <vt:lpstr>How TDD works</vt:lpstr>
      <vt:lpstr>Good tests</vt:lpstr>
      <vt:lpstr>Interface vs implementation</vt:lpstr>
      <vt:lpstr>TDD is not a silver bullet</vt:lpstr>
      <vt:lpstr>Preview Driven Development ❤️  TDD</vt:lpstr>
      <vt:lpstr>Where to start the journey?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Petter Lundahl</dc:creator>
  <cp:lastModifiedBy>Petter Lundahl</cp:lastModifiedBy>
  <cp:revision>21</cp:revision>
  <dcterms:created xsi:type="dcterms:W3CDTF">2024-12-06T07:57:51Z</dcterms:created>
  <dcterms:modified xsi:type="dcterms:W3CDTF">2024-12-09T09:01:21Z</dcterms:modified>
</cp:coreProperties>
</file>