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9">
          <p15:clr>
            <a:srgbClr val="747775"/>
          </p15:clr>
        </p15:guide>
        <p15:guide id="2" orient="horz" pos="1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9" orient="horz"/>
        <p:guide pos="1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7cb99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7cb99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ff61ba62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ff61ba62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ff61ba62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ff61ba62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17cb99d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17cb99d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17cb99d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17cb99d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17cb99d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17cb99d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17cb99d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17cb99d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4.png"/><Relationship Id="rId7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33350" y="1257500"/>
            <a:ext cx="52104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76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Minicurso de Arduino</a:t>
            </a:r>
            <a:endParaRPr sz="576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79325" y="3243450"/>
            <a:ext cx="354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Aula 01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580200"/>
            <a:ext cx="7688700" cy="60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Microcontroladores X Microprocessador</a:t>
            </a:r>
            <a:endParaRPr sz="2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66550" y="1648200"/>
            <a:ext cx="29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225" y="1180500"/>
            <a:ext cx="2267041" cy="17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6400" y="2148475"/>
            <a:ext cx="2003749" cy="200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29450" y="1346609"/>
            <a:ext cx="690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Componentes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Microprocessador: Só tem CPU, precisa de componentes externos.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Microcontrolador: Tudo em um chip (CPU, memória e periféricos).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Aplicações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Microprocessador: Usado em PCs e sistemas complexos.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Microcontrolador: Ideal para dispositivos simples e dedicados.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Consumo de Energia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Microprocessador: Maior consumo, para alto desempenho.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Microcontrolador: Baixo consumo, ideal para dispositivos portáteis.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que é o Ardu</a:t>
            </a:r>
            <a:r>
              <a:rPr lang="pt-BR" sz="36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ino?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759575" y="2214825"/>
            <a:ext cx="294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Arduino é uma plataforma de prototipagem eletrônica de hardware livre e de placa única, projetada com um </a:t>
            </a:r>
            <a:r>
              <a:rPr b="1" lang="pt-BR">
                <a:solidFill>
                  <a:schemeClr val="dk2"/>
                </a:solidFill>
              </a:rPr>
              <a:t>microcontrolador</a:t>
            </a:r>
            <a:r>
              <a:rPr lang="pt-BR">
                <a:solidFill>
                  <a:schemeClr val="dk2"/>
                </a:solidFill>
              </a:rPr>
              <a:t> Atmel AVR.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525" y="646988"/>
            <a:ext cx="1785649" cy="172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1350" y="1209450"/>
            <a:ext cx="1992574" cy="15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2899" y="2466299"/>
            <a:ext cx="2061804" cy="161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Por que utilizar o Arduino?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729450" y="1242800"/>
            <a:ext cx="46917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Baixo custo de prototipagem;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Softwares de simulação gratuitos disponíveis;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Fácil de programar;</a:t>
            </a:r>
            <a:br>
              <a:rPr lang="pt-BR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Grande número de tutoriais, artigos e projetos prontos na internet;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Extensa comunidade de desenvolvedores e hobbystas;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Não requer experiência ou grandes conhecimentos prévios de eletrônica/programação.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O que é </a:t>
            </a:r>
            <a:r>
              <a:rPr lang="pt-BR" sz="3600">
                <a:latin typeface="Arial"/>
                <a:ea typeface="Arial"/>
                <a:cs typeface="Arial"/>
                <a:sym typeface="Arial"/>
              </a:rPr>
              <a:t>eletrônica</a:t>
            </a:r>
            <a:r>
              <a:rPr lang="pt-BR" sz="3600">
                <a:latin typeface="Arial"/>
                <a:ea typeface="Arial"/>
                <a:cs typeface="Arial"/>
                <a:sym typeface="Arial"/>
              </a:rPr>
              <a:t>?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729450" y="2214800"/>
            <a:ext cx="7406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Estuda grandezas como:</a:t>
            </a:r>
            <a:br>
              <a:rPr lang="pt-BR">
                <a:solidFill>
                  <a:schemeClr val="dk2"/>
                </a:solidFill>
              </a:rPr>
            </a:br>
            <a:r>
              <a:rPr lang="pt-BR">
                <a:solidFill>
                  <a:schemeClr val="dk2"/>
                </a:solidFill>
              </a:rPr>
              <a:t>	Tensão: é a força que impulsiona a eletricidade (V);</a:t>
            </a:r>
            <a:br>
              <a:rPr lang="pt-BR">
                <a:solidFill>
                  <a:schemeClr val="dk2"/>
                </a:solidFill>
              </a:rPr>
            </a:br>
            <a:r>
              <a:rPr lang="pt-BR">
                <a:solidFill>
                  <a:schemeClr val="dk2"/>
                </a:solidFill>
              </a:rPr>
              <a:t>	Corrente: é o fluxo de eletricidade (A);</a:t>
            </a:r>
            <a:br>
              <a:rPr lang="pt-BR">
                <a:solidFill>
                  <a:schemeClr val="dk2"/>
                </a:solidFill>
              </a:rPr>
            </a:br>
            <a:r>
              <a:rPr lang="pt-BR">
                <a:solidFill>
                  <a:schemeClr val="dk2"/>
                </a:solidFill>
              </a:rPr>
              <a:t>	Resistência: é a dificuldade encontrada pela corrente (Ω);</a:t>
            </a:r>
            <a:br>
              <a:rPr lang="pt-BR">
                <a:solidFill>
                  <a:schemeClr val="dk2"/>
                </a:solidFill>
              </a:rPr>
            </a:br>
            <a:r>
              <a:rPr lang="pt-BR">
                <a:solidFill>
                  <a:schemeClr val="dk2"/>
                </a:solidFill>
              </a:rPr>
              <a:t>	Potência elétrica: é a quantidade de energia elétrica usada ou fornecida (W).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729450" y="1270213"/>
            <a:ext cx="74061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Eletrônica é o estudo e aplicação do comportamento de elétrons em circuitos, visando controlar sinais elétricos. Está presente em dispositivos como computadores e sistemas de automação, permitindo comunicação, processamento e controle.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Circuitos </a:t>
            </a:r>
            <a:r>
              <a:rPr lang="pt-BR" sz="3600">
                <a:latin typeface="Arial"/>
                <a:ea typeface="Arial"/>
                <a:cs typeface="Arial"/>
                <a:sym typeface="Arial"/>
              </a:rPr>
              <a:t>Elétricos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729450" y="1715828"/>
            <a:ext cx="46917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Princípios</a:t>
            </a:r>
            <a:r>
              <a:rPr lang="pt-BR">
                <a:solidFill>
                  <a:schemeClr val="dk2"/>
                </a:solidFill>
              </a:rPr>
              <a:t> de Circuitos</a:t>
            </a:r>
            <a:br>
              <a:rPr lang="pt-BR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Elementos </a:t>
            </a:r>
            <a:r>
              <a:rPr lang="pt-BR">
                <a:solidFill>
                  <a:schemeClr val="dk2"/>
                </a:solidFill>
              </a:rPr>
              <a:t>dos circuitos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pt-BR">
                <a:solidFill>
                  <a:schemeClr val="dk2"/>
                </a:solidFill>
              </a:rPr>
              <a:t>Resistores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pt-BR">
                <a:solidFill>
                  <a:schemeClr val="dk2"/>
                </a:solidFill>
              </a:rPr>
              <a:t>Botões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pt-BR">
                <a:solidFill>
                  <a:schemeClr val="dk2"/>
                </a:solidFill>
              </a:rPr>
              <a:t>Leds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pt-BR">
                <a:solidFill>
                  <a:schemeClr val="dk2"/>
                </a:solidFill>
              </a:rPr>
              <a:t>Potenciômetro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lphaLcPeriod"/>
            </a:pPr>
            <a:r>
              <a:rPr lang="pt-BR">
                <a:solidFill>
                  <a:schemeClr val="dk2"/>
                </a:solidFill>
              </a:rPr>
              <a:t>Fontes de tensão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Como montar um circuito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Circuito aberto x Circuito fechado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5663" y="1290938"/>
            <a:ext cx="6512679" cy="28714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19"/>
          <p:cNvSpPr/>
          <p:nvPr/>
        </p:nvSpPr>
        <p:spPr>
          <a:xfrm>
            <a:off x="5924225" y="1762650"/>
            <a:ext cx="246300" cy="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Prática no Tinkercad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729450" y="2299950"/>
            <a:ext cx="4691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Componentes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pt-BR">
                <a:solidFill>
                  <a:schemeClr val="dk2"/>
                </a:solidFill>
              </a:rPr>
              <a:t>Interruptor</a:t>
            </a:r>
            <a:r>
              <a:rPr lang="pt-BR">
                <a:solidFill>
                  <a:schemeClr val="dk2"/>
                </a:solidFill>
              </a:rPr>
              <a:t> deslizante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pt-BR">
                <a:solidFill>
                  <a:schemeClr val="dk2"/>
                </a:solidFill>
              </a:rPr>
              <a:t>Bateria 3V tipo moeda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pt-BR">
                <a:solidFill>
                  <a:schemeClr val="dk2"/>
                </a:solidFill>
              </a:rPr>
              <a:t>Led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pt-BR">
                <a:solidFill>
                  <a:schemeClr val="dk2"/>
                </a:solidFill>
              </a:rPr>
              <a:t>Resistor 300 </a:t>
            </a:r>
            <a:r>
              <a:rPr lang="pt-BR" sz="1200">
                <a:solidFill>
                  <a:srgbClr val="1F1F1F"/>
                </a:solidFill>
                <a:highlight>
                  <a:srgbClr val="FFFFFF"/>
                </a:highlight>
              </a:rPr>
              <a:t>Ω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1329263"/>
            <a:ext cx="3418051" cy="279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