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Proxima Nova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49">
          <p15:clr>
            <a:srgbClr val="747775"/>
          </p15:clr>
        </p15:guide>
        <p15:guide id="2" orient="horz" pos="1304">
          <p15:clr>
            <a:srgbClr val="747775"/>
          </p15:clr>
        </p15:guide>
        <p15:guide id="3" orient="horz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49" orient="horz"/>
        <p:guide pos="1304" orient="horz"/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23f82bf9d_8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23f82bf9d_8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23f82bf9d_8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23f82bf9d_8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23f82bf9d_8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123f82bf9d_8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17cb99dd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17cb99dd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17cb99dd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17cb99dd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53f8d15f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d53f8d15f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17cb99dd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117cb99dd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d53f8d15f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d53f8d15f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d53f8d15f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d53f8d15f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d53f8d15f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d53f8d15f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17cb99d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17cb99d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23f82bf9d_4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23f82bf9d_4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23f82bf9d_48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23f82bf9d_4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ff61ba62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ff61ba62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23f82bf9d_6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23f82bf9d_6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23f82bf9d_6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23f82bf9d_6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ff61ba629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ff61ba629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17cb99dd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17cb99dd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18.png"/><Relationship Id="rId7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33350" y="1257500"/>
            <a:ext cx="5210400" cy="1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76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Minicurso de Arduino</a:t>
            </a:r>
            <a:endParaRPr sz="576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779325" y="3243450"/>
            <a:ext cx="354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Aula 02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729450" y="580200"/>
            <a:ext cx="76887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highlight>
                  <a:schemeClr val="lt1"/>
                </a:highlight>
              </a:rPr>
              <a:t>Autômatos</a:t>
            </a:r>
            <a:endParaRPr sz="3600">
              <a:highlight>
                <a:schemeClr val="lt1"/>
              </a:highlight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/>
          <p:nvPr/>
        </p:nvSpPr>
        <p:spPr>
          <a:xfrm>
            <a:off x="729450" y="2214800"/>
            <a:ext cx="74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729450" y="1270225"/>
            <a:ext cx="4093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Lato"/>
              <a:buChar char="●"/>
            </a:pPr>
            <a:r>
              <a:rPr lang="pt-BR" sz="16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Autômatos Finitos</a:t>
            </a:r>
            <a:r>
              <a:rPr lang="pt-BR" sz="16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60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Lato"/>
              <a:buChar char="○"/>
            </a:pPr>
            <a:r>
              <a:rPr lang="pt-BR" sz="16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Estados </a:t>
            </a:r>
            <a:endParaRPr sz="160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Lato"/>
              <a:buChar char="○"/>
            </a:pPr>
            <a:r>
              <a:rPr lang="pt-BR" sz="16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Transições</a:t>
            </a:r>
            <a:endParaRPr sz="160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Lato"/>
              <a:buChar char="○"/>
            </a:pPr>
            <a:r>
              <a:rPr lang="pt-BR" sz="16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Entrada</a:t>
            </a:r>
            <a:endParaRPr sz="160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6375" y="1168025"/>
            <a:ext cx="4198500" cy="20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729450" y="580200"/>
            <a:ext cx="76887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highlight>
                  <a:schemeClr val="lt1"/>
                </a:highlight>
              </a:rPr>
              <a:t>Autômatos</a:t>
            </a:r>
            <a:endParaRPr sz="3600">
              <a:highlight>
                <a:schemeClr val="lt1"/>
              </a:highlight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/>
        </p:nvSpPr>
        <p:spPr>
          <a:xfrm>
            <a:off x="729450" y="2214800"/>
            <a:ext cx="74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729450" y="1270225"/>
            <a:ext cx="409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0550" y="1283125"/>
            <a:ext cx="4198500" cy="20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7675" y="1335125"/>
            <a:ext cx="2539451" cy="7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150" y="2214800"/>
            <a:ext cx="43434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729450" y="580200"/>
            <a:ext cx="76887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highlight>
                  <a:schemeClr val="lt1"/>
                </a:highlight>
              </a:rPr>
              <a:t>Autômatos</a:t>
            </a:r>
            <a:endParaRPr sz="3600">
              <a:highlight>
                <a:schemeClr val="lt1"/>
              </a:highlight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 txBox="1"/>
          <p:nvPr/>
        </p:nvSpPr>
        <p:spPr>
          <a:xfrm>
            <a:off x="729450" y="2214800"/>
            <a:ext cx="74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29450" y="1270225"/>
            <a:ext cx="409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1799" y="1300203"/>
            <a:ext cx="4747675" cy="2806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729450" y="580200"/>
            <a:ext cx="80955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Prática Tinkercad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/>
          <p:nvPr/>
        </p:nvSpPr>
        <p:spPr>
          <a:xfrm>
            <a:off x="5924225" y="1762650"/>
            <a:ext cx="246300" cy="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0224" y="917700"/>
            <a:ext cx="3239450" cy="330810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/>
          <p:nvPr/>
        </p:nvSpPr>
        <p:spPr>
          <a:xfrm>
            <a:off x="766775" y="1601400"/>
            <a:ext cx="29178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Lato"/>
              <a:buChar char="●"/>
            </a:pPr>
            <a:r>
              <a:rPr lang="pt-BR" sz="16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Componentes:</a:t>
            </a:r>
            <a:endParaRPr sz="160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Lato"/>
              <a:buChar char="○"/>
            </a:pPr>
            <a:r>
              <a:rPr lang="pt-BR" sz="16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Led</a:t>
            </a:r>
            <a:endParaRPr sz="160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Lato"/>
              <a:buChar char="○"/>
            </a:pPr>
            <a:r>
              <a:rPr lang="pt-BR" sz="16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Resistor</a:t>
            </a:r>
            <a:endParaRPr sz="160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Lato"/>
              <a:buChar char="○"/>
            </a:pPr>
            <a:r>
              <a:rPr lang="pt-BR" sz="16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Botão</a:t>
            </a:r>
            <a:endParaRPr sz="160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729450" y="580200"/>
            <a:ext cx="76887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highlight>
                  <a:schemeClr val="lt1"/>
                </a:highlight>
              </a:rPr>
              <a:t>Prática</a:t>
            </a:r>
            <a:endParaRPr sz="3600">
              <a:highlight>
                <a:schemeClr val="lt1"/>
              </a:highlight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0404" y="620925"/>
            <a:ext cx="3137821" cy="35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 txBox="1"/>
          <p:nvPr/>
        </p:nvSpPr>
        <p:spPr>
          <a:xfrm>
            <a:off x="799675" y="1696050"/>
            <a:ext cx="29178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Lato"/>
              <a:buChar char="●"/>
            </a:pPr>
            <a:r>
              <a:rPr lang="pt-BR" sz="16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Componentes:</a:t>
            </a:r>
            <a:endParaRPr sz="160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Lato"/>
              <a:buChar char="○"/>
            </a:pPr>
            <a:r>
              <a:rPr lang="pt-BR" sz="16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Fonte</a:t>
            </a:r>
            <a:endParaRPr sz="160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Lato"/>
              <a:buChar char="○"/>
            </a:pPr>
            <a:r>
              <a:rPr lang="pt-BR" sz="16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Multimetro</a:t>
            </a:r>
            <a:endParaRPr sz="160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Lato"/>
              <a:buChar char="○"/>
            </a:pPr>
            <a:r>
              <a:rPr lang="pt-BR" sz="16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Resistor</a:t>
            </a:r>
            <a:endParaRPr sz="160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729450" y="580200"/>
            <a:ext cx="76887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highlight>
                  <a:schemeClr val="lt1"/>
                </a:highlight>
              </a:rPr>
              <a:t>Prática</a:t>
            </a:r>
            <a:endParaRPr sz="3600">
              <a:highlight>
                <a:schemeClr val="lt1"/>
              </a:highlight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7"/>
          <p:cNvSpPr txBox="1"/>
          <p:nvPr/>
        </p:nvSpPr>
        <p:spPr>
          <a:xfrm>
            <a:off x="729450" y="1715828"/>
            <a:ext cx="46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41" name="Google Shape;24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8012" y="614125"/>
            <a:ext cx="4642599" cy="353310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 txBox="1"/>
          <p:nvPr/>
        </p:nvSpPr>
        <p:spPr>
          <a:xfrm>
            <a:off x="766775" y="1601400"/>
            <a:ext cx="29178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Lato"/>
              <a:buChar char="●"/>
            </a:pPr>
            <a:r>
              <a:rPr lang="pt-BR" sz="16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Componentes:</a:t>
            </a:r>
            <a:endParaRPr sz="160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Lato"/>
              <a:buChar char="○"/>
            </a:pPr>
            <a:r>
              <a:rPr lang="pt-BR" sz="16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Fonte</a:t>
            </a:r>
            <a:endParaRPr sz="160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Lato"/>
              <a:buChar char="○"/>
            </a:pPr>
            <a:r>
              <a:rPr lang="pt-BR" sz="16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Multimetro</a:t>
            </a:r>
            <a:endParaRPr sz="160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Lato"/>
              <a:buChar char="○"/>
            </a:pPr>
            <a:r>
              <a:rPr lang="pt-BR" sz="16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Resistor</a:t>
            </a:r>
            <a:endParaRPr sz="160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729450" y="580200"/>
            <a:ext cx="80955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Revisão de FUP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9" name="Google Shape;2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/>
        </p:nvSpPr>
        <p:spPr>
          <a:xfrm>
            <a:off x="729450" y="1383600"/>
            <a:ext cx="4587600" cy="23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pt-BR">
                <a:solidFill>
                  <a:srgbClr val="1F1F1F"/>
                </a:solidFill>
              </a:rPr>
              <a:t>Constantes:</a:t>
            </a:r>
            <a:endParaRPr>
              <a:solidFill>
                <a:srgbClr val="1F1F1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○"/>
            </a:pPr>
            <a:r>
              <a:rPr b="1" lang="pt-BR">
                <a:solidFill>
                  <a:srgbClr val="1F1F1F"/>
                </a:solidFill>
              </a:rPr>
              <a:t>const int x = 10;</a:t>
            </a:r>
            <a:endParaRPr b="1">
              <a:solidFill>
                <a:srgbClr val="1F1F1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○"/>
            </a:pPr>
            <a:r>
              <a:rPr b="1" lang="pt-BR">
                <a:solidFill>
                  <a:srgbClr val="1F1F1F"/>
                </a:solidFill>
              </a:rPr>
              <a:t>#define x 100</a:t>
            </a:r>
            <a:endParaRPr b="1">
              <a:solidFill>
                <a:srgbClr val="1F1F1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○"/>
            </a:pPr>
            <a:r>
              <a:rPr b="1" lang="pt-BR">
                <a:solidFill>
                  <a:srgbClr val="1F1F1F"/>
                </a:solidFill>
              </a:rPr>
              <a:t>True/False.</a:t>
            </a:r>
            <a:endParaRPr b="1">
              <a:solidFill>
                <a:srgbClr val="1F1F1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○"/>
            </a:pPr>
            <a:r>
              <a:rPr b="1" lang="pt-BR">
                <a:solidFill>
                  <a:srgbClr val="1F1F1F"/>
                </a:solidFill>
              </a:rPr>
              <a:t>HIGH/LOW.</a:t>
            </a:r>
            <a:endParaRPr b="1">
              <a:solidFill>
                <a:srgbClr val="1F1F1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○"/>
            </a:pPr>
            <a:r>
              <a:rPr b="1" lang="pt-BR">
                <a:solidFill>
                  <a:srgbClr val="1F1F1F"/>
                </a:solidFill>
              </a:rPr>
              <a:t>INPUT/OUTPUT</a:t>
            </a:r>
            <a:endParaRPr b="1">
              <a:solidFill>
                <a:srgbClr val="1F1F1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pt-BR">
                <a:solidFill>
                  <a:srgbClr val="1F1F1F"/>
                </a:solidFill>
              </a:rPr>
              <a:t>Comentário:</a:t>
            </a:r>
            <a:endParaRPr>
              <a:solidFill>
                <a:srgbClr val="1F1F1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○"/>
            </a:pPr>
            <a:r>
              <a:rPr b="1" lang="pt-BR">
                <a:solidFill>
                  <a:srgbClr val="1F1F1F"/>
                </a:solidFill>
              </a:rPr>
              <a:t>// Este é um comentário de linha</a:t>
            </a:r>
            <a:endParaRPr b="1">
              <a:solidFill>
                <a:srgbClr val="1F1F1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○"/>
            </a:pPr>
            <a:r>
              <a:rPr b="1" lang="pt-BR">
                <a:solidFill>
                  <a:srgbClr val="1F1F1F"/>
                </a:solidFill>
              </a:rPr>
              <a:t>/*Este é um comentário permite mais de uma linha */</a:t>
            </a:r>
            <a:endParaRPr b="1">
              <a:solidFill>
                <a:srgbClr val="1F1F1F"/>
              </a:solidFill>
            </a:endParaRPr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5502" y="1383599"/>
            <a:ext cx="2031252" cy="2031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729450" y="580200"/>
            <a:ext cx="80955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Revisão de FUP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9"/>
          <p:cNvSpPr txBox="1"/>
          <p:nvPr/>
        </p:nvSpPr>
        <p:spPr>
          <a:xfrm>
            <a:off x="299700" y="1247550"/>
            <a:ext cx="44316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t-BR" sz="1200">
                <a:solidFill>
                  <a:srgbClr val="1F1F1F"/>
                </a:solidFill>
              </a:rPr>
              <a:t>Tipo de </a:t>
            </a:r>
            <a:r>
              <a:rPr lang="pt-BR" sz="1200">
                <a:solidFill>
                  <a:srgbClr val="1F1F1F"/>
                </a:solidFill>
              </a:rPr>
              <a:t>Variáveis</a:t>
            </a:r>
            <a:r>
              <a:rPr lang="pt-BR" sz="1200">
                <a:solidFill>
                  <a:srgbClr val="1F1F1F"/>
                </a:solidFill>
              </a:rPr>
              <a:t>:</a:t>
            </a:r>
            <a:endParaRPr sz="1200">
              <a:solidFill>
                <a:srgbClr val="1F1F1F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t-BR" sz="1200">
                <a:solidFill>
                  <a:srgbClr val="1F1F1F"/>
                </a:solidFill>
              </a:rPr>
              <a:t>As variáveis são lugares na memória principal que servem para armazenar dados.</a:t>
            </a:r>
            <a:endParaRPr sz="1200">
              <a:solidFill>
                <a:srgbClr val="1F1F1F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t-BR" sz="1200">
                <a:solidFill>
                  <a:srgbClr val="1F1F1F"/>
                </a:solidFill>
              </a:rPr>
              <a:t>São acessadas por meio de um identificador único.</a:t>
            </a:r>
            <a:endParaRPr sz="1200">
              <a:solidFill>
                <a:srgbClr val="1F1F1F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t-BR" sz="1200">
                <a:solidFill>
                  <a:srgbClr val="1F1F1F"/>
                </a:solidFill>
              </a:rPr>
              <a:t>O seu valor pode ser alterado ao longo da execução do programa.</a:t>
            </a:r>
            <a:endParaRPr sz="1200">
              <a:solidFill>
                <a:srgbClr val="1F1F1F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t-BR" sz="1200">
                <a:solidFill>
                  <a:srgbClr val="1F1F1F"/>
                </a:solidFill>
              </a:rPr>
              <a:t>A variável só pode armazenar um valor a cada instante.</a:t>
            </a:r>
            <a:endParaRPr sz="1200">
              <a:solidFill>
                <a:srgbClr val="1F1F1F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t-BR" sz="1200">
                <a:solidFill>
                  <a:srgbClr val="1F1F1F"/>
                </a:solidFill>
              </a:rPr>
              <a:t>Obedecendo a regra: o primeiro caractere do nome de uma variável deve, obrigatoriamente, ser uma letra e não pode ter caracteres especiais ou palavras reservadas.</a:t>
            </a:r>
            <a:endParaRPr sz="1200">
              <a:solidFill>
                <a:srgbClr val="1F1F1F"/>
              </a:solidFill>
            </a:endParaRPr>
          </a:p>
        </p:txBody>
      </p:sp>
      <p:pic>
        <p:nvPicPr>
          <p:cNvPr id="262" name="Google Shape;26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3501" y="652724"/>
            <a:ext cx="3770450" cy="34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729450" y="580200"/>
            <a:ext cx="80955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Revisão de FUP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0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9" name="Google Shape;2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0"/>
          <p:cNvSpPr txBox="1"/>
          <p:nvPr/>
        </p:nvSpPr>
        <p:spPr>
          <a:xfrm>
            <a:off x="550600" y="1219675"/>
            <a:ext cx="24393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500"/>
              <a:buChar char="●"/>
            </a:pPr>
            <a:r>
              <a:rPr lang="pt-BR" sz="1500">
                <a:solidFill>
                  <a:srgbClr val="1F1F1F"/>
                </a:solidFill>
              </a:rPr>
              <a:t>Tipo de operadores:</a:t>
            </a:r>
            <a:endParaRPr sz="1500">
              <a:solidFill>
                <a:srgbClr val="1F1F1F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pt-BR">
                <a:solidFill>
                  <a:srgbClr val="1F1F1F"/>
                </a:solidFill>
              </a:rPr>
              <a:t>Aritméticos:</a:t>
            </a:r>
            <a:endParaRPr sz="1500">
              <a:solidFill>
                <a:srgbClr val="1F1F1F"/>
              </a:solidFill>
            </a:endParaRPr>
          </a:p>
        </p:txBody>
      </p:sp>
      <p:pic>
        <p:nvPicPr>
          <p:cNvPr id="272" name="Google Shape;27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1989650"/>
            <a:ext cx="2475125" cy="192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3420" y="2070000"/>
            <a:ext cx="3983329" cy="18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0"/>
          <p:cNvSpPr txBox="1"/>
          <p:nvPr/>
        </p:nvSpPr>
        <p:spPr>
          <a:xfrm>
            <a:off x="4631875" y="1463188"/>
            <a:ext cx="24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pt-BR">
                <a:solidFill>
                  <a:srgbClr val="1F1F1F"/>
                </a:solidFill>
              </a:rPr>
              <a:t>Relacionais:</a:t>
            </a:r>
            <a:endParaRPr sz="15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729450" y="580200"/>
            <a:ext cx="80955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Revisão de FUP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1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1" name="Google Shape;2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1"/>
          <p:cNvSpPr txBox="1"/>
          <p:nvPr/>
        </p:nvSpPr>
        <p:spPr>
          <a:xfrm>
            <a:off x="550600" y="1219675"/>
            <a:ext cx="2977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pt-BR">
                <a:solidFill>
                  <a:srgbClr val="1F1F1F"/>
                </a:solidFill>
              </a:rPr>
              <a:t>Tipo de operadores:</a:t>
            </a:r>
            <a:endParaRPr>
              <a:solidFill>
                <a:srgbClr val="1F1F1F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pt-BR">
                <a:solidFill>
                  <a:srgbClr val="1F1F1F"/>
                </a:solidFill>
              </a:rPr>
              <a:t>Lógicos:</a:t>
            </a:r>
            <a:endParaRPr>
              <a:solidFill>
                <a:srgbClr val="1F1F1F"/>
              </a:solidFill>
            </a:endParaRPr>
          </a:p>
        </p:txBody>
      </p:sp>
      <p:pic>
        <p:nvPicPr>
          <p:cNvPr id="284" name="Google Shape;28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438" y="2463865"/>
            <a:ext cx="3015651" cy="15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1"/>
          <p:cNvSpPr txBox="1"/>
          <p:nvPr/>
        </p:nvSpPr>
        <p:spPr>
          <a:xfrm>
            <a:off x="3728175" y="1471175"/>
            <a:ext cx="48078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500"/>
              <a:buChar char="●"/>
            </a:pPr>
            <a:r>
              <a:rPr lang="pt-BR" sz="1500">
                <a:solidFill>
                  <a:srgbClr val="1F1F1F"/>
                </a:solidFill>
              </a:rPr>
              <a:t>Compostos:</a:t>
            </a:r>
            <a:endParaRPr sz="15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F1F1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400"/>
              <a:buChar char="○"/>
            </a:pPr>
            <a:r>
              <a:rPr b="1" lang="pt-BR">
                <a:solidFill>
                  <a:srgbClr val="1F1F1F"/>
                </a:solidFill>
              </a:rPr>
              <a:t>++ (incremento)</a:t>
            </a:r>
            <a:endParaRPr b="1">
              <a:solidFill>
                <a:srgbClr val="1F1F1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○"/>
            </a:pPr>
            <a:r>
              <a:rPr b="1" lang="pt-BR">
                <a:solidFill>
                  <a:srgbClr val="1F1F1F"/>
                </a:solidFill>
              </a:rPr>
              <a:t>-- (decremento)</a:t>
            </a:r>
            <a:endParaRPr b="1">
              <a:solidFill>
                <a:srgbClr val="1F1F1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○"/>
            </a:pPr>
            <a:r>
              <a:rPr b="1" lang="pt-BR">
                <a:solidFill>
                  <a:srgbClr val="1F1F1F"/>
                </a:solidFill>
              </a:rPr>
              <a:t>+= (adição com atribuição)</a:t>
            </a:r>
            <a:endParaRPr b="1">
              <a:solidFill>
                <a:srgbClr val="1F1F1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○"/>
            </a:pPr>
            <a:r>
              <a:rPr b="1" lang="pt-BR">
                <a:solidFill>
                  <a:srgbClr val="1F1F1F"/>
                </a:solidFill>
              </a:rPr>
              <a:t>-= (subtração com atribuição)</a:t>
            </a:r>
            <a:endParaRPr b="1">
              <a:solidFill>
                <a:srgbClr val="1F1F1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○"/>
            </a:pPr>
            <a:r>
              <a:rPr b="1" lang="pt-BR">
                <a:solidFill>
                  <a:srgbClr val="1F1F1F"/>
                </a:solidFill>
              </a:rPr>
              <a:t>*= (multiplicação com atribuição)</a:t>
            </a:r>
            <a:endParaRPr b="1">
              <a:solidFill>
                <a:srgbClr val="1F1F1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○"/>
            </a:pPr>
            <a:r>
              <a:rPr b="1" lang="pt-BR">
                <a:solidFill>
                  <a:srgbClr val="1F1F1F"/>
                </a:solidFill>
              </a:rPr>
              <a:t>/= (divisão com atribuição)</a:t>
            </a:r>
            <a:endParaRPr b="1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580200"/>
            <a:ext cx="7688700" cy="600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Lei de Ohm</a:t>
            </a:r>
            <a:endParaRPr sz="27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766550" y="1648200"/>
            <a:ext cx="294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729450" y="1346609"/>
            <a:ext cx="6901800" cy="28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 Lei de Ohm descreve a relação entre </a:t>
            </a:r>
            <a:r>
              <a:rPr b="1" lang="pt-BR"/>
              <a:t>tensão (V)</a:t>
            </a:r>
            <a:r>
              <a:rPr lang="pt-BR"/>
              <a:t>, </a:t>
            </a:r>
            <a:r>
              <a:rPr b="1" lang="pt-BR"/>
              <a:t>corrente (I)</a:t>
            </a:r>
            <a:r>
              <a:rPr lang="pt-BR"/>
              <a:t> e </a:t>
            </a:r>
            <a:r>
              <a:rPr b="1" lang="pt-BR"/>
              <a:t>resistência (R)</a:t>
            </a:r>
            <a:r>
              <a:rPr lang="pt-BR"/>
              <a:t> em um circuito elétrico.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 fórmula básica da Lei de Ohm é:</a:t>
            </a:r>
            <a:endParaRPr/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b="1" lang="pt-BR" sz="1500"/>
              <a:t>V = I × R</a:t>
            </a:r>
            <a:endParaRPr b="1" sz="1500"/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V</a:t>
            </a:r>
            <a:r>
              <a:rPr lang="pt-BR"/>
              <a:t> é a tensão, medida em volts (V).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I</a:t>
            </a:r>
            <a:r>
              <a:rPr lang="pt-BR"/>
              <a:t> é a corrente, medida em amperes (A).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BR"/>
              <a:t>R</a:t>
            </a:r>
            <a:r>
              <a:rPr lang="pt-BR"/>
              <a:t> é a resistência, medida em ohms (Ω).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729450" y="580200"/>
            <a:ext cx="7688700" cy="600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Lei de Ohm</a:t>
            </a:r>
            <a:endParaRPr sz="27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766550" y="1648200"/>
            <a:ext cx="294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729450" y="1346600"/>
            <a:ext cx="3874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TENS</a:t>
            </a:r>
            <a:r>
              <a:rPr lang="pt-BR"/>
              <a:t>ÃO: Diferença de potencial entre dois pontos.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CORRENTE: É o fluxo de elétrons em um condutor quando submetido a uma diferença de potencial.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RESISTÊNCIA</a:t>
            </a:r>
            <a:r>
              <a:rPr lang="pt-BR"/>
              <a:t>: É a obstrução do fluxo de </a:t>
            </a:r>
            <a:r>
              <a:rPr lang="pt-BR"/>
              <a:t>elétrons</a:t>
            </a:r>
            <a:r>
              <a:rPr lang="pt-BR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9950" y="1301625"/>
            <a:ext cx="3742601" cy="22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729450" y="580200"/>
            <a:ext cx="7688700" cy="600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Lei de Ohm</a:t>
            </a:r>
            <a:endParaRPr sz="27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766550" y="1648200"/>
            <a:ext cx="294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1451450" y="1483600"/>
            <a:ext cx="5825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700"/>
              <a:t>“A corrente que flui por um resistor é proporcional à tensão aplicada e inversamente proporcional ao valor de sua resistência”.</a:t>
            </a:r>
            <a:endParaRPr i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700"/>
              <a:t>I = V/R</a:t>
            </a:r>
            <a:endParaRPr i="1"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729450" y="580200"/>
            <a:ext cx="76887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highlight>
                  <a:schemeClr val="lt1"/>
                </a:highlight>
              </a:rPr>
              <a:t>Curto Circuito</a:t>
            </a:r>
            <a:endParaRPr sz="3600">
              <a:highlight>
                <a:schemeClr val="lt1"/>
              </a:highlight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759575" y="2214825"/>
            <a:ext cx="29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1745175"/>
            <a:ext cx="3768978" cy="19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0500" y="1745175"/>
            <a:ext cx="3768950" cy="19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729450" y="580200"/>
            <a:ext cx="76887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highlight>
                  <a:schemeClr val="lt1"/>
                </a:highlight>
              </a:rPr>
              <a:t>Curto Circuito</a:t>
            </a:r>
            <a:endParaRPr sz="3600">
              <a:highlight>
                <a:schemeClr val="lt1"/>
              </a:highlight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759575" y="2214825"/>
            <a:ext cx="29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49" y="1590775"/>
            <a:ext cx="4002749" cy="210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729450" y="580200"/>
            <a:ext cx="76887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highlight>
                  <a:schemeClr val="lt1"/>
                </a:highlight>
              </a:rPr>
              <a:t>Curto Circuito</a:t>
            </a:r>
            <a:endParaRPr sz="3600">
              <a:highlight>
                <a:schemeClr val="lt1"/>
              </a:highlight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789575" y="1390050"/>
            <a:ext cx="581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Curto-circuito é quando a corrente passa diretamente entre dois pontos de potencial diferente sem resistência suficiente, causando superaquecimento e riscos de dano.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pt-BR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Queimar um LED geralmente ocorre quando ele é submetido a uma corrente ou tensão maior do que ele pode suportar.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729450" y="580200"/>
            <a:ext cx="76887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highlight>
                  <a:schemeClr val="lt1"/>
                </a:highlight>
              </a:rPr>
              <a:t>Componentes Básicos</a:t>
            </a:r>
            <a:endParaRPr sz="3600">
              <a:highlight>
                <a:schemeClr val="lt1"/>
              </a:highlight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729450" y="1242800"/>
            <a:ext cx="46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5">
            <a:alphaModFix/>
          </a:blip>
          <a:srcRect b="14429" l="27139" r="26485" t="13243"/>
          <a:stretch/>
        </p:blipFill>
        <p:spPr>
          <a:xfrm>
            <a:off x="3076250" y="1433250"/>
            <a:ext cx="2991499" cy="26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729450" y="580200"/>
            <a:ext cx="76887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highlight>
                  <a:schemeClr val="lt1"/>
                </a:highlight>
              </a:rPr>
              <a:t>Circuitos Série e Paralelo</a:t>
            </a:r>
            <a:endParaRPr sz="3600">
              <a:highlight>
                <a:schemeClr val="lt1"/>
              </a:highlight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/>
          <p:nvPr/>
        </p:nvSpPr>
        <p:spPr>
          <a:xfrm>
            <a:off x="729450" y="2214800"/>
            <a:ext cx="74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729450" y="1270213"/>
            <a:ext cx="74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6350" y="1208125"/>
            <a:ext cx="5689375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/>
        </p:nvSpPr>
        <p:spPr>
          <a:xfrm>
            <a:off x="729450" y="1756200"/>
            <a:ext cx="27549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50" y="2815575"/>
            <a:ext cx="3331950" cy="8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880850"/>
            <a:ext cx="32113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