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49">
          <p15:clr>
            <a:srgbClr val="747775"/>
          </p15:clr>
        </p15:guide>
        <p15:guide id="2" orient="horz" pos="1247">
          <p15:clr>
            <a:srgbClr val="747775"/>
          </p15:clr>
        </p15:guide>
        <p15:guide id="3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9" orient="horz"/>
        <p:guide pos="1247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8ae0a3f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8ae0a3f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58ae0a3f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58ae0a3f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58ae0a3f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58ae0a3f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7cb99d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7cb99d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4e7aa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4e7aa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44e7aa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44e7aa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8ae0a3f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8ae0a3f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8ae0a3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8ae0a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58ae0a3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58ae0a3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8ae0a3f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8ae0a3f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8ae0a3f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8ae0a3f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3350" y="1257500"/>
            <a:ext cx="52104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76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Minicurso de Arduino</a:t>
            </a:r>
            <a:endParaRPr sz="576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779325" y="3243450"/>
            <a:ext cx="354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Aula 04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Display de 7 Segmentos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729450" y="1503400"/>
            <a:ext cx="52524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500" y="1298025"/>
            <a:ext cx="2083245" cy="28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5575" y="1872088"/>
            <a:ext cx="5043025" cy="16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Prática: Contador 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729450" y="1503400"/>
            <a:ext cx="52524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1 Arduino (qualquer modelo compatível com a IDE do Arduino)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1 Display de 7 segmentos (cátodo comum)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7 resistores (aproximadamente 220Ω, um para cada segmento)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Cabos jumper para conexões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Protoboard</a:t>
            </a:r>
            <a:endParaRPr>
              <a:solidFill>
                <a:srgbClr val="1F1F1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Prática: Contador 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729450" y="1503400"/>
            <a:ext cx="36501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Façam um contador de 0 a 9, usando o Display de 7 segmentos, cada </a:t>
            </a:r>
            <a:r>
              <a:rPr lang="pt-BR">
                <a:solidFill>
                  <a:srgbClr val="1F1F1F"/>
                </a:solidFill>
              </a:rPr>
              <a:t>número</a:t>
            </a:r>
            <a:r>
              <a:rPr lang="pt-BR">
                <a:solidFill>
                  <a:srgbClr val="1F1F1F"/>
                </a:solidFill>
              </a:rPr>
              <a:t> deve ser imprimido no display em ordem crescente 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5">
            <a:alphaModFix/>
          </a:blip>
          <a:srcRect b="2809" l="23297" r="2031" t="12055"/>
          <a:stretch/>
        </p:blipFill>
        <p:spPr>
          <a:xfrm>
            <a:off x="4379412" y="1352887"/>
            <a:ext cx="4599675" cy="2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Como funciona o Sensor HC-SR04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729450" y="1314475"/>
            <a:ext cx="4587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Distância: </a:t>
            </a:r>
            <a:r>
              <a:rPr lang="pt-BR">
                <a:solidFill>
                  <a:srgbClr val="1F1F1F"/>
                </a:solidFill>
              </a:rPr>
              <a:t>2cm - 4m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Opera com </a:t>
            </a:r>
            <a:r>
              <a:rPr b="1" lang="pt-BR">
                <a:solidFill>
                  <a:srgbClr val="1F1F1F"/>
                </a:solidFill>
              </a:rPr>
              <a:t>40KHz</a:t>
            </a:r>
            <a:endParaRPr b="1"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Medição em um Ângulo de 15</a:t>
            </a:r>
            <a:r>
              <a:rPr lang="pt-BR" sz="1050">
                <a:highlight>
                  <a:schemeClr val="lt1"/>
                </a:highlight>
              </a:rPr>
              <a:t>°</a:t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■"/>
            </a:pPr>
            <a:r>
              <a:rPr b="1" lang="pt-BR" sz="1050">
                <a:highlight>
                  <a:srgbClr val="FFFFFF"/>
                </a:highlight>
              </a:rPr>
              <a:t>VCC</a:t>
            </a:r>
            <a:r>
              <a:rPr lang="pt-BR" sz="1050">
                <a:highlight>
                  <a:srgbClr val="FFFFFF"/>
                </a:highlight>
              </a:rPr>
              <a:t> – Alimentação do sensor (5V)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■"/>
            </a:pPr>
            <a:r>
              <a:rPr b="1" lang="pt-BR" sz="1050">
                <a:highlight>
                  <a:srgbClr val="FFFFFF"/>
                </a:highlight>
              </a:rPr>
              <a:t>GND</a:t>
            </a:r>
            <a:r>
              <a:rPr lang="pt-BR" sz="1050">
                <a:highlight>
                  <a:srgbClr val="FFFFFF"/>
                </a:highlight>
              </a:rPr>
              <a:t> – Comum (Ground)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■"/>
            </a:pPr>
            <a:r>
              <a:rPr b="1" lang="pt-BR" sz="1050">
                <a:highlight>
                  <a:srgbClr val="FFFFFF"/>
                </a:highlight>
              </a:rPr>
              <a:t>Trig – Trigger</a:t>
            </a:r>
            <a:r>
              <a:rPr lang="pt-BR" sz="1050">
                <a:highlight>
                  <a:srgbClr val="FFFFFF"/>
                </a:highlight>
              </a:rPr>
              <a:t> (disparo), pino usado para transmitir um pulso de ultrassom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■"/>
            </a:pPr>
            <a:r>
              <a:rPr b="1" lang="pt-BR" sz="1050">
                <a:highlight>
                  <a:srgbClr val="FFFFFF"/>
                </a:highlight>
              </a:rPr>
              <a:t>Echo – Eco</a:t>
            </a:r>
            <a:r>
              <a:rPr lang="pt-BR" sz="1050">
                <a:highlight>
                  <a:srgbClr val="FFFFFF"/>
                </a:highlight>
              </a:rPr>
              <a:t>, pino que recebe e detecta o pulso de ultrassom refletido por um obstáculo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lt1"/>
              </a:highlight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2725" y="1370750"/>
            <a:ext cx="3522150" cy="2665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6">
            <a:alphaModFix/>
          </a:blip>
          <a:srcRect b="23686" l="19248" r="18255" t="50461"/>
          <a:stretch/>
        </p:blipFill>
        <p:spPr>
          <a:xfrm>
            <a:off x="3777250" y="1684063"/>
            <a:ext cx="971726" cy="4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Como funciona o Sensor HC-SR04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104" y="1657476"/>
            <a:ext cx="3798971" cy="25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6">
            <a:alphaModFix/>
          </a:blip>
          <a:srcRect b="7952" l="8125" r="7142" t="0"/>
          <a:stretch/>
        </p:blipFill>
        <p:spPr>
          <a:xfrm>
            <a:off x="729450" y="1657463"/>
            <a:ext cx="3864924" cy="25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59825" y="1251425"/>
            <a:ext cx="4785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rgbClr val="800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 = s/v     t</a:t>
            </a:r>
            <a:r>
              <a:rPr b="1" lang="pt-BR" sz="1050">
                <a:solidFill>
                  <a:srgbClr val="800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= s / 0,034    s = t x 0,034 / 2</a:t>
            </a:r>
            <a:endParaRPr b="1" sz="1050">
              <a:solidFill>
                <a:srgbClr val="800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Conectando o Sensor HC-SR04 ao Arduino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729450" y="1314475"/>
            <a:ext cx="4587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ligação do sensor ao Arduino no nosso programa vai utilizar,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pinos de alimentação </a:t>
            </a:r>
            <a:r>
              <a:rPr b="1" lang="pt-BR" sz="1100"/>
              <a:t>GND E 5V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 sz="1100"/>
              <a:t>os pinos digitais</a:t>
            </a:r>
            <a:r>
              <a:rPr b="1" lang="pt-BR" sz="1100"/>
              <a:t> 5</a:t>
            </a:r>
            <a:r>
              <a:rPr lang="pt-BR" sz="1100"/>
              <a:t> para o </a:t>
            </a:r>
            <a:r>
              <a:rPr b="1" lang="pt-BR" sz="1100"/>
              <a:t>Trigger</a:t>
            </a:r>
            <a:r>
              <a:rPr lang="pt-BR" sz="1100"/>
              <a:t>, e </a:t>
            </a:r>
            <a:r>
              <a:rPr b="1" lang="pt-BR" sz="1100"/>
              <a:t>4 </a:t>
            </a:r>
            <a:r>
              <a:rPr lang="pt-BR" sz="1100"/>
              <a:t>para o</a:t>
            </a:r>
            <a:r>
              <a:rPr b="1" lang="pt-BR" sz="1100"/>
              <a:t> Echo</a:t>
            </a:r>
            <a:r>
              <a:rPr lang="pt-BR" sz="1100"/>
              <a:t>.</a:t>
            </a:r>
            <a:endParaRPr b="1">
              <a:solidFill>
                <a:srgbClr val="1F1F1F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425" y="2030052"/>
            <a:ext cx="4094524" cy="20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Conectando o Sensor HC-SR04 ao Arduino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00300" y="3974475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729450" y="1314475"/>
            <a:ext cx="45876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Exemplo usando a Biblioteca &lt;Ultrasonic.h&gt;</a:t>
            </a:r>
            <a:endParaRPr b="1">
              <a:solidFill>
                <a:srgbClr val="1F1F1F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5">
            <a:alphaModFix/>
          </a:blip>
          <a:srcRect b="0" l="0" r="37308" t="0"/>
          <a:stretch/>
        </p:blipFill>
        <p:spPr>
          <a:xfrm>
            <a:off x="2477325" y="1748500"/>
            <a:ext cx="3928074" cy="24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O que é um </a:t>
            </a:r>
            <a:r>
              <a:rPr i="1" lang="pt-BR" sz="3600">
                <a:latin typeface="Arial"/>
                <a:ea typeface="Arial"/>
                <a:cs typeface="Arial"/>
                <a:sym typeface="Arial"/>
              </a:rPr>
              <a:t>datasheet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?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29450" y="1285250"/>
            <a:ext cx="58680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Documento técnico fornecido pelo fabricante com especificações detalhadas de um componente. Tem o </a:t>
            </a:r>
            <a:r>
              <a:rPr lang="pt-BR">
                <a:solidFill>
                  <a:srgbClr val="1F1F1F"/>
                </a:solidFill>
              </a:rPr>
              <a:t>propósito</a:t>
            </a:r>
            <a:r>
              <a:rPr lang="pt-BR">
                <a:solidFill>
                  <a:srgbClr val="1F1F1F"/>
                </a:solidFill>
              </a:rPr>
              <a:t> de auxiliar engenheiros e técnicos no uso correto e eficiente do componente.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F1F1F"/>
                </a:solidFill>
              </a:rPr>
              <a:t>Possui </a:t>
            </a:r>
            <a:r>
              <a:rPr lang="pt-BR">
                <a:solidFill>
                  <a:srgbClr val="1F1F1F"/>
                </a:solidFill>
              </a:rPr>
              <a:t>informações importantes</a:t>
            </a:r>
            <a:r>
              <a:rPr lang="pt-BR">
                <a:solidFill>
                  <a:srgbClr val="1F1F1F"/>
                </a:solidFill>
              </a:rPr>
              <a:t> como: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Especificações elétricas e mecânicas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Diagramas de pinos e blocos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Exemplos de aplicação e instruções de uso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652" y="1081300"/>
            <a:ext cx="2189349" cy="2980899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520000" dist="47625">
              <a:srgbClr val="000000">
                <a:alpha val="47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Como acessar e ler um </a:t>
            </a:r>
            <a:r>
              <a:rPr i="1" lang="pt-BR" sz="3600">
                <a:latin typeface="Arial"/>
                <a:ea typeface="Arial"/>
                <a:cs typeface="Arial"/>
                <a:sym typeface="Arial"/>
              </a:rPr>
              <a:t>datasheet?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729450" y="1503406"/>
            <a:ext cx="78990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Site do Fabricante:</a:t>
            </a:r>
            <a:r>
              <a:rPr lang="pt-BR">
                <a:solidFill>
                  <a:srgbClr val="1F1F1F"/>
                </a:solidFill>
              </a:rPr>
              <a:t> Site oficial do fabricante do componente. Geralmente têm uma seção de suporte ou de downloads onde você pode encontrar datasheets.</a:t>
            </a:r>
            <a:endParaRPr>
              <a:solidFill>
                <a:srgbClr val="1F1F1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Busca Online: </a:t>
            </a:r>
            <a:r>
              <a:rPr lang="pt-BR">
                <a:solidFill>
                  <a:srgbClr val="1F1F1F"/>
                </a:solidFill>
              </a:rPr>
              <a:t>Mecanismos de busca como Google. Pesquisando o nome ou código do componente seguido da palavra "</a:t>
            </a:r>
            <a:r>
              <a:rPr i="1" lang="pt-BR">
                <a:solidFill>
                  <a:srgbClr val="1F1F1F"/>
                </a:solidFill>
              </a:rPr>
              <a:t>datasheet</a:t>
            </a:r>
            <a:r>
              <a:rPr lang="pt-BR">
                <a:solidFill>
                  <a:srgbClr val="1F1F1F"/>
                </a:solidFill>
              </a:rPr>
              <a:t>". Exemplo: LM350 datasheet.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Sites Especializados:</a:t>
            </a:r>
            <a:endParaRPr b="1">
              <a:solidFill>
                <a:srgbClr val="1F1F1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lang="pt-BR">
                <a:solidFill>
                  <a:srgbClr val="1F1F1F"/>
                </a:solidFill>
              </a:rPr>
              <a:t>Datasheet Archive (datasheetarchive.com)</a:t>
            </a:r>
            <a:endParaRPr>
              <a:solidFill>
                <a:srgbClr val="1F1F1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lang="pt-BR">
                <a:solidFill>
                  <a:srgbClr val="1F1F1F"/>
                </a:solidFill>
              </a:rPr>
              <a:t>AllDataSheet (alldatasheet.com)</a:t>
            </a:r>
            <a:endParaRPr>
              <a:solidFill>
                <a:srgbClr val="1F1F1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○"/>
            </a:pPr>
            <a:r>
              <a:rPr lang="pt-BR">
                <a:solidFill>
                  <a:srgbClr val="1F1F1F"/>
                </a:solidFill>
              </a:rPr>
              <a:t>Digi-Key, Mouser Electronics, Arrow Electronics: Esses distribuidores oferecem datasheets junto com os produtos que vendem.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b="1" lang="pt-BR">
                <a:solidFill>
                  <a:srgbClr val="1F1F1F"/>
                </a:solidFill>
              </a:rPr>
              <a:t>Documentação de Projetos Open-Source: </a:t>
            </a:r>
            <a:r>
              <a:rPr lang="pt-BR">
                <a:solidFill>
                  <a:srgbClr val="1F1F1F"/>
                </a:solidFill>
              </a:rPr>
              <a:t>Em plataformas como GitHub, alguns projetos que utilizam componentes podem incluir datasheets relevantes na seção de documentação.</a:t>
            </a:r>
            <a:endParaRPr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Display de 7 Segmentos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729450" y="1503400"/>
            <a:ext cx="5252400" cy="23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Basicamente um display de 7 segmentos é compostos de sete segmentos onde cada um deles podem ser controlados individualmente assim como os LEDs conectados nas portas do Arduino onde são controlados individualmente; 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pt-BR">
                <a:solidFill>
                  <a:srgbClr val="1F1F1F"/>
                </a:solidFill>
              </a:rPr>
              <a:t>Uma vez que esses segmentos ligados individualmente forem combinados, eles podem representar números de 0 a 9 ou letras de A a F.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200" y="1243336"/>
            <a:ext cx="2656847" cy="26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9450" y="580200"/>
            <a:ext cx="80955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Anodo 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Comum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 X Catodo </a:t>
            </a:r>
            <a:r>
              <a:rPr lang="pt-BR" sz="3600">
                <a:latin typeface="Arial"/>
                <a:ea typeface="Arial"/>
                <a:cs typeface="Arial"/>
                <a:sym typeface="Arial"/>
              </a:rPr>
              <a:t>Comum</a:t>
            </a:r>
            <a:endParaRPr i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4291700"/>
            <a:ext cx="9144000" cy="89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48" y="4490600"/>
            <a:ext cx="1880325" cy="5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3650" y="4337975"/>
            <a:ext cx="1181226" cy="8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125" y="1340850"/>
            <a:ext cx="4354375" cy="28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900" y="1267800"/>
            <a:ext cx="2871500" cy="28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