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350" r:id="rId3"/>
    <p:sldId id="351" r:id="rId4"/>
    <p:sldId id="357" r:id="rId5"/>
    <p:sldId id="356" r:id="rId6"/>
    <p:sldId id="352" r:id="rId7"/>
    <p:sldId id="353" r:id="rId8"/>
    <p:sldId id="361" r:id="rId9"/>
    <p:sldId id="358" r:id="rId10"/>
    <p:sldId id="359" r:id="rId11"/>
    <p:sldId id="360" r:id="rId12"/>
    <p:sldId id="362" r:id="rId13"/>
    <p:sldId id="363" r:id="rId14"/>
    <p:sldId id="364" r:id="rId15"/>
    <p:sldId id="365" r:id="rId16"/>
    <p:sldId id="258" r:id="rId17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032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88FE"/>
    <a:srgbClr val="048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5110" autoAdjust="0"/>
  </p:normalViewPr>
  <p:slideViewPr>
    <p:cSldViewPr snapToGrid="0" showGuides="1">
      <p:cViewPr varScale="1">
        <p:scale>
          <a:sx n="68" d="100"/>
          <a:sy n="68" d="100"/>
        </p:scale>
        <p:origin x="780" y="60"/>
      </p:cViewPr>
      <p:guideLst>
        <p:guide orient="horz" pos="2032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766" y="72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2018/9/15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454" y="1279525"/>
            <a:ext cx="6141156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2018/9/15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stru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546265" y="1057275"/>
            <a:ext cx="48416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spring MVC</a:t>
            </a:r>
            <a:r>
              <a:rPr lang="zh-CN" altLang="en-US" sz="2000" b="1" dirty="0"/>
              <a:t>框架：工作原理图</a:t>
            </a:r>
            <a:endParaRPr lang="en-US" altLang="zh-CN" sz="2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3660F4-B7FC-476B-91C4-2C7AA643F244}"/>
              </a:ext>
            </a:extLst>
          </p:cNvPr>
          <p:cNvSpPr txBox="1"/>
          <p:nvPr/>
        </p:nvSpPr>
        <p:spPr>
          <a:xfrm>
            <a:off x="4473526" y="3193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7777D9-1777-40CB-AD00-C75E77E8F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0" y="1646878"/>
            <a:ext cx="8693835" cy="479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4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546265" y="1057275"/>
            <a:ext cx="48416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spring MVC</a:t>
            </a:r>
            <a:r>
              <a:rPr lang="zh-CN" altLang="en-US" sz="2000" b="1" dirty="0"/>
              <a:t>框架：工作原理文字</a:t>
            </a:r>
            <a:endParaRPr lang="en-US" altLang="zh-CN" sz="2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3660F4-B7FC-476B-91C4-2C7AA643F244}"/>
              </a:ext>
            </a:extLst>
          </p:cNvPr>
          <p:cNvSpPr txBox="1"/>
          <p:nvPr/>
        </p:nvSpPr>
        <p:spPr>
          <a:xfrm>
            <a:off x="4473526" y="3193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A46EE4-09D5-47AA-9961-7588E1505C0C}"/>
              </a:ext>
            </a:extLst>
          </p:cNvPr>
          <p:cNvSpPr txBox="1"/>
          <p:nvPr/>
        </p:nvSpPr>
        <p:spPr>
          <a:xfrm>
            <a:off x="546265" y="1608623"/>
            <a:ext cx="10810973" cy="5030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  用户发送请求至前端控制器</a:t>
            </a:r>
            <a:r>
              <a:rPr lang="en-US" altLang="zh-CN" dirty="0" err="1"/>
              <a:t>DispatcherServlet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  </a:t>
            </a:r>
            <a:r>
              <a:rPr lang="en-US" altLang="zh-CN" dirty="0" err="1"/>
              <a:t>DispatcherServlet</a:t>
            </a:r>
            <a:r>
              <a:rPr lang="zh-CN" altLang="en-US" dirty="0"/>
              <a:t>收到请求调用</a:t>
            </a:r>
            <a:r>
              <a:rPr lang="en-US" altLang="zh-CN" dirty="0" err="1"/>
              <a:t>HandlerMapping</a:t>
            </a:r>
            <a:r>
              <a:rPr lang="zh-CN" altLang="en-US" dirty="0"/>
              <a:t>处理器映射器。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  处理器映射器找到具体的处理器</a:t>
            </a:r>
            <a:r>
              <a:rPr lang="en-US" altLang="zh-CN" dirty="0"/>
              <a:t>(</a:t>
            </a:r>
            <a:r>
              <a:rPr lang="zh-CN" altLang="en-US" dirty="0"/>
              <a:t>可以根据</a:t>
            </a:r>
            <a:r>
              <a:rPr lang="en-US" altLang="zh-CN" dirty="0"/>
              <a:t>xml</a:t>
            </a:r>
            <a:r>
              <a:rPr lang="zh-CN" altLang="en-US" dirty="0"/>
              <a:t>配置、注解进行查找</a:t>
            </a:r>
            <a:r>
              <a:rPr lang="en-US" altLang="zh-CN" dirty="0"/>
              <a:t>)</a:t>
            </a:r>
            <a:r>
              <a:rPr lang="zh-CN" altLang="en-US" dirty="0"/>
              <a:t>，生成处理器对象及处理器拦截器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</a:t>
            </a:r>
            <a:r>
              <a:rPr lang="zh-CN" altLang="en-US" dirty="0"/>
              <a:t>如果有则生成</a:t>
            </a:r>
            <a:r>
              <a:rPr lang="en-US" altLang="zh-CN" dirty="0"/>
              <a:t>)</a:t>
            </a:r>
            <a:r>
              <a:rPr lang="zh-CN" altLang="en-US" dirty="0"/>
              <a:t>一并返回给</a:t>
            </a:r>
            <a:r>
              <a:rPr lang="en-US" altLang="zh-CN" dirty="0" err="1"/>
              <a:t>DispatcherServlet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  </a:t>
            </a:r>
            <a:r>
              <a:rPr lang="en-US" altLang="zh-CN" dirty="0" err="1"/>
              <a:t>DispatcherServlet</a:t>
            </a:r>
            <a:r>
              <a:rPr lang="zh-CN" altLang="en-US" dirty="0"/>
              <a:t>调用</a:t>
            </a:r>
            <a:r>
              <a:rPr lang="en-US" altLang="zh-CN" dirty="0" err="1"/>
              <a:t>HandlerAdapter</a:t>
            </a:r>
            <a:r>
              <a:rPr lang="zh-CN" altLang="en-US" dirty="0"/>
              <a:t>处理器适配器。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  </a:t>
            </a:r>
            <a:r>
              <a:rPr lang="en-US" altLang="zh-CN" dirty="0" err="1"/>
              <a:t>HandlerAdapter</a:t>
            </a:r>
            <a:r>
              <a:rPr lang="zh-CN" altLang="en-US" dirty="0"/>
              <a:t>经过适配调用具体的处理器</a:t>
            </a:r>
            <a:r>
              <a:rPr lang="en-US" altLang="zh-CN" dirty="0"/>
              <a:t>(Controller</a:t>
            </a:r>
            <a:r>
              <a:rPr lang="zh-CN" altLang="en-US" dirty="0"/>
              <a:t>，也叫后端控制器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6</a:t>
            </a:r>
            <a:r>
              <a:rPr lang="zh-CN" altLang="en-US" dirty="0"/>
              <a:t>、  </a:t>
            </a:r>
            <a:r>
              <a:rPr lang="en-US" altLang="zh-CN" dirty="0"/>
              <a:t>Controller</a:t>
            </a:r>
            <a:r>
              <a:rPr lang="zh-CN" altLang="en-US" dirty="0"/>
              <a:t>执行完成返回</a:t>
            </a:r>
            <a:r>
              <a:rPr lang="en-US" altLang="zh-CN" dirty="0" err="1"/>
              <a:t>ModelAndView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7</a:t>
            </a:r>
            <a:r>
              <a:rPr lang="zh-CN" altLang="en-US" dirty="0"/>
              <a:t>、  </a:t>
            </a:r>
            <a:r>
              <a:rPr lang="en-US" altLang="zh-CN" dirty="0" err="1"/>
              <a:t>HandlerAdapter</a:t>
            </a:r>
            <a:r>
              <a:rPr lang="zh-CN" altLang="en-US" dirty="0"/>
              <a:t>将</a:t>
            </a:r>
            <a:r>
              <a:rPr lang="en-US" altLang="zh-CN" dirty="0"/>
              <a:t>controller</a:t>
            </a:r>
            <a:r>
              <a:rPr lang="zh-CN" altLang="en-US" dirty="0"/>
              <a:t>执行结果</a:t>
            </a:r>
            <a:r>
              <a:rPr lang="en-US" altLang="zh-CN" dirty="0" err="1"/>
              <a:t>ModelAndView</a:t>
            </a:r>
            <a:r>
              <a:rPr lang="zh-CN" altLang="en-US" dirty="0"/>
              <a:t>返回给</a:t>
            </a:r>
            <a:r>
              <a:rPr lang="en-US" altLang="zh-CN" dirty="0" err="1"/>
              <a:t>DispatcherServlet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8</a:t>
            </a:r>
            <a:r>
              <a:rPr lang="zh-CN" altLang="en-US" dirty="0"/>
              <a:t>、  </a:t>
            </a:r>
            <a:r>
              <a:rPr lang="en-US" altLang="zh-CN" dirty="0" err="1"/>
              <a:t>DispatcherServlet</a:t>
            </a:r>
            <a:r>
              <a:rPr lang="zh-CN" altLang="en-US" dirty="0"/>
              <a:t>将</a:t>
            </a:r>
            <a:r>
              <a:rPr lang="en-US" altLang="zh-CN" dirty="0" err="1"/>
              <a:t>ModelAndView</a:t>
            </a:r>
            <a:r>
              <a:rPr lang="zh-CN" altLang="en-US" dirty="0"/>
              <a:t>传给</a:t>
            </a:r>
            <a:r>
              <a:rPr lang="en-US" altLang="zh-CN" dirty="0" err="1"/>
              <a:t>ViewReslover</a:t>
            </a:r>
            <a:r>
              <a:rPr lang="zh-CN" altLang="en-US" dirty="0"/>
              <a:t>视图解析器。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9</a:t>
            </a:r>
            <a:r>
              <a:rPr lang="zh-CN" altLang="en-US" dirty="0"/>
              <a:t>、  </a:t>
            </a:r>
            <a:r>
              <a:rPr lang="en-US" altLang="zh-CN" dirty="0" err="1"/>
              <a:t>ViewReslover</a:t>
            </a:r>
            <a:r>
              <a:rPr lang="zh-CN" altLang="en-US" dirty="0"/>
              <a:t>解析后返回具体</a:t>
            </a:r>
            <a:r>
              <a:rPr lang="en-US" altLang="zh-CN" dirty="0"/>
              <a:t>View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 err="1"/>
              <a:t>DispatcherServlet</a:t>
            </a:r>
            <a:r>
              <a:rPr lang="zh-CN" altLang="en-US" dirty="0"/>
              <a:t>根据</a:t>
            </a:r>
            <a:r>
              <a:rPr lang="en-US" altLang="zh-CN" dirty="0"/>
              <a:t>View</a:t>
            </a:r>
            <a:r>
              <a:rPr lang="zh-CN" altLang="en-US" dirty="0"/>
              <a:t>进行渲染视图（即将模型数据填充至视图中）。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11</a:t>
            </a:r>
            <a:r>
              <a:rPr lang="zh-CN" altLang="en-US" dirty="0"/>
              <a:t>、 </a:t>
            </a:r>
            <a:r>
              <a:rPr lang="en-US" altLang="zh-CN" dirty="0" err="1"/>
              <a:t>DispatcherServlet</a:t>
            </a:r>
            <a:r>
              <a:rPr lang="zh-CN" altLang="en-US" dirty="0"/>
              <a:t>响应用户。</a:t>
            </a:r>
          </a:p>
        </p:txBody>
      </p:sp>
    </p:spTree>
    <p:extLst>
      <p:ext uri="{BB962C8B-B14F-4D97-AF65-F5344CB8AC3E}">
        <p14:creationId xmlns:p14="http://schemas.microsoft.com/office/powerpoint/2010/main" val="303166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546265" y="1057275"/>
            <a:ext cx="48416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spring MVC</a:t>
            </a:r>
            <a:r>
              <a:rPr lang="zh-CN" altLang="en-US" sz="2000" b="1" dirty="0"/>
              <a:t>框架：工作原理文字</a:t>
            </a:r>
            <a:endParaRPr lang="en-US" altLang="zh-CN" sz="2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3660F4-B7FC-476B-91C4-2C7AA643F244}"/>
              </a:ext>
            </a:extLst>
          </p:cNvPr>
          <p:cNvSpPr txBox="1"/>
          <p:nvPr/>
        </p:nvSpPr>
        <p:spPr>
          <a:xfrm>
            <a:off x="4473526" y="3193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A46EE4-09D5-47AA-9961-7588E1505C0C}"/>
              </a:ext>
            </a:extLst>
          </p:cNvPr>
          <p:cNvSpPr txBox="1"/>
          <p:nvPr/>
        </p:nvSpPr>
        <p:spPr>
          <a:xfrm>
            <a:off x="546265" y="1608623"/>
            <a:ext cx="10810973" cy="5030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  用户发送请求至前端控制器</a:t>
            </a:r>
            <a:r>
              <a:rPr lang="en-US" altLang="zh-CN" dirty="0" err="1"/>
              <a:t>DispatcherServlet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  </a:t>
            </a:r>
            <a:r>
              <a:rPr lang="en-US" altLang="zh-CN" dirty="0" err="1"/>
              <a:t>DispatcherServlet</a:t>
            </a:r>
            <a:r>
              <a:rPr lang="zh-CN" altLang="en-US" dirty="0"/>
              <a:t>收到请求调用</a:t>
            </a:r>
            <a:r>
              <a:rPr lang="en-US" altLang="zh-CN" dirty="0" err="1"/>
              <a:t>HandlerMapping</a:t>
            </a:r>
            <a:r>
              <a:rPr lang="zh-CN" altLang="en-US" dirty="0"/>
              <a:t>处理器映射器。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  处理器映射器找到具体的处理器</a:t>
            </a:r>
            <a:r>
              <a:rPr lang="en-US" altLang="zh-CN" dirty="0"/>
              <a:t>(</a:t>
            </a:r>
            <a:r>
              <a:rPr lang="zh-CN" altLang="en-US" dirty="0"/>
              <a:t>可以根据</a:t>
            </a:r>
            <a:r>
              <a:rPr lang="en-US" altLang="zh-CN" dirty="0"/>
              <a:t>xml</a:t>
            </a:r>
            <a:r>
              <a:rPr lang="zh-CN" altLang="en-US" dirty="0"/>
              <a:t>配置、注解进行查找</a:t>
            </a:r>
            <a:r>
              <a:rPr lang="en-US" altLang="zh-CN" dirty="0"/>
              <a:t>)</a:t>
            </a:r>
            <a:r>
              <a:rPr lang="zh-CN" altLang="en-US" dirty="0"/>
              <a:t>，生成处理器对象及处理器拦截器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</a:t>
            </a:r>
            <a:r>
              <a:rPr lang="zh-CN" altLang="en-US" dirty="0"/>
              <a:t>如果有则生成</a:t>
            </a:r>
            <a:r>
              <a:rPr lang="en-US" altLang="zh-CN" dirty="0"/>
              <a:t>)</a:t>
            </a:r>
            <a:r>
              <a:rPr lang="zh-CN" altLang="en-US" dirty="0"/>
              <a:t>一并返回给</a:t>
            </a:r>
            <a:r>
              <a:rPr lang="en-US" altLang="zh-CN" dirty="0" err="1"/>
              <a:t>DispatcherServlet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  </a:t>
            </a:r>
            <a:r>
              <a:rPr lang="en-US" altLang="zh-CN" dirty="0" err="1"/>
              <a:t>DispatcherServlet</a:t>
            </a:r>
            <a:r>
              <a:rPr lang="zh-CN" altLang="en-US" dirty="0"/>
              <a:t>调用</a:t>
            </a:r>
            <a:r>
              <a:rPr lang="en-US" altLang="zh-CN" dirty="0" err="1"/>
              <a:t>HandlerAdapter</a:t>
            </a:r>
            <a:r>
              <a:rPr lang="zh-CN" altLang="en-US" dirty="0"/>
              <a:t>处理器适配器。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  </a:t>
            </a:r>
            <a:r>
              <a:rPr lang="en-US" altLang="zh-CN" dirty="0" err="1"/>
              <a:t>HandlerAdapter</a:t>
            </a:r>
            <a:r>
              <a:rPr lang="zh-CN" altLang="en-US" dirty="0"/>
              <a:t>经过适配调用具体的处理器</a:t>
            </a:r>
            <a:r>
              <a:rPr lang="en-US" altLang="zh-CN" dirty="0"/>
              <a:t>(Controller</a:t>
            </a:r>
            <a:r>
              <a:rPr lang="zh-CN" altLang="en-US" dirty="0"/>
              <a:t>，也叫后端控制器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6</a:t>
            </a:r>
            <a:r>
              <a:rPr lang="zh-CN" altLang="en-US" dirty="0"/>
              <a:t>、  </a:t>
            </a:r>
            <a:r>
              <a:rPr lang="en-US" altLang="zh-CN" dirty="0"/>
              <a:t>Controller</a:t>
            </a:r>
            <a:r>
              <a:rPr lang="zh-CN" altLang="en-US" dirty="0"/>
              <a:t>执行完成返回</a:t>
            </a:r>
            <a:r>
              <a:rPr lang="en-US" altLang="zh-CN" dirty="0" err="1"/>
              <a:t>ModelAndView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7</a:t>
            </a:r>
            <a:r>
              <a:rPr lang="zh-CN" altLang="en-US" dirty="0"/>
              <a:t>、  </a:t>
            </a:r>
            <a:r>
              <a:rPr lang="en-US" altLang="zh-CN" dirty="0" err="1"/>
              <a:t>HandlerAdapter</a:t>
            </a:r>
            <a:r>
              <a:rPr lang="zh-CN" altLang="en-US" dirty="0"/>
              <a:t>将</a:t>
            </a:r>
            <a:r>
              <a:rPr lang="en-US" altLang="zh-CN" dirty="0"/>
              <a:t>controller</a:t>
            </a:r>
            <a:r>
              <a:rPr lang="zh-CN" altLang="en-US" dirty="0"/>
              <a:t>执行结果</a:t>
            </a:r>
            <a:r>
              <a:rPr lang="en-US" altLang="zh-CN" dirty="0" err="1"/>
              <a:t>ModelAndView</a:t>
            </a:r>
            <a:r>
              <a:rPr lang="zh-CN" altLang="en-US" dirty="0"/>
              <a:t>返回给</a:t>
            </a:r>
            <a:r>
              <a:rPr lang="en-US" altLang="zh-CN" dirty="0" err="1"/>
              <a:t>DispatcherServlet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8</a:t>
            </a:r>
            <a:r>
              <a:rPr lang="zh-CN" altLang="en-US" dirty="0"/>
              <a:t>、  </a:t>
            </a:r>
            <a:r>
              <a:rPr lang="en-US" altLang="zh-CN" dirty="0" err="1"/>
              <a:t>DispatcherServlet</a:t>
            </a:r>
            <a:r>
              <a:rPr lang="zh-CN" altLang="en-US" dirty="0"/>
              <a:t>将</a:t>
            </a:r>
            <a:r>
              <a:rPr lang="en-US" altLang="zh-CN" dirty="0" err="1"/>
              <a:t>ModelAndView</a:t>
            </a:r>
            <a:r>
              <a:rPr lang="zh-CN" altLang="en-US" dirty="0"/>
              <a:t>传给</a:t>
            </a:r>
            <a:r>
              <a:rPr lang="en-US" altLang="zh-CN" dirty="0" err="1"/>
              <a:t>ViewReslover</a:t>
            </a:r>
            <a:r>
              <a:rPr lang="zh-CN" altLang="en-US" dirty="0"/>
              <a:t>视图解析器。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9</a:t>
            </a:r>
            <a:r>
              <a:rPr lang="zh-CN" altLang="en-US" dirty="0"/>
              <a:t>、  </a:t>
            </a:r>
            <a:r>
              <a:rPr lang="en-US" altLang="zh-CN" dirty="0" err="1"/>
              <a:t>ViewReslover</a:t>
            </a:r>
            <a:r>
              <a:rPr lang="zh-CN" altLang="en-US" dirty="0"/>
              <a:t>解析后返回具体</a:t>
            </a:r>
            <a:r>
              <a:rPr lang="en-US" altLang="zh-CN" dirty="0"/>
              <a:t>View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 err="1"/>
              <a:t>DispatcherServlet</a:t>
            </a:r>
            <a:r>
              <a:rPr lang="zh-CN" altLang="en-US" dirty="0"/>
              <a:t>根据</a:t>
            </a:r>
            <a:r>
              <a:rPr lang="en-US" altLang="zh-CN" dirty="0"/>
              <a:t>View</a:t>
            </a:r>
            <a:r>
              <a:rPr lang="zh-CN" altLang="en-US" dirty="0"/>
              <a:t>进行渲染视图（即将模型数据填充至视图中）。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11</a:t>
            </a:r>
            <a:r>
              <a:rPr lang="zh-CN" altLang="en-US" dirty="0"/>
              <a:t>、 </a:t>
            </a:r>
            <a:r>
              <a:rPr lang="en-US" altLang="zh-CN" dirty="0" err="1"/>
              <a:t>DispatcherServlet</a:t>
            </a:r>
            <a:r>
              <a:rPr lang="zh-CN" altLang="en-US" dirty="0"/>
              <a:t>响应用户。</a:t>
            </a:r>
          </a:p>
        </p:txBody>
      </p:sp>
    </p:spTree>
    <p:extLst>
      <p:ext uri="{BB962C8B-B14F-4D97-AF65-F5344CB8AC3E}">
        <p14:creationId xmlns:p14="http://schemas.microsoft.com/office/powerpoint/2010/main" val="355337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546265" y="1057275"/>
            <a:ext cx="48416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/>
              <a:t>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hibernate</a:t>
            </a:r>
            <a:r>
              <a:rPr lang="zh-CN" altLang="en-US" sz="2000" b="1" dirty="0"/>
              <a:t>框架：简介</a:t>
            </a:r>
            <a:endParaRPr lang="en-US" altLang="zh-CN" sz="2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3660F4-B7FC-476B-91C4-2C7AA643F244}"/>
              </a:ext>
            </a:extLst>
          </p:cNvPr>
          <p:cNvSpPr txBox="1"/>
          <p:nvPr/>
        </p:nvSpPr>
        <p:spPr>
          <a:xfrm>
            <a:off x="4473526" y="3193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A46EE4-09D5-47AA-9961-7588E1505C0C}"/>
              </a:ext>
            </a:extLst>
          </p:cNvPr>
          <p:cNvSpPr txBox="1"/>
          <p:nvPr/>
        </p:nvSpPr>
        <p:spPr>
          <a:xfrm>
            <a:off x="546265" y="1987908"/>
            <a:ext cx="11543738" cy="2780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Hibernate</a:t>
            </a:r>
            <a:r>
              <a:rPr lang="zh-CN" altLang="en-US" dirty="0"/>
              <a:t>是一个开发源代码的对象关系映射框架，它对</a:t>
            </a:r>
            <a:r>
              <a:rPr lang="en-US" altLang="zh-CN" dirty="0"/>
              <a:t>JDBC</a:t>
            </a:r>
            <a:r>
              <a:rPr lang="zh-CN" altLang="en-US" dirty="0"/>
              <a:t>进行非常轻量级的对象封装，使得程序员可以随心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所欲地使用对象编程思维来操纵数据库。</a:t>
            </a:r>
            <a:r>
              <a:rPr lang="en-US" altLang="zh-CN" dirty="0"/>
              <a:t>Hibernate</a:t>
            </a:r>
            <a:r>
              <a:rPr lang="zh-CN" altLang="en-US" dirty="0"/>
              <a:t>可以应用在任何使用</a:t>
            </a:r>
            <a:r>
              <a:rPr lang="en-US" altLang="zh-CN" dirty="0"/>
              <a:t>JDBC</a:t>
            </a:r>
            <a:r>
              <a:rPr lang="zh-CN" altLang="en-US" dirty="0"/>
              <a:t>的场合，既可以在</a:t>
            </a:r>
            <a:r>
              <a:rPr lang="en-US" altLang="zh-CN" dirty="0"/>
              <a:t>Java</a:t>
            </a:r>
            <a:r>
              <a:rPr lang="zh-CN" altLang="en-US" dirty="0"/>
              <a:t>的客户端程序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中使用，也可以在</a:t>
            </a:r>
            <a:r>
              <a:rPr lang="en-US" altLang="zh-CN" dirty="0"/>
              <a:t>Servlet</a:t>
            </a:r>
            <a:r>
              <a:rPr lang="zh-CN" altLang="en-US" dirty="0"/>
              <a:t>或</a:t>
            </a:r>
            <a:r>
              <a:rPr lang="en-US" altLang="zh-CN" dirty="0"/>
              <a:t>JSP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应用中。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     总之，可以简单的理解为</a:t>
            </a:r>
            <a:r>
              <a:rPr lang="en-US" altLang="zh-CN" dirty="0"/>
              <a:t>Hibernate</a:t>
            </a:r>
            <a:r>
              <a:rPr lang="zh-CN" altLang="en-US" dirty="0"/>
              <a:t>是基于</a:t>
            </a:r>
            <a:r>
              <a:rPr lang="en-US" altLang="zh-CN" dirty="0"/>
              <a:t>JDBC</a:t>
            </a:r>
            <a:r>
              <a:rPr lang="zh-CN" altLang="en-US" dirty="0"/>
              <a:t>技术基础上衍生而来，并在此基础上使得由原来直接操纵数据库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变成直接操作映射数据表后生成的</a:t>
            </a:r>
            <a:r>
              <a:rPr lang="en-US" altLang="zh-CN" dirty="0"/>
              <a:t>Java</a:t>
            </a:r>
            <a:r>
              <a:rPr lang="zh-CN" altLang="en-US" dirty="0"/>
              <a:t>类，从而实现对象编程思维来操纵数据库。</a:t>
            </a:r>
          </a:p>
        </p:txBody>
      </p:sp>
    </p:spTree>
    <p:extLst>
      <p:ext uri="{BB962C8B-B14F-4D97-AF65-F5344CB8AC3E}">
        <p14:creationId xmlns:p14="http://schemas.microsoft.com/office/powerpoint/2010/main" val="137008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546265" y="1057275"/>
            <a:ext cx="48416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/>
              <a:t>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hibernate</a:t>
            </a:r>
            <a:r>
              <a:rPr lang="zh-CN" altLang="en-US" sz="2000" b="1" dirty="0"/>
              <a:t>框架：发展史</a:t>
            </a:r>
            <a:endParaRPr lang="en-US" altLang="zh-CN" sz="2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3660F4-B7FC-476B-91C4-2C7AA643F244}"/>
              </a:ext>
            </a:extLst>
          </p:cNvPr>
          <p:cNvSpPr txBox="1"/>
          <p:nvPr/>
        </p:nvSpPr>
        <p:spPr>
          <a:xfrm>
            <a:off x="4473526" y="3193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A46EE4-09D5-47AA-9961-7588E1505C0C}"/>
              </a:ext>
            </a:extLst>
          </p:cNvPr>
          <p:cNvSpPr txBox="1"/>
          <p:nvPr/>
        </p:nvSpPr>
        <p:spPr>
          <a:xfrm>
            <a:off x="546265" y="1567012"/>
            <a:ext cx="10150536" cy="4851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 在</a:t>
            </a:r>
            <a:r>
              <a:rPr lang="en-US" altLang="zh-CN" sz="1600" dirty="0"/>
              <a:t>Hibernate</a:t>
            </a:r>
            <a:r>
              <a:rPr lang="zh-CN" altLang="en-US" sz="1600" dirty="0"/>
              <a:t>出现之前，对数据库操作是基于</a:t>
            </a:r>
            <a:r>
              <a:rPr lang="en-US" altLang="zh-CN" sz="1600" dirty="0"/>
              <a:t>JDBC</a:t>
            </a:r>
            <a:r>
              <a:rPr lang="zh-CN" altLang="en-US" sz="1600" dirty="0"/>
              <a:t>，这中间经历了操作</a:t>
            </a:r>
            <a:r>
              <a:rPr lang="en-US" altLang="zh-CN" sz="1600" dirty="0"/>
              <a:t>JDBC</a:t>
            </a:r>
            <a:r>
              <a:rPr lang="zh-CN" altLang="en-US" sz="1600" dirty="0"/>
              <a:t>、封装</a:t>
            </a:r>
            <a:r>
              <a:rPr lang="en-US" altLang="zh-CN" sz="1600" dirty="0"/>
              <a:t>JDBC</a:t>
            </a:r>
            <a:r>
              <a:rPr lang="zh-CN" altLang="en-US" sz="1600" dirty="0"/>
              <a:t>、</a:t>
            </a:r>
            <a:r>
              <a:rPr lang="en-US" altLang="zh-CN" sz="1600" dirty="0"/>
              <a:t>ORM</a:t>
            </a:r>
            <a:r>
              <a:rPr lang="zh-CN" altLang="en-US" sz="1600" dirty="0"/>
              <a:t>三个阶段。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）操作</a:t>
            </a:r>
            <a:r>
              <a:rPr lang="en-US" altLang="zh-CN" sz="1600" dirty="0"/>
              <a:t>JDBC</a:t>
            </a:r>
            <a:r>
              <a:rPr lang="zh-CN" altLang="en-US" sz="1600" dirty="0"/>
              <a:t>阶段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    本阶段即在调用</a:t>
            </a:r>
            <a:r>
              <a:rPr lang="en-US" altLang="zh-CN" sz="1600" dirty="0"/>
              <a:t>JDBC</a:t>
            </a:r>
            <a:r>
              <a:rPr lang="zh-CN" altLang="en-US" sz="1600" dirty="0"/>
              <a:t>连接数据库的包时，需要自己进行编写的进行数据库用户登录验证的那段代码。在这段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代码中可以执行</a:t>
            </a:r>
            <a:r>
              <a:rPr lang="en-US" altLang="zh-CN" sz="1600" dirty="0"/>
              <a:t>SQL</a:t>
            </a:r>
            <a:r>
              <a:rPr lang="zh-CN" altLang="en-US" sz="1600" dirty="0"/>
              <a:t>语句进行数据查询、插入、删除等。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 封装</a:t>
            </a:r>
            <a:r>
              <a:rPr lang="en-US" altLang="zh-CN" sz="1600" dirty="0"/>
              <a:t>JDBC</a:t>
            </a:r>
            <a:r>
              <a:rPr lang="zh-CN" altLang="en-US" sz="1600" dirty="0"/>
              <a:t>阶段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    由于仅仅只是操作</a:t>
            </a:r>
            <a:r>
              <a:rPr lang="en-US" altLang="zh-CN" sz="1600" dirty="0"/>
              <a:t>JDBC</a:t>
            </a:r>
            <a:r>
              <a:rPr lang="zh-CN" altLang="en-US" sz="1600" dirty="0"/>
              <a:t>，使得在实现不同逻辑功能时，都要重新编写进行数据库用户登陆验证的那段代码，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使得代码重复很严重。为此，引入了</a:t>
            </a:r>
            <a:r>
              <a:rPr lang="en-US" altLang="zh-CN" sz="1600" dirty="0"/>
              <a:t>JavaBean</a:t>
            </a:r>
            <a:r>
              <a:rPr lang="zh-CN" altLang="en-US" sz="1600" dirty="0"/>
              <a:t>的技术，书写一个</a:t>
            </a:r>
            <a:r>
              <a:rPr lang="en-US" altLang="zh-CN" sz="1600" dirty="0"/>
              <a:t>DBAccess.java</a:t>
            </a:r>
            <a:r>
              <a:rPr lang="zh-CN" altLang="en-US" sz="1600" dirty="0"/>
              <a:t>类进行数据库用户登陆验证和数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据库操作，并把其中进行数据库操作部分封装成不同的函数，那么实现后续的逻辑功能时只需调用这些函数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即可实现。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</a:t>
            </a:r>
            <a:r>
              <a:rPr lang="en-US" altLang="zh-CN" sz="1600" dirty="0"/>
              <a:t>ORM</a:t>
            </a:r>
            <a:r>
              <a:rPr lang="zh-CN" altLang="en-US" sz="1600" dirty="0"/>
              <a:t>阶段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     在对</a:t>
            </a:r>
            <a:r>
              <a:rPr lang="en-US" altLang="zh-CN" sz="1600" dirty="0"/>
              <a:t>JDBC</a:t>
            </a:r>
            <a:r>
              <a:rPr lang="zh-CN" altLang="en-US" sz="1600" dirty="0"/>
              <a:t>进行封装之后，能够方便的实现数据库的操作。但是，在面向对象的编程开发中，数据库的操作与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普通的面向对象的</a:t>
            </a:r>
            <a:r>
              <a:rPr lang="en-US" altLang="zh-CN" sz="1600" dirty="0"/>
              <a:t>Java</a:t>
            </a:r>
            <a:r>
              <a:rPr lang="zh-CN" altLang="en-US" sz="1600" dirty="0"/>
              <a:t>代码，显然是两种不同的开发思路。于是就产生了</a:t>
            </a:r>
            <a:r>
              <a:rPr lang="en-US" altLang="zh-CN" sz="1600" dirty="0"/>
              <a:t>ORM</a:t>
            </a:r>
            <a:r>
              <a:rPr lang="zh-CN" altLang="en-US" sz="1600" dirty="0"/>
              <a:t>阶段</a:t>
            </a:r>
            <a:r>
              <a:rPr lang="en-US" altLang="zh-CN" sz="1600" dirty="0"/>
              <a:t>——</a:t>
            </a:r>
            <a:r>
              <a:rPr lang="zh-CN" altLang="en-US" sz="1600" dirty="0"/>
              <a:t>使原来直接操作数据库变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成了直接操作普通的</a:t>
            </a:r>
            <a:r>
              <a:rPr lang="en-US" altLang="zh-CN" sz="1600" dirty="0"/>
              <a:t>Java</a:t>
            </a:r>
            <a:r>
              <a:rPr lang="zh-CN" altLang="en-US" sz="1600" dirty="0"/>
              <a:t>类来实现相应的数据库操作。</a:t>
            </a:r>
          </a:p>
        </p:txBody>
      </p:sp>
    </p:spTree>
    <p:extLst>
      <p:ext uri="{BB962C8B-B14F-4D97-AF65-F5344CB8AC3E}">
        <p14:creationId xmlns:p14="http://schemas.microsoft.com/office/powerpoint/2010/main" val="210059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546265" y="1057275"/>
            <a:ext cx="48416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/>
              <a:t>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hibernate</a:t>
            </a:r>
            <a:r>
              <a:rPr lang="zh-CN" altLang="en-US" sz="2000" b="1" dirty="0"/>
              <a:t>框架：好处</a:t>
            </a:r>
            <a:endParaRPr lang="en-US" altLang="zh-CN" sz="2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3660F4-B7FC-476B-91C4-2C7AA643F244}"/>
              </a:ext>
            </a:extLst>
          </p:cNvPr>
          <p:cNvSpPr txBox="1"/>
          <p:nvPr/>
        </p:nvSpPr>
        <p:spPr>
          <a:xfrm>
            <a:off x="4473526" y="3193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A46EE4-09D5-47AA-9961-7588E1505C0C}"/>
              </a:ext>
            </a:extLst>
          </p:cNvPr>
          <p:cNvSpPr txBox="1"/>
          <p:nvPr/>
        </p:nvSpPr>
        <p:spPr>
          <a:xfrm>
            <a:off x="546265" y="1567012"/>
            <a:ext cx="11851129" cy="4943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/>
              <a:t>1.Hibernate</a:t>
            </a:r>
            <a:r>
              <a:rPr lang="zh-CN" altLang="en-US" sz="1600" dirty="0"/>
              <a:t>是一个操作数据库的框架，实现了对</a:t>
            </a:r>
            <a:r>
              <a:rPr lang="en-US" altLang="zh-CN" sz="1600" dirty="0"/>
              <a:t>JDBC</a:t>
            </a:r>
            <a:r>
              <a:rPr lang="zh-CN" altLang="en-US" sz="1600" dirty="0"/>
              <a:t>的封装；</a:t>
            </a:r>
          </a:p>
          <a:p>
            <a:pPr>
              <a:lnSpc>
                <a:spcPct val="200000"/>
              </a:lnSpc>
            </a:pPr>
            <a:r>
              <a:rPr lang="en-US" altLang="zh-CN" sz="1600" dirty="0"/>
              <a:t>2.Hibernate</a:t>
            </a:r>
            <a:r>
              <a:rPr lang="zh-CN" altLang="en-US" sz="1600" dirty="0"/>
              <a:t>是一个</a:t>
            </a:r>
            <a:r>
              <a:rPr lang="en-US" altLang="zh-CN" sz="1600" dirty="0"/>
              <a:t>ORM</a:t>
            </a:r>
            <a:r>
              <a:rPr lang="zh-CN" altLang="en-US" sz="1600" dirty="0"/>
              <a:t>（对象关系映射）框架，我们在写程序时 ，用的时面向对象的方法，但是在关系型数据库里，存的</a:t>
            </a:r>
            <a:endParaRPr lang="en-US" altLang="zh-CN" sz="1600" dirty="0"/>
          </a:p>
          <a:p>
            <a:pPr>
              <a:lnSpc>
                <a:spcPct val="200000"/>
              </a:lnSpc>
            </a:pPr>
            <a:r>
              <a:rPr lang="zh-CN" altLang="en-US" sz="1600" dirty="0"/>
              <a:t>是一条条的数据，为了用纯面向对象的思想解决问题，所有需要将程序中的对象和数据库的记录建立起映射关系，</a:t>
            </a:r>
            <a:r>
              <a:rPr lang="en-US" altLang="zh-CN" sz="1600" dirty="0"/>
              <a:t>ORM</a:t>
            </a:r>
            <a:r>
              <a:rPr lang="zh-CN" altLang="en-US" sz="1600" dirty="0"/>
              <a:t>就是</a:t>
            </a:r>
            <a:endParaRPr lang="en-US" altLang="zh-CN" sz="1600" dirty="0"/>
          </a:p>
          <a:p>
            <a:pPr>
              <a:lnSpc>
                <a:spcPct val="200000"/>
              </a:lnSpc>
            </a:pPr>
            <a:r>
              <a:rPr lang="zh-CN" altLang="en-US" sz="1600" dirty="0"/>
              <a:t>这样的技术，而</a:t>
            </a:r>
            <a:r>
              <a:rPr lang="en-US" altLang="zh-CN" sz="1600" dirty="0"/>
              <a:t>Hibernate</a:t>
            </a:r>
            <a:r>
              <a:rPr lang="zh-CN" altLang="en-US" sz="1600" dirty="0"/>
              <a:t>就是这样一个框架，以操作对象的方式操作数据库。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/>
              <a:t>3.Hibernate</a:t>
            </a:r>
            <a:r>
              <a:rPr lang="zh-CN" altLang="en-US" sz="1600" dirty="0"/>
              <a:t>简化了代码的编写，原生态的</a:t>
            </a:r>
            <a:r>
              <a:rPr lang="en-US" altLang="zh-CN" sz="1600" dirty="0"/>
              <a:t>JDBC</a:t>
            </a:r>
            <a:r>
              <a:rPr lang="zh-CN" altLang="en-US" sz="1600" dirty="0"/>
              <a:t>需要很对代码来实现操作数据库，在这里用</a:t>
            </a:r>
            <a:r>
              <a:rPr lang="en-US" altLang="zh-CN" sz="1600" dirty="0"/>
              <a:t>Hibernate</a:t>
            </a:r>
            <a:r>
              <a:rPr lang="zh-CN" altLang="en-US" sz="1600" dirty="0"/>
              <a:t>只需要很少的代码就可以实现。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/>
              <a:t>4.</a:t>
            </a:r>
            <a:r>
              <a:rPr lang="zh-CN" altLang="en-US" sz="1600" dirty="0"/>
              <a:t>使用</a:t>
            </a:r>
            <a:r>
              <a:rPr lang="en-US" altLang="zh-CN" sz="1600" dirty="0"/>
              <a:t>Hibernate</a:t>
            </a:r>
            <a:r>
              <a:rPr lang="zh-CN" altLang="en-US" sz="1600" dirty="0"/>
              <a:t>的基本流程是：配置实现类与数据库表的映射关系，产生</a:t>
            </a:r>
            <a:r>
              <a:rPr lang="en-US" altLang="zh-CN" sz="1600" dirty="0" err="1"/>
              <a:t>sessionFactory</a:t>
            </a:r>
            <a:r>
              <a:rPr lang="zh-CN" altLang="en-US" sz="1600" dirty="0"/>
              <a:t>，打开</a:t>
            </a:r>
            <a:r>
              <a:rPr lang="en-US" altLang="zh-CN" sz="1600" dirty="0"/>
              <a:t>session</a:t>
            </a:r>
            <a:r>
              <a:rPr lang="zh-CN" altLang="en-US" sz="1600" dirty="0"/>
              <a:t>通道拿到</a:t>
            </a:r>
            <a:r>
              <a:rPr lang="en-US" altLang="zh-CN" sz="1600" dirty="0"/>
              <a:t>session</a:t>
            </a:r>
            <a:r>
              <a:rPr lang="zh-CN" altLang="en-US" sz="1600" dirty="0"/>
              <a:t>对象，开启</a:t>
            </a:r>
            <a:endParaRPr lang="en-US" altLang="zh-CN" sz="1600" dirty="0"/>
          </a:p>
          <a:p>
            <a:pPr>
              <a:lnSpc>
                <a:spcPct val="200000"/>
              </a:lnSpc>
            </a:pPr>
            <a:r>
              <a:rPr lang="zh-CN" altLang="en-US" sz="1600" dirty="0"/>
              <a:t>事务，完成操作，关闭</a:t>
            </a:r>
            <a:r>
              <a:rPr lang="en-US" altLang="zh-CN" sz="1600" dirty="0"/>
              <a:t>session</a:t>
            </a:r>
            <a:r>
              <a:rPr lang="zh-CN" altLang="en-US" sz="1600" dirty="0"/>
              <a:t>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/>
              <a:t>5.Hibernate</a:t>
            </a:r>
            <a:r>
              <a:rPr lang="zh-CN" altLang="en-US" sz="1600" dirty="0"/>
              <a:t>屏蔽了数据库的差异，增强了对数据库的可移植性。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/>
              <a:t>6.</a:t>
            </a:r>
            <a:r>
              <a:rPr lang="zh-CN" altLang="en-US" sz="1600" dirty="0"/>
              <a:t>使用</a:t>
            </a:r>
            <a:r>
              <a:rPr lang="en-US" altLang="zh-CN" sz="1600" dirty="0"/>
              <a:t>Hibernate</a:t>
            </a:r>
            <a:r>
              <a:rPr lang="zh-CN" altLang="en-US" sz="1600" dirty="0"/>
              <a:t>时，先要配置</a:t>
            </a:r>
            <a:r>
              <a:rPr lang="en-US" altLang="zh-CN" sz="1600" dirty="0"/>
              <a:t>hibernate.cfg.xml</a:t>
            </a:r>
            <a:r>
              <a:rPr lang="zh-CN" altLang="en-US" sz="1600" dirty="0"/>
              <a:t>文件，其中配置数据库连接信息和方言等，还要为每个实体配置相应的</a:t>
            </a:r>
            <a:r>
              <a:rPr lang="en-US" altLang="zh-CN" sz="1600" dirty="0"/>
              <a:t>hbm.xml</a:t>
            </a:r>
            <a:r>
              <a:rPr lang="zh-CN" altLang="en-US" sz="1600" dirty="0"/>
              <a:t>文件</a:t>
            </a:r>
            <a:endParaRPr lang="en-US" altLang="zh-CN" sz="1600" dirty="0"/>
          </a:p>
          <a:p>
            <a:pPr>
              <a:lnSpc>
                <a:spcPct val="2000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Hibernate</a:t>
            </a:r>
            <a:r>
              <a:rPr lang="zh-CN" altLang="en-US" sz="1600" dirty="0"/>
              <a:t>的映射文件），当然，也可以采用注解编程实现映射关系，</a:t>
            </a:r>
            <a:r>
              <a:rPr lang="en-US" altLang="zh-CN" sz="1600" dirty="0"/>
              <a:t>hibernate.cfg.xml</a:t>
            </a:r>
            <a:r>
              <a:rPr lang="zh-CN" altLang="en-US" sz="1600" dirty="0"/>
              <a:t>文件中需要登记每个</a:t>
            </a:r>
            <a:r>
              <a:rPr lang="en-US" altLang="zh-CN" sz="1600" dirty="0"/>
              <a:t>hbm.xml</a:t>
            </a:r>
            <a:r>
              <a:rPr lang="zh-CN" altLang="en-US" sz="1600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344736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BF25494-53EA-48ED-8A8F-030878247F4D}"/>
              </a:ext>
            </a:extLst>
          </p:cNvPr>
          <p:cNvSpPr txBox="1"/>
          <p:nvPr/>
        </p:nvSpPr>
        <p:spPr>
          <a:xfrm>
            <a:off x="3685500" y="3061845"/>
            <a:ext cx="48210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JAVA</a:t>
            </a:r>
            <a:r>
              <a:rPr lang="zh-CN" altLang="en-US" sz="6000" b="1" dirty="0"/>
              <a:t>框架讲解</a:t>
            </a:r>
            <a:endParaRPr lang="en-US" altLang="zh-CN" sz="6000" b="1" dirty="0"/>
          </a:p>
        </p:txBody>
      </p:sp>
    </p:spTree>
    <p:extLst>
      <p:ext uri="{BB962C8B-B14F-4D97-AF65-F5344CB8AC3E}">
        <p14:creationId xmlns:p14="http://schemas.microsoft.com/office/powerpoint/2010/main" val="160149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546265" y="1057275"/>
            <a:ext cx="48416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java</a:t>
            </a:r>
            <a:r>
              <a:rPr lang="zh-CN" altLang="en-US" sz="2000" b="1" dirty="0"/>
              <a:t>主流后台框架</a:t>
            </a:r>
            <a:endParaRPr lang="ja-JP" altLang="zh-CN" sz="2000" b="1" dirty="0">
              <a:solidFill>
                <a:srgbClr val="3D4652"/>
              </a:solidFill>
              <a:latin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3660F4-B7FC-476B-91C4-2C7AA643F244}"/>
              </a:ext>
            </a:extLst>
          </p:cNvPr>
          <p:cNvSpPr txBox="1"/>
          <p:nvPr/>
        </p:nvSpPr>
        <p:spPr>
          <a:xfrm>
            <a:off x="4473526" y="3193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1FABB0-1586-4771-8059-7A33F97E9DCB}"/>
              </a:ext>
            </a:extLst>
          </p:cNvPr>
          <p:cNvSpPr txBox="1"/>
          <p:nvPr/>
        </p:nvSpPr>
        <p:spPr>
          <a:xfrm>
            <a:off x="1106065" y="2454374"/>
            <a:ext cx="6504088" cy="194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主流后台框架：</a:t>
            </a:r>
            <a:r>
              <a:rPr lang="en-US" altLang="zh-CN" b="1" dirty="0">
                <a:solidFill>
                  <a:srgbClr val="FF0000"/>
                </a:solidFill>
              </a:rPr>
              <a:t>spring</a:t>
            </a:r>
            <a:r>
              <a:rPr lang="zh-CN" altLang="en-US" dirty="0"/>
              <a:t>、</a:t>
            </a:r>
            <a:r>
              <a:rPr lang="en-US" altLang="zh-CN" dirty="0" err="1"/>
              <a:t>springMVC</a:t>
            </a:r>
            <a:r>
              <a:rPr lang="zh-CN" altLang="en-US" dirty="0"/>
              <a:t>、</a:t>
            </a:r>
            <a:r>
              <a:rPr lang="en-US" altLang="zh-CN" dirty="0"/>
              <a:t>struts</a:t>
            </a:r>
            <a:r>
              <a:rPr lang="zh-CN" altLang="en-US" dirty="0"/>
              <a:t>、</a:t>
            </a:r>
            <a:r>
              <a:rPr lang="en-US" altLang="zh-CN" dirty="0"/>
              <a:t>hibernate</a:t>
            </a:r>
            <a:r>
              <a:rPr lang="zh-CN" altLang="en-US" dirty="0"/>
              <a:t>、</a:t>
            </a:r>
            <a:r>
              <a:rPr lang="en-US" altLang="zh-CN" dirty="0" err="1"/>
              <a:t>mybatis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框架组合：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	1</a:t>
            </a:r>
            <a:r>
              <a:rPr lang="zh-CN" altLang="en-US" dirty="0"/>
              <a:t>、</a:t>
            </a:r>
            <a:r>
              <a:rPr lang="en-US" altLang="zh-CN" dirty="0" err="1"/>
              <a:t>ssm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spring</a:t>
            </a:r>
            <a:r>
              <a:rPr lang="en-US" altLang="zh-CN" dirty="0"/>
              <a:t> + struts/</a:t>
            </a:r>
            <a:r>
              <a:rPr lang="en-US" altLang="zh-CN" dirty="0" err="1"/>
              <a:t>springMVC</a:t>
            </a:r>
            <a:r>
              <a:rPr lang="en-US" altLang="zh-CN" dirty="0"/>
              <a:t> + </a:t>
            </a:r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	2</a:t>
            </a:r>
            <a:r>
              <a:rPr lang="zh-CN" altLang="en-US" dirty="0"/>
              <a:t>、</a:t>
            </a:r>
            <a:r>
              <a:rPr lang="en-US" altLang="zh-CN" dirty="0" err="1"/>
              <a:t>ssh</a:t>
            </a:r>
            <a:r>
              <a:rPr lang="zh-CN" altLang="en-US" dirty="0"/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spring</a:t>
            </a:r>
            <a:r>
              <a:rPr lang="en-US" altLang="zh-CN" dirty="0"/>
              <a:t> + struts/</a:t>
            </a:r>
            <a:r>
              <a:rPr lang="en-US" altLang="zh-CN" dirty="0" err="1"/>
              <a:t>springMVC</a:t>
            </a:r>
            <a:r>
              <a:rPr lang="en-US" altLang="zh-CN" dirty="0"/>
              <a:t> + hibernate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188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546265" y="1057275"/>
            <a:ext cx="48416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spring</a:t>
            </a:r>
            <a:r>
              <a:rPr lang="zh-CN" altLang="en-US" sz="2000" b="1" dirty="0"/>
              <a:t>框架</a:t>
            </a:r>
            <a:endParaRPr lang="en-US" altLang="zh-CN" sz="2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3660F4-B7FC-476B-91C4-2C7AA643F244}"/>
              </a:ext>
            </a:extLst>
          </p:cNvPr>
          <p:cNvSpPr txBox="1"/>
          <p:nvPr/>
        </p:nvSpPr>
        <p:spPr>
          <a:xfrm>
            <a:off x="4473526" y="3193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1A812D-C9F8-442A-86FA-922197FC5E4A}"/>
              </a:ext>
            </a:extLst>
          </p:cNvPr>
          <p:cNvSpPr txBox="1"/>
          <p:nvPr/>
        </p:nvSpPr>
        <p:spPr>
          <a:xfrm>
            <a:off x="560333" y="2154777"/>
            <a:ext cx="11576952" cy="3888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	Spring</a:t>
            </a:r>
            <a:r>
              <a:rPr lang="zh-CN" altLang="en-US" dirty="0"/>
              <a:t>是一个开源框架，</a:t>
            </a:r>
            <a:r>
              <a:rPr lang="en-US" altLang="zh-CN" dirty="0"/>
              <a:t>Spring</a:t>
            </a:r>
            <a:r>
              <a:rPr lang="zh-CN" altLang="en-US" dirty="0"/>
              <a:t>是于</a:t>
            </a:r>
            <a:r>
              <a:rPr lang="en-US" altLang="zh-CN" dirty="0"/>
              <a:t>2003 </a:t>
            </a:r>
            <a:r>
              <a:rPr lang="zh-CN" altLang="en-US" dirty="0"/>
              <a:t>年兴起的一个</a:t>
            </a:r>
            <a:r>
              <a:rPr lang="zh-CN" altLang="en-US" b="1" dirty="0">
                <a:solidFill>
                  <a:srgbClr val="FF0000"/>
                </a:solidFill>
              </a:rPr>
              <a:t>轻量级</a:t>
            </a:r>
            <a:r>
              <a:rPr lang="zh-CN" altLang="en-US" dirty="0"/>
              <a:t>的</a:t>
            </a:r>
            <a:r>
              <a:rPr lang="en-US" altLang="zh-CN" dirty="0"/>
              <a:t>Java </a:t>
            </a:r>
            <a:r>
              <a:rPr lang="zh-CN" altLang="en-US" dirty="0"/>
              <a:t>开发框架，由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Rod Johnson </a:t>
            </a:r>
            <a:r>
              <a:rPr lang="zh-CN" altLang="en-US" dirty="0"/>
              <a:t>在其著作</a:t>
            </a:r>
            <a:r>
              <a:rPr lang="en-US" altLang="zh-CN" dirty="0"/>
              <a:t>Expert One-On-One J2EE Development and Design</a:t>
            </a:r>
            <a:r>
              <a:rPr lang="zh-CN" altLang="en-US" dirty="0"/>
              <a:t>中阐述的部分理念和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原型衍生而来。它是</a:t>
            </a:r>
            <a:r>
              <a:rPr lang="zh-CN" altLang="en-US" b="1" dirty="0">
                <a:solidFill>
                  <a:srgbClr val="FF0000"/>
                </a:solidFill>
              </a:rPr>
              <a:t>为了解决企业应用开发的复杂性</a:t>
            </a:r>
            <a:r>
              <a:rPr lang="zh-CN" altLang="en-US" dirty="0"/>
              <a:t>而创建的。</a:t>
            </a:r>
            <a:r>
              <a:rPr lang="en-US" altLang="zh-CN" dirty="0"/>
              <a:t>Spring</a:t>
            </a:r>
            <a:r>
              <a:rPr lang="zh-CN" altLang="en-US" dirty="0"/>
              <a:t>使用基本的</a:t>
            </a:r>
            <a:r>
              <a:rPr lang="en-US" altLang="zh-CN" dirty="0"/>
              <a:t>JavaBean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来完成以前只可能由</a:t>
            </a:r>
            <a:r>
              <a:rPr lang="en-US" altLang="zh-CN" dirty="0"/>
              <a:t>EJB</a:t>
            </a:r>
            <a:r>
              <a:rPr lang="zh-CN" altLang="en-US" dirty="0"/>
              <a:t>完成的事情。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zh-CN" altLang="en-US" dirty="0"/>
              <a:t>然而，</a:t>
            </a:r>
            <a:r>
              <a:rPr lang="en-US" altLang="zh-CN" dirty="0"/>
              <a:t>Spring</a:t>
            </a:r>
            <a:r>
              <a:rPr lang="zh-CN" altLang="en-US" dirty="0"/>
              <a:t>的用途不仅限于服务器端的开发。从简单性、可测试性和松耦合的角度而言，</a:t>
            </a:r>
            <a:r>
              <a:rPr lang="zh-CN" altLang="en-US" b="1" dirty="0">
                <a:solidFill>
                  <a:srgbClr val="FF0000"/>
                </a:solidFill>
              </a:rPr>
              <a:t>任何</a:t>
            </a:r>
            <a:r>
              <a:rPr lang="en-US" altLang="zh-CN" b="1" dirty="0">
                <a:solidFill>
                  <a:srgbClr val="FF0000"/>
                </a:solidFill>
              </a:rPr>
              <a:t>Java</a:t>
            </a:r>
            <a:r>
              <a:rPr lang="zh-CN" altLang="en-US" b="1" dirty="0">
                <a:solidFill>
                  <a:srgbClr val="FF0000"/>
                </a:solidFill>
              </a:rPr>
              <a:t>应用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都可以从</a:t>
            </a:r>
            <a:r>
              <a:rPr lang="en-US" altLang="zh-CN" b="1" dirty="0">
                <a:solidFill>
                  <a:srgbClr val="FF0000"/>
                </a:solidFill>
              </a:rPr>
              <a:t>Spring</a:t>
            </a:r>
            <a:r>
              <a:rPr lang="zh-CN" altLang="en-US" b="1" dirty="0">
                <a:solidFill>
                  <a:srgbClr val="FF0000"/>
                </a:solidFill>
              </a:rPr>
              <a:t>中受益</a:t>
            </a:r>
            <a:r>
              <a:rPr lang="zh-CN" altLang="en-US" dirty="0"/>
              <a:t>。 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	</a:t>
            </a:r>
            <a:r>
              <a:rPr lang="zh-CN" altLang="en-US" dirty="0"/>
              <a:t>简单来说，</a:t>
            </a:r>
            <a:r>
              <a:rPr lang="en-US" altLang="zh-CN" dirty="0"/>
              <a:t>Spring</a:t>
            </a:r>
            <a:r>
              <a:rPr lang="zh-CN" altLang="en-US" dirty="0"/>
              <a:t>是一个轻量级的控制反转（</a:t>
            </a:r>
            <a:r>
              <a:rPr lang="en-US" altLang="zh-CN" dirty="0" err="1"/>
              <a:t>IoC</a:t>
            </a:r>
            <a:r>
              <a:rPr lang="zh-CN" altLang="en-US" dirty="0"/>
              <a:t>）和面向切面（</a:t>
            </a:r>
            <a:r>
              <a:rPr lang="en-US" altLang="zh-CN" dirty="0"/>
              <a:t>AOP</a:t>
            </a:r>
            <a:r>
              <a:rPr lang="zh-CN" altLang="en-US" dirty="0"/>
              <a:t>）的</a:t>
            </a:r>
            <a:r>
              <a:rPr lang="zh-CN" altLang="en-US" b="1" dirty="0">
                <a:solidFill>
                  <a:srgbClr val="FF0000"/>
                </a:solidFill>
              </a:rPr>
              <a:t>容器框架</a:t>
            </a:r>
            <a:r>
              <a:rPr lang="zh-CN" altLang="en-US" dirty="0"/>
              <a:t>。</a:t>
            </a:r>
          </a:p>
        </p:txBody>
      </p:sp>
      <p:pic>
        <p:nvPicPr>
          <p:cNvPr id="6" name="Picture 6" descr="johnson">
            <a:extLst>
              <a:ext uri="{FF2B5EF4-FFF2-40B4-BE49-F238E27FC236}">
                <a16:creationId xmlns:a16="http://schemas.microsoft.com/office/drawing/2014/main" id="{EE6A2FCA-B97C-4048-9211-559DA0CB7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556" y="1045479"/>
            <a:ext cx="1519237" cy="2147887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70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546265" y="1057275"/>
            <a:ext cx="48416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spring</a:t>
            </a:r>
            <a:r>
              <a:rPr lang="zh-CN" altLang="en-US" sz="2000" b="1" dirty="0"/>
              <a:t>两大特点</a:t>
            </a:r>
            <a:endParaRPr lang="ja-JP" altLang="zh-CN" sz="2000" b="1" dirty="0">
              <a:solidFill>
                <a:srgbClr val="3D4652"/>
              </a:solidFill>
              <a:latin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3660F4-B7FC-476B-91C4-2C7AA643F244}"/>
              </a:ext>
            </a:extLst>
          </p:cNvPr>
          <p:cNvSpPr txBox="1"/>
          <p:nvPr/>
        </p:nvSpPr>
        <p:spPr>
          <a:xfrm>
            <a:off x="4473526" y="3193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EACA8C-ABDE-41FC-B7EE-3197BE08516D}"/>
              </a:ext>
            </a:extLst>
          </p:cNvPr>
          <p:cNvSpPr txBox="1"/>
          <p:nvPr/>
        </p:nvSpPr>
        <p:spPr>
          <a:xfrm>
            <a:off x="546265" y="1886186"/>
            <a:ext cx="11726287" cy="3888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IOC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 控制反转（</a:t>
            </a:r>
            <a:r>
              <a:rPr lang="en-US" altLang="zh-CN" dirty="0"/>
              <a:t>Inversion of Control</a:t>
            </a:r>
            <a:r>
              <a:rPr lang="zh-CN" altLang="en-US" dirty="0"/>
              <a:t>），就是具有依赖注入功能的容器，是可以创建对象的容器，</a:t>
            </a:r>
            <a:r>
              <a:rPr lang="en-US" altLang="zh-CN" dirty="0"/>
              <a:t>IOC</a:t>
            </a:r>
            <a:r>
              <a:rPr lang="zh-CN" altLang="en-US" dirty="0"/>
              <a:t>容器负责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实例化、定位、配置应用程序中的对象及建立这些对象间的依赖。通常</a:t>
            </a:r>
            <a:r>
              <a:rPr lang="en-US" altLang="zh-CN" dirty="0"/>
              <a:t>new</a:t>
            </a:r>
            <a:r>
              <a:rPr lang="zh-CN" altLang="en-US" dirty="0"/>
              <a:t>一个实例，控制权由程序员控制，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而</a:t>
            </a:r>
            <a:r>
              <a:rPr lang="en-US" altLang="zh-CN" dirty="0"/>
              <a:t>"</a:t>
            </a:r>
            <a:r>
              <a:rPr lang="zh-CN" altLang="en-US" dirty="0"/>
              <a:t>控制反转</a:t>
            </a:r>
            <a:r>
              <a:rPr lang="en-US" altLang="zh-CN" dirty="0"/>
              <a:t>"</a:t>
            </a:r>
            <a:r>
              <a:rPr lang="zh-CN" altLang="en-US" dirty="0"/>
              <a:t>是指</a:t>
            </a:r>
            <a:r>
              <a:rPr lang="en-US" altLang="zh-CN" dirty="0"/>
              <a:t>new</a:t>
            </a:r>
            <a:r>
              <a:rPr lang="zh-CN" altLang="en-US" dirty="0"/>
              <a:t>实例工作不由程序员来做而是交给</a:t>
            </a:r>
            <a:r>
              <a:rPr lang="en-US" altLang="zh-CN" dirty="0"/>
              <a:t>Spring</a:t>
            </a:r>
            <a:r>
              <a:rPr lang="zh-CN" altLang="en-US" dirty="0"/>
              <a:t>容器来做。。在</a:t>
            </a:r>
            <a:r>
              <a:rPr lang="en-US" altLang="zh-CN" dirty="0"/>
              <a:t>Spring</a:t>
            </a:r>
            <a:r>
              <a:rPr lang="zh-CN" altLang="en-US" dirty="0"/>
              <a:t>中</a:t>
            </a:r>
            <a:r>
              <a:rPr lang="en-US" altLang="zh-CN" dirty="0" err="1"/>
              <a:t>BeanFactory</a:t>
            </a:r>
            <a:r>
              <a:rPr lang="zh-CN" altLang="en-US" dirty="0"/>
              <a:t>是</a:t>
            </a:r>
            <a:r>
              <a:rPr lang="en-US" altLang="zh-CN" dirty="0"/>
              <a:t>IOC</a:t>
            </a:r>
            <a:r>
              <a:rPr lang="zh-CN" altLang="en-US" dirty="0"/>
              <a:t>容器的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实际代表者</a:t>
            </a: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AOP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面向切面编程，是一种编程思想，是面向对象编程</a:t>
            </a:r>
            <a:r>
              <a:rPr lang="en-US" altLang="zh-CN" dirty="0"/>
              <a:t>OOP</a:t>
            </a:r>
            <a:r>
              <a:rPr lang="zh-CN" altLang="en-US" dirty="0"/>
              <a:t>的补充。</a:t>
            </a:r>
            <a:r>
              <a:rPr lang="en-US" altLang="zh-CN" dirty="0"/>
              <a:t>Spring</a:t>
            </a:r>
            <a:r>
              <a:rPr lang="zh-CN" altLang="en-US" dirty="0"/>
              <a:t>提供面向对象编程的支持，允许通过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分离应用的业务逻辑与系统级服务（日志和事务管理）进行开发。应用对象只实现他们应该做的（完成业务逻辑）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，并不负责其它的系统级关注点（日志或者事务的支持）。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9C9C2F-CEA9-4F25-8A25-0FAE98E8B43B}"/>
              </a:ext>
            </a:extLst>
          </p:cNvPr>
          <p:cNvSpPr txBox="1"/>
          <p:nvPr/>
        </p:nvSpPr>
        <p:spPr>
          <a:xfrm>
            <a:off x="546265" y="6018565"/>
            <a:ext cx="624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详情了解：</a:t>
            </a:r>
            <a:r>
              <a:rPr lang="en-US" altLang="zh-CN" dirty="0"/>
              <a:t>https://www.cnblogs.com/xiaoxing/p/5836835.html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42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546265" y="1057275"/>
            <a:ext cx="48416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spring</a:t>
            </a:r>
            <a:r>
              <a:rPr lang="zh-CN" altLang="en-US" sz="2000" b="1" dirty="0"/>
              <a:t>框架组成</a:t>
            </a:r>
            <a:endParaRPr lang="ja-JP" altLang="zh-CN" sz="2000" b="1" dirty="0">
              <a:solidFill>
                <a:srgbClr val="3D4652"/>
              </a:solidFill>
              <a:latin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3660F4-B7FC-476B-91C4-2C7AA643F244}"/>
              </a:ext>
            </a:extLst>
          </p:cNvPr>
          <p:cNvSpPr txBox="1"/>
          <p:nvPr/>
        </p:nvSpPr>
        <p:spPr>
          <a:xfrm>
            <a:off x="4473526" y="3193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7019D3-8994-4E8B-8EAB-38200411196F}"/>
              </a:ext>
            </a:extLst>
          </p:cNvPr>
          <p:cNvSpPr txBox="1"/>
          <p:nvPr/>
        </p:nvSpPr>
        <p:spPr>
          <a:xfrm>
            <a:off x="546265" y="1721400"/>
            <a:ext cx="769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spring</a:t>
            </a:r>
            <a:r>
              <a:rPr lang="zh-CN" altLang="en-US" dirty="0"/>
              <a:t>的基本框架主要包含六大模块：</a:t>
            </a:r>
            <a:r>
              <a:rPr lang="en-US" altLang="zh-CN" dirty="0"/>
              <a:t>DAO</a:t>
            </a:r>
            <a:r>
              <a:rPr lang="zh-CN" altLang="en-US" dirty="0"/>
              <a:t>、</a:t>
            </a:r>
            <a:r>
              <a:rPr lang="en-US" altLang="zh-CN" dirty="0"/>
              <a:t>ORM</a:t>
            </a:r>
            <a:r>
              <a:rPr lang="zh-CN" altLang="en-US" dirty="0"/>
              <a:t>、</a:t>
            </a:r>
            <a:r>
              <a:rPr lang="en-US" altLang="zh-CN" dirty="0"/>
              <a:t>AOP</a:t>
            </a:r>
            <a:r>
              <a:rPr lang="zh-CN" altLang="en-US" dirty="0"/>
              <a:t>、</a:t>
            </a:r>
            <a:r>
              <a:rPr lang="en-US" altLang="zh-CN" dirty="0"/>
              <a:t>JEE</a:t>
            </a:r>
            <a:r>
              <a:rPr lang="zh-CN" altLang="en-US" dirty="0"/>
              <a:t>、</a:t>
            </a:r>
            <a:r>
              <a:rPr lang="en-US" altLang="zh-CN" dirty="0"/>
              <a:t>WEB</a:t>
            </a:r>
            <a:r>
              <a:rPr lang="zh-CN" altLang="en-US" dirty="0"/>
              <a:t>、</a:t>
            </a:r>
            <a:r>
              <a:rPr lang="en-US" altLang="zh-CN" dirty="0"/>
              <a:t>CORE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026713D-06DB-475C-9803-1E5382CCB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65" y="2223929"/>
            <a:ext cx="6197728" cy="448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7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546265" y="1057275"/>
            <a:ext cx="48416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spring</a:t>
            </a:r>
            <a:r>
              <a:rPr lang="zh-CN" altLang="en-US" sz="2000" b="1" dirty="0"/>
              <a:t>框架组成</a:t>
            </a:r>
            <a:endParaRPr lang="ja-JP" altLang="zh-CN" sz="2000" b="1" dirty="0">
              <a:solidFill>
                <a:srgbClr val="3D4652"/>
              </a:solidFill>
              <a:latin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3660F4-B7FC-476B-91C4-2C7AA643F244}"/>
              </a:ext>
            </a:extLst>
          </p:cNvPr>
          <p:cNvSpPr txBox="1"/>
          <p:nvPr/>
        </p:nvSpPr>
        <p:spPr>
          <a:xfrm>
            <a:off x="4473526" y="3193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EACA8C-ABDE-41FC-B7EE-3197BE08516D}"/>
              </a:ext>
            </a:extLst>
          </p:cNvPr>
          <p:cNvSpPr txBox="1"/>
          <p:nvPr/>
        </p:nvSpPr>
        <p:spPr>
          <a:xfrm>
            <a:off x="546265" y="1886186"/>
            <a:ext cx="11418895" cy="4442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Spring DAO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/>
              <a:t>Spring</a:t>
            </a:r>
            <a:r>
              <a:rPr lang="zh-CN" altLang="en-US" dirty="0"/>
              <a:t>提供了对</a:t>
            </a:r>
            <a:r>
              <a:rPr lang="en-US" altLang="zh-CN" dirty="0"/>
              <a:t>JDBC</a:t>
            </a:r>
            <a:r>
              <a:rPr lang="zh-CN" altLang="en-US" dirty="0"/>
              <a:t>的操作支持：</a:t>
            </a:r>
            <a:r>
              <a:rPr lang="en-US" altLang="zh-CN" dirty="0" err="1"/>
              <a:t>JdbcTemplate</a:t>
            </a:r>
            <a:r>
              <a:rPr lang="zh-CN" altLang="en-US" dirty="0"/>
              <a:t>模板工具类 。</a:t>
            </a: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Spring ORM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/>
              <a:t>Spring</a:t>
            </a:r>
            <a:r>
              <a:rPr lang="zh-CN" altLang="en-US" dirty="0"/>
              <a:t>可以与</a:t>
            </a:r>
            <a:r>
              <a:rPr lang="en-US" altLang="zh-CN" dirty="0"/>
              <a:t>ORM</a:t>
            </a:r>
            <a:r>
              <a:rPr lang="zh-CN" altLang="en-US" dirty="0"/>
              <a:t>框架整合。例如</a:t>
            </a:r>
            <a:r>
              <a:rPr lang="en-US" altLang="zh-CN" dirty="0"/>
              <a:t>Spring</a:t>
            </a:r>
            <a:r>
              <a:rPr lang="zh-CN" altLang="en-US" dirty="0"/>
              <a:t>整合</a:t>
            </a:r>
            <a:r>
              <a:rPr lang="en-US" altLang="zh-CN" dirty="0"/>
              <a:t>Hibernate</a:t>
            </a:r>
            <a:r>
              <a:rPr lang="zh-CN" altLang="en-US" dirty="0"/>
              <a:t>框架，其中</a:t>
            </a:r>
            <a:r>
              <a:rPr lang="en-US" altLang="zh-CN" dirty="0"/>
              <a:t>Spring</a:t>
            </a:r>
            <a:r>
              <a:rPr lang="zh-CN" altLang="en-US" dirty="0"/>
              <a:t>还提供</a:t>
            </a:r>
            <a:r>
              <a:rPr lang="en-US" altLang="zh-CN" dirty="0" err="1"/>
              <a:t>HibernateDaoSupport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	        </a:t>
            </a:r>
            <a:r>
              <a:rPr lang="zh-CN" altLang="en-US" dirty="0"/>
              <a:t>工具类，简化了</a:t>
            </a:r>
            <a:r>
              <a:rPr lang="en-US" altLang="zh-CN" dirty="0"/>
              <a:t>Hibernate</a:t>
            </a:r>
            <a:r>
              <a:rPr lang="zh-CN" altLang="en-US" dirty="0"/>
              <a:t>的操作 。</a:t>
            </a: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Spring WEB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/>
              <a:t>Spring</a:t>
            </a:r>
            <a:r>
              <a:rPr lang="zh-CN" altLang="en-US" dirty="0"/>
              <a:t>提供了对</a:t>
            </a:r>
            <a:r>
              <a:rPr lang="en-US" altLang="zh-CN" dirty="0"/>
              <a:t>Struts</a:t>
            </a:r>
            <a:r>
              <a:rPr lang="zh-CN" altLang="en-US" dirty="0"/>
              <a:t>、</a:t>
            </a:r>
            <a:r>
              <a:rPr lang="en-US" altLang="zh-CN" dirty="0" err="1"/>
              <a:t>Springmvc</a:t>
            </a:r>
            <a:r>
              <a:rPr lang="zh-CN" altLang="en-US" dirty="0"/>
              <a:t>的支持，支持</a:t>
            </a:r>
            <a:r>
              <a:rPr lang="en-US" altLang="zh-CN" dirty="0"/>
              <a:t>WEB</a:t>
            </a:r>
            <a:r>
              <a:rPr lang="zh-CN" altLang="en-US" dirty="0"/>
              <a:t>开发。与此同时</a:t>
            </a:r>
            <a:r>
              <a:rPr lang="en-US" altLang="zh-CN" dirty="0"/>
              <a:t>Spring</a:t>
            </a:r>
            <a:r>
              <a:rPr lang="zh-CN" altLang="en-US" dirty="0"/>
              <a:t>自身也提供了基于</a:t>
            </a:r>
            <a:r>
              <a:rPr lang="en-US" altLang="zh-CN" dirty="0"/>
              <a:t>MVC</a:t>
            </a:r>
            <a:r>
              <a:rPr lang="zh-CN" altLang="en-US" dirty="0"/>
              <a:t>的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	        </a:t>
            </a:r>
            <a:r>
              <a:rPr lang="zh-CN" altLang="en-US" dirty="0"/>
              <a:t>解决方案 。</a:t>
            </a: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Spring  AOP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/>
              <a:t>Spring</a:t>
            </a:r>
            <a:r>
              <a:rPr lang="zh-CN" altLang="en-US" dirty="0"/>
              <a:t>提供面向切面的编程，可以给某一层提供事务管理，例如在</a:t>
            </a:r>
            <a:r>
              <a:rPr lang="en-US" altLang="zh-CN" dirty="0"/>
              <a:t>Service</a:t>
            </a:r>
            <a:r>
              <a:rPr lang="zh-CN" altLang="en-US" dirty="0"/>
              <a:t>层添加事物控制 。</a:t>
            </a: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Spring   JEE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/>
              <a:t>J2EE</a:t>
            </a:r>
            <a:r>
              <a:rPr lang="zh-CN" altLang="en-US" dirty="0"/>
              <a:t>开发规范的支持，例如</a:t>
            </a:r>
            <a:r>
              <a:rPr lang="en-US" altLang="zh-CN" dirty="0"/>
              <a:t>EJB </a:t>
            </a:r>
            <a:r>
              <a:rPr lang="zh-CN" altLang="en-US" dirty="0"/>
              <a:t>。</a:t>
            </a: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Spring Core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提供</a:t>
            </a:r>
            <a:r>
              <a:rPr lang="en-US" altLang="zh-CN" dirty="0"/>
              <a:t>IOC</a:t>
            </a:r>
            <a:r>
              <a:rPr lang="zh-CN" altLang="en-US" dirty="0"/>
              <a:t>容器对象的创建和处理依赖对象关系 。</a:t>
            </a:r>
          </a:p>
        </p:txBody>
      </p:sp>
    </p:spTree>
    <p:extLst>
      <p:ext uri="{BB962C8B-B14F-4D97-AF65-F5344CB8AC3E}">
        <p14:creationId xmlns:p14="http://schemas.microsoft.com/office/powerpoint/2010/main" val="167245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546265" y="1057275"/>
            <a:ext cx="48416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spring MVC</a:t>
            </a:r>
            <a:r>
              <a:rPr lang="zh-CN" altLang="en-US" sz="2000" b="1" dirty="0"/>
              <a:t>框架：优点</a:t>
            </a:r>
            <a:endParaRPr lang="en-US" altLang="zh-CN" sz="2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3660F4-B7FC-476B-91C4-2C7AA643F244}"/>
              </a:ext>
            </a:extLst>
          </p:cNvPr>
          <p:cNvSpPr txBox="1"/>
          <p:nvPr/>
        </p:nvSpPr>
        <p:spPr>
          <a:xfrm>
            <a:off x="4473526" y="3193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A46EE4-09D5-47AA-9961-7588E1505C0C}"/>
              </a:ext>
            </a:extLst>
          </p:cNvPr>
          <p:cNvSpPr txBox="1"/>
          <p:nvPr/>
        </p:nvSpPr>
        <p:spPr>
          <a:xfrm>
            <a:off x="546265" y="1608623"/>
            <a:ext cx="11443838" cy="5866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、方便解耦，简化开发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	Spring</a:t>
            </a:r>
            <a:r>
              <a:rPr lang="zh-CN" altLang="en-US" dirty="0"/>
              <a:t>就是一个大工厂，可以将所有对象创建和依赖关系维护，交给</a:t>
            </a:r>
            <a:r>
              <a:rPr lang="en-US" altLang="zh-CN" dirty="0"/>
              <a:t>Spring</a:t>
            </a:r>
            <a:r>
              <a:rPr lang="zh-CN" altLang="en-US" dirty="0"/>
              <a:t>管理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AOP</a:t>
            </a:r>
            <a:r>
              <a:rPr lang="zh-CN" altLang="en-US" dirty="0"/>
              <a:t>编程的支持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	Spring</a:t>
            </a:r>
            <a:r>
              <a:rPr lang="zh-CN" altLang="en-US" dirty="0"/>
              <a:t>提供面向切面编程，可以方便的实现对程序进行权限拦截、运行监控等功能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、声明式事务的支持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	</a:t>
            </a:r>
            <a:r>
              <a:rPr lang="zh-CN" altLang="en-US" dirty="0"/>
              <a:t>只需要通过配置就可以完成对事务的管理，而无需手动编程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、方便集成各种优秀框架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Spring</a:t>
            </a:r>
            <a:r>
              <a:rPr lang="zh-CN" altLang="en-US" dirty="0"/>
              <a:t>不排斥各种优秀的开源框架，其内部提供了对各种优秀框架（如：</a:t>
            </a:r>
            <a:r>
              <a:rPr lang="en-US" altLang="zh-CN" dirty="0"/>
              <a:t>Struts2</a:t>
            </a:r>
            <a:r>
              <a:rPr lang="zh-CN" altLang="en-US" dirty="0"/>
              <a:t>、</a:t>
            </a:r>
            <a:r>
              <a:rPr lang="en-US" altLang="zh-CN" dirty="0"/>
              <a:t>Hibernate</a:t>
            </a:r>
            <a:r>
              <a:rPr lang="zh-CN" altLang="en-US" dirty="0"/>
              <a:t>、</a:t>
            </a:r>
            <a:r>
              <a:rPr lang="en-US" altLang="zh-CN" dirty="0" err="1"/>
              <a:t>MyBatis</a:t>
            </a:r>
            <a:r>
              <a:rPr lang="zh-CN" altLang="en-US" dirty="0"/>
              <a:t>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Quartz</a:t>
            </a:r>
            <a:r>
              <a:rPr lang="zh-CN" altLang="en-US" dirty="0"/>
              <a:t>等）的直接支持降低</a:t>
            </a:r>
            <a:r>
              <a:rPr lang="en-US" altLang="zh-CN" dirty="0" err="1"/>
              <a:t>JavaEE</a:t>
            </a:r>
            <a:r>
              <a:rPr lang="en-US" altLang="zh-CN" dirty="0"/>
              <a:t> API</a:t>
            </a:r>
            <a:r>
              <a:rPr lang="zh-CN" altLang="en-US" dirty="0"/>
              <a:t>的使用难度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Spring </a:t>
            </a:r>
            <a:r>
              <a:rPr lang="zh-CN" altLang="en-US" dirty="0"/>
              <a:t>对</a:t>
            </a:r>
            <a:r>
              <a:rPr lang="en-US" altLang="zh-CN" dirty="0" err="1"/>
              <a:t>JavaEE</a:t>
            </a:r>
            <a:r>
              <a:rPr lang="zh-CN" altLang="en-US" dirty="0"/>
              <a:t>开发中非常难用的一些</a:t>
            </a:r>
            <a:r>
              <a:rPr lang="en-US" altLang="zh-CN" dirty="0"/>
              <a:t>API</a:t>
            </a:r>
            <a:r>
              <a:rPr lang="zh-CN" altLang="en-US" dirty="0"/>
              <a:t>（</a:t>
            </a:r>
            <a:r>
              <a:rPr lang="en-US" altLang="zh-CN" dirty="0"/>
              <a:t>JDBC</a:t>
            </a:r>
            <a:r>
              <a:rPr lang="zh-CN" altLang="en-US" dirty="0"/>
              <a:t>、</a:t>
            </a:r>
            <a:r>
              <a:rPr lang="en-US" altLang="zh-CN" dirty="0" err="1"/>
              <a:t>JavaMail</a:t>
            </a:r>
            <a:r>
              <a:rPr lang="zh-CN" altLang="en-US" dirty="0"/>
              <a:t>、远程调用等），都提供了封装，使这些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API</a:t>
            </a:r>
            <a:r>
              <a:rPr lang="zh-CN" altLang="en-US" dirty="0"/>
              <a:t>应用难度大大降低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22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546265" y="1057275"/>
            <a:ext cx="48416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spring MVC</a:t>
            </a:r>
            <a:r>
              <a:rPr lang="zh-CN" altLang="en-US" sz="2000" b="1" dirty="0"/>
              <a:t>框架：简介</a:t>
            </a:r>
            <a:endParaRPr lang="en-US" altLang="zh-CN" sz="2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3660F4-B7FC-476B-91C4-2C7AA643F244}"/>
              </a:ext>
            </a:extLst>
          </p:cNvPr>
          <p:cNvSpPr txBox="1"/>
          <p:nvPr/>
        </p:nvSpPr>
        <p:spPr>
          <a:xfrm>
            <a:off x="4473526" y="3193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79E8F3-3ADC-4C1C-88BA-449724D93AE7}"/>
              </a:ext>
            </a:extLst>
          </p:cNvPr>
          <p:cNvSpPr txBox="1"/>
          <p:nvPr/>
        </p:nvSpPr>
        <p:spPr>
          <a:xfrm>
            <a:off x="546265" y="1930234"/>
            <a:ext cx="114725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Spring MVC</a:t>
            </a:r>
            <a:r>
              <a:rPr lang="zh-CN" altLang="en-US" dirty="0"/>
              <a:t>是一个典型的教科书式的轻量级</a:t>
            </a:r>
            <a:r>
              <a:rPr lang="en-US" altLang="zh-CN" dirty="0" err="1"/>
              <a:t>mvc</a:t>
            </a:r>
            <a:r>
              <a:rPr lang="zh-CN" altLang="en-US" dirty="0"/>
              <a:t>框架，而不像</a:t>
            </a:r>
            <a:r>
              <a:rPr lang="en-US" altLang="zh-CN" dirty="0">
                <a:hlinkClick r:id="rId2"/>
              </a:rPr>
              <a:t>struts</a:t>
            </a:r>
            <a:r>
              <a:rPr lang="zh-CN" altLang="en-US" dirty="0"/>
              <a:t>等都是变种或者不是完全基于</a:t>
            </a:r>
            <a:r>
              <a:rPr lang="en-US" altLang="zh-CN" dirty="0" err="1"/>
              <a:t>mvc</a:t>
            </a:r>
            <a:r>
              <a:rPr lang="zh-CN" altLang="en-US" dirty="0"/>
              <a:t>系统的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框架。它将</a:t>
            </a:r>
            <a:r>
              <a:rPr lang="en-US" altLang="zh-CN" dirty="0"/>
              <a:t>web</a:t>
            </a:r>
            <a:r>
              <a:rPr lang="zh-CN" altLang="en-US" dirty="0"/>
              <a:t>层进行职责解耦，基于请求驱动指的就是使用请求</a:t>
            </a:r>
            <a:r>
              <a:rPr lang="en-US" altLang="zh-CN" dirty="0"/>
              <a:t>-</a:t>
            </a:r>
            <a:r>
              <a:rPr lang="zh-CN" altLang="en-US" dirty="0"/>
              <a:t>响应模型，框架的目的就是帮助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我们简化开发。现在基于</a:t>
            </a:r>
            <a:r>
              <a:rPr lang="en-US" altLang="zh-CN" dirty="0"/>
              <a:t>spring</a:t>
            </a:r>
            <a:r>
              <a:rPr lang="zh-CN" altLang="en-US" dirty="0"/>
              <a:t>开发多用</a:t>
            </a:r>
            <a:r>
              <a:rPr lang="en-US" altLang="zh-CN" dirty="0"/>
              <a:t>Spring MVC</a:t>
            </a:r>
            <a:r>
              <a:rPr lang="zh-CN" altLang="en-US" dirty="0"/>
              <a:t>，其他诸如</a:t>
            </a:r>
            <a:r>
              <a:rPr lang="en-US" altLang="zh-CN" dirty="0"/>
              <a:t>Struts1</a:t>
            </a:r>
            <a:r>
              <a:rPr lang="zh-CN" altLang="en-US" dirty="0"/>
              <a:t>现在一般不用，</a:t>
            </a:r>
            <a:r>
              <a:rPr lang="en-US" altLang="zh-CN" dirty="0"/>
              <a:t>Struts2</a:t>
            </a:r>
            <a:r>
              <a:rPr lang="zh-CN" altLang="en-US" dirty="0"/>
              <a:t>一般老项目使用。</a:t>
            </a:r>
            <a:endParaRPr lang="en-US" altLang="zh-CN" sz="16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49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605</Words>
  <Application>Microsoft Office PowerPoint</Application>
  <PresentationFormat>宽屏</PresentationFormat>
  <Paragraphs>110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zouqiang</dc:creator>
  <cp:lastModifiedBy>XJH0278</cp:lastModifiedBy>
  <cp:revision>211</cp:revision>
  <dcterms:created xsi:type="dcterms:W3CDTF">2016-10-17T07:19:00Z</dcterms:created>
  <dcterms:modified xsi:type="dcterms:W3CDTF">2018-09-15T13:35:53Z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