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5.jpg" ContentType="image/png"/>
  <Override PartName="/ppt/media/image2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2" r:id="rId4"/>
    <p:sldId id="314" r:id="rId5"/>
    <p:sldId id="333" r:id="rId6"/>
    <p:sldId id="334" r:id="rId7"/>
    <p:sldId id="335" r:id="rId8"/>
    <p:sldId id="336" r:id="rId9"/>
    <p:sldId id="339" r:id="rId10"/>
    <p:sldId id="337" r:id="rId11"/>
    <p:sldId id="338" r:id="rId12"/>
    <p:sldId id="340" r:id="rId13"/>
    <p:sldId id="341" r:id="rId14"/>
    <p:sldId id="315" r:id="rId15"/>
    <p:sldId id="342" r:id="rId16"/>
    <p:sldId id="343" r:id="rId17"/>
    <p:sldId id="344" r:id="rId18"/>
    <p:sldId id="346" r:id="rId19"/>
    <p:sldId id="347" r:id="rId20"/>
    <p:sldId id="351" r:id="rId21"/>
    <p:sldId id="348" r:id="rId22"/>
    <p:sldId id="349" r:id="rId23"/>
    <p:sldId id="350" r:id="rId24"/>
    <p:sldId id="258" r:id="rId25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03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88FE"/>
    <a:srgbClr val="048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110" autoAdjust="0"/>
  </p:normalViewPr>
  <p:slideViewPr>
    <p:cSldViewPr snapToGrid="0" showGuides="1">
      <p:cViewPr varScale="1">
        <p:scale>
          <a:sx n="68" d="100"/>
          <a:sy n="68" d="100"/>
        </p:scale>
        <p:origin x="780" y="60"/>
      </p:cViewPr>
      <p:guideLst>
        <p:guide orient="horz" pos="2032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66" y="72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2018/9/14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454" y="1279525"/>
            <a:ext cx="6141156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30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2037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9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2018/9/14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319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1.8</a:t>
            </a:r>
            <a:r>
              <a:rPr lang="zh-CN" altLang="en-US" sz="1600" dirty="0"/>
              <a:t>、</a:t>
            </a:r>
            <a:r>
              <a:rPr lang="en-US" altLang="zh-CN" sz="1600" dirty="0"/>
              <a:t>eclipse</a:t>
            </a:r>
            <a:r>
              <a:rPr lang="zh-CN" altLang="en-US" sz="1600" dirty="0"/>
              <a:t>配置</a:t>
            </a:r>
            <a:r>
              <a:rPr lang="en-US" altLang="zh-CN" sz="1600" dirty="0" err="1"/>
              <a:t>JDk</a:t>
            </a:r>
            <a:r>
              <a:rPr lang="zh-CN" altLang="en-US" sz="1600" dirty="0"/>
              <a:t>：点击菜单</a:t>
            </a:r>
            <a:r>
              <a:rPr lang="en-US" altLang="zh-CN" sz="1600" dirty="0"/>
              <a:t>window--&gt; preferences --&gt; java --&gt; installed </a:t>
            </a:r>
            <a:r>
              <a:rPr lang="en-US" altLang="zh-CN" sz="1600" dirty="0" err="1"/>
              <a:t>jres</a:t>
            </a:r>
            <a:r>
              <a:rPr lang="en-US" altLang="zh-CN" sz="1600" dirty="0"/>
              <a:t>--&gt; add</a:t>
            </a:r>
            <a:r>
              <a:rPr lang="en-US" altLang="zh-CN" sz="1600" dirty="0">
                <a:sym typeface="Wingdings" panose="05000000000000000000" pitchFamily="2" charset="2"/>
              </a:rPr>
              <a:t> --&gt; </a:t>
            </a:r>
            <a:r>
              <a:rPr lang="en-US" altLang="zh-CN" sz="1600" dirty="0"/>
              <a:t>Standard VM</a:t>
            </a:r>
            <a:r>
              <a:rPr lang="zh-CN" altLang="en-US" sz="1600" dirty="0"/>
              <a:t>，选择</a:t>
            </a:r>
            <a:r>
              <a:rPr lang="en-US" altLang="zh-CN" sz="1600" dirty="0"/>
              <a:t>java</a:t>
            </a:r>
            <a:r>
              <a:rPr lang="zh-CN" altLang="en-US" sz="1600" dirty="0"/>
              <a:t>路径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225929-B221-4716-BECE-C41BC511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104689"/>
            <a:ext cx="75247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645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1.9</a:t>
            </a:r>
            <a:r>
              <a:rPr lang="zh-CN" altLang="en-US" sz="1600" dirty="0"/>
              <a:t>、</a:t>
            </a:r>
            <a:r>
              <a:rPr lang="en-US" altLang="zh-CN" sz="1600" dirty="0"/>
              <a:t>eclipse</a:t>
            </a:r>
            <a:r>
              <a:rPr lang="zh-CN" altLang="en-US" sz="1600" dirty="0"/>
              <a:t>配置</a:t>
            </a:r>
            <a:r>
              <a:rPr lang="en-US" altLang="zh-CN" sz="1600" dirty="0"/>
              <a:t>Tomcat </a:t>
            </a:r>
            <a:r>
              <a:rPr lang="zh-CN" altLang="en-US" sz="1600" dirty="0"/>
              <a:t>：点击菜单</a:t>
            </a:r>
            <a:r>
              <a:rPr lang="en-US" altLang="zh-CN" sz="1600" dirty="0"/>
              <a:t>window--&gt; preferences --&gt; server --&gt; runtime environment--&gt; add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/>
              <a:t>，选择</a:t>
            </a:r>
            <a:r>
              <a:rPr lang="en-US" altLang="zh-CN" sz="1600" dirty="0"/>
              <a:t>tomcat</a:t>
            </a:r>
            <a:r>
              <a:rPr lang="zh-CN" altLang="en-US" sz="1600" dirty="0"/>
              <a:t>路径，</a:t>
            </a:r>
            <a:endParaRPr lang="en-US" altLang="zh-CN" sz="1600" dirty="0"/>
          </a:p>
          <a:p>
            <a:r>
              <a:rPr lang="en-US" altLang="zh-CN" sz="1600" dirty="0"/>
              <a:t>JRE</a:t>
            </a:r>
            <a:r>
              <a:rPr lang="zh-CN" altLang="en-US" sz="1600" dirty="0"/>
              <a:t>选择及</a:t>
            </a:r>
            <a:r>
              <a:rPr lang="en-US" altLang="zh-CN" sz="1600" dirty="0"/>
              <a:t>sdk1.8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BF4C9-F707-4E06-A62F-03C549EB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196535"/>
            <a:ext cx="6866472" cy="43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37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1.10</a:t>
            </a:r>
            <a:r>
              <a:rPr lang="zh-CN" altLang="en-US" sz="1600" dirty="0"/>
              <a:t>、</a:t>
            </a:r>
            <a:r>
              <a:rPr lang="en-US" altLang="zh-CN" sz="1600" dirty="0"/>
              <a:t>eclipse</a:t>
            </a:r>
            <a:r>
              <a:rPr lang="zh-CN" altLang="en-US" sz="1600" dirty="0"/>
              <a:t>配置</a:t>
            </a:r>
            <a:r>
              <a:rPr lang="en-US" altLang="zh-CN" sz="1600" dirty="0"/>
              <a:t>Maven</a:t>
            </a:r>
            <a:r>
              <a:rPr lang="zh-CN" altLang="en-US" sz="1600" dirty="0"/>
              <a:t>第一步：点击菜单</a:t>
            </a:r>
            <a:r>
              <a:rPr lang="en-US" altLang="zh-CN" sz="1600" dirty="0"/>
              <a:t>window--&gt; preferences --&gt; Maven --&gt;  Installations --&gt; add</a:t>
            </a:r>
            <a:r>
              <a:rPr lang="en-US" altLang="zh-CN" sz="1600" dirty="0">
                <a:sym typeface="Wingdings" panose="05000000000000000000" pitchFamily="2" charset="2"/>
              </a:rPr>
              <a:t> </a:t>
            </a:r>
            <a:r>
              <a:rPr lang="zh-CN" altLang="en-US" sz="1600" dirty="0"/>
              <a:t>，选择</a:t>
            </a:r>
            <a:r>
              <a:rPr lang="en-US" altLang="zh-CN" sz="1600" dirty="0"/>
              <a:t>maven</a:t>
            </a:r>
            <a:r>
              <a:rPr lang="zh-CN" altLang="en-US" sz="1600" dirty="0"/>
              <a:t>路径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3EECA6-C752-457D-86CE-A389DBC3B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104689"/>
            <a:ext cx="7639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040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1.11</a:t>
            </a:r>
            <a:r>
              <a:rPr lang="zh-CN" altLang="en-US" sz="1600" dirty="0"/>
              <a:t>、</a:t>
            </a:r>
            <a:r>
              <a:rPr lang="en-US" altLang="zh-CN" sz="1600" dirty="0"/>
              <a:t>eclipse</a:t>
            </a:r>
            <a:r>
              <a:rPr lang="zh-CN" altLang="en-US" sz="1600" dirty="0"/>
              <a:t>配置</a:t>
            </a:r>
            <a:r>
              <a:rPr lang="en-US" altLang="zh-CN" sz="1600" dirty="0"/>
              <a:t>Maven</a:t>
            </a:r>
            <a:r>
              <a:rPr lang="zh-CN" altLang="en-US" sz="1600" dirty="0"/>
              <a:t>第二步：点击菜单</a:t>
            </a:r>
            <a:r>
              <a:rPr lang="en-US" altLang="zh-CN" sz="1600" dirty="0"/>
              <a:t>window--&gt; preferences --&gt; Maven --&gt;  User Settings --&gt; Global Settings 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zh-CN" altLang="en-US" sz="1600" dirty="0"/>
              <a:t>选择</a:t>
            </a:r>
            <a:r>
              <a:rPr lang="en-US" altLang="zh-CN" sz="1600" dirty="0"/>
              <a:t>maven</a:t>
            </a:r>
            <a:r>
              <a:rPr lang="zh-CN" altLang="en-US" sz="1600" dirty="0"/>
              <a:t>下的</a:t>
            </a:r>
            <a:r>
              <a:rPr lang="en-US" altLang="zh-CN" sz="1600" dirty="0"/>
              <a:t>settings.xml</a:t>
            </a:r>
            <a:r>
              <a:rPr lang="zh-CN" altLang="en-US" sz="1600" dirty="0"/>
              <a:t>的所在路径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E2E357-BC14-444C-BD60-4B24A6AB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211571"/>
            <a:ext cx="7422087" cy="437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4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F71BCC8-8128-4AFF-8C52-B3902AF689A8}"/>
              </a:ext>
            </a:extLst>
          </p:cNvPr>
          <p:cNvSpPr/>
          <p:nvPr/>
        </p:nvSpPr>
        <p:spPr>
          <a:xfrm>
            <a:off x="546265" y="1714501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新建</a:t>
            </a:r>
            <a:r>
              <a:rPr lang="en-US" altLang="zh-CN" dirty="0"/>
              <a:t>maven</a:t>
            </a:r>
            <a:r>
              <a:rPr lang="zh-CN" altLang="en-US" dirty="0"/>
              <a:t>项目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B6AFEC1-C4B4-4D4C-92A6-F1D1338084B4}"/>
              </a:ext>
            </a:extLst>
          </p:cNvPr>
          <p:cNvSpPr/>
          <p:nvPr/>
        </p:nvSpPr>
        <p:spPr>
          <a:xfrm>
            <a:off x="3339185" y="1714501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pom.xml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0723F6E-D459-4B8B-A703-3872BD960DB6}"/>
              </a:ext>
            </a:extLst>
          </p:cNvPr>
          <p:cNvSpPr/>
          <p:nvPr/>
        </p:nvSpPr>
        <p:spPr>
          <a:xfrm>
            <a:off x="2132177" y="2150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26F27078-8E9A-4FAD-8F64-90F886A6B689}"/>
              </a:ext>
            </a:extLst>
          </p:cNvPr>
          <p:cNvSpPr/>
          <p:nvPr/>
        </p:nvSpPr>
        <p:spPr>
          <a:xfrm>
            <a:off x="4925097" y="2150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1C86F6-9E60-4EBF-96D2-9C3DC754C204}"/>
              </a:ext>
            </a:extLst>
          </p:cNvPr>
          <p:cNvSpPr/>
          <p:nvPr/>
        </p:nvSpPr>
        <p:spPr>
          <a:xfrm>
            <a:off x="6132105" y="1714501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spring-mvc.xml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91424FB-E9A7-45D3-9695-B2576C0C2786}"/>
              </a:ext>
            </a:extLst>
          </p:cNvPr>
          <p:cNvSpPr/>
          <p:nvPr/>
        </p:nvSpPr>
        <p:spPr>
          <a:xfrm>
            <a:off x="8925025" y="1651491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r>
              <a:rPr lang="en-US" altLang="zh-CN" dirty="0"/>
              <a:t>spring-hibernate.xml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351DA4B3-EA68-498D-9916-FFB8F3EC6D53}"/>
              </a:ext>
            </a:extLst>
          </p:cNvPr>
          <p:cNvSpPr/>
          <p:nvPr/>
        </p:nvSpPr>
        <p:spPr>
          <a:xfrm>
            <a:off x="7718017" y="21508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0DB34CED-ECBD-4183-B3D8-E6B19F4BA5AB}"/>
              </a:ext>
            </a:extLst>
          </p:cNvPr>
          <p:cNvSpPr/>
          <p:nvPr/>
        </p:nvSpPr>
        <p:spPr>
          <a:xfrm>
            <a:off x="9361365" y="38719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CA96C4B-8AF8-47CB-9096-6D67998F36DD}"/>
              </a:ext>
            </a:extLst>
          </p:cNvPr>
          <p:cNvSpPr/>
          <p:nvPr/>
        </p:nvSpPr>
        <p:spPr>
          <a:xfrm>
            <a:off x="8927220" y="5020866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配置</a:t>
            </a:r>
            <a:r>
              <a:rPr lang="en-US" altLang="zh-CN" dirty="0"/>
              <a:t>spring-shiro.xml)</a:t>
            </a:r>
            <a:endParaRPr lang="zh-CN" altLang="en-US" dirty="0"/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9D2640E8-A285-4087-8CE2-5A90CCFA2183}"/>
              </a:ext>
            </a:extLst>
          </p:cNvPr>
          <p:cNvSpPr/>
          <p:nvPr/>
        </p:nvSpPr>
        <p:spPr>
          <a:xfrm>
            <a:off x="7718017" y="545720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FDCFDE4-7A76-4FC8-8DB5-C3BCC0CDEAD0}"/>
              </a:ext>
            </a:extLst>
          </p:cNvPr>
          <p:cNvSpPr/>
          <p:nvPr/>
        </p:nvSpPr>
        <p:spPr>
          <a:xfrm>
            <a:off x="6216732" y="5067919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r>
              <a:rPr lang="zh-CN" altLang="en-US" dirty="0"/>
              <a:t>数据源</a:t>
            </a: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id="{7F04D95D-F985-4911-8E38-D68E869EE1E8}"/>
              </a:ext>
            </a:extLst>
          </p:cNvPr>
          <p:cNvSpPr/>
          <p:nvPr/>
        </p:nvSpPr>
        <p:spPr>
          <a:xfrm>
            <a:off x="4925097" y="554845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DF717F8-7BFE-4FE7-9943-10EF3132EDCA}"/>
              </a:ext>
            </a:extLst>
          </p:cNvPr>
          <p:cNvSpPr/>
          <p:nvPr/>
        </p:nvSpPr>
        <p:spPr>
          <a:xfrm>
            <a:off x="3254558" y="5112116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r>
              <a:rPr lang="en-US" altLang="zh-CN" dirty="0"/>
              <a:t>Web.xml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6CC1CDC-E5B0-4CCE-B3AC-1F3FB4FF1FB9}"/>
              </a:ext>
            </a:extLst>
          </p:cNvPr>
          <p:cNvSpPr/>
          <p:nvPr/>
        </p:nvSpPr>
        <p:spPr>
          <a:xfrm>
            <a:off x="416159" y="5067919"/>
            <a:ext cx="1357312" cy="13573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dirty="0"/>
              <a:t>配置</a:t>
            </a:r>
            <a:endParaRPr lang="en-US" altLang="zh-CN" dirty="0"/>
          </a:p>
          <a:p>
            <a:pPr algn="ctr"/>
            <a:r>
              <a:rPr lang="en-US" altLang="zh-CN" dirty="0"/>
              <a:t>Log4j</a:t>
            </a:r>
            <a:endParaRPr lang="zh-CN" altLang="en-US" dirty="0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E6F8350A-5ED5-40D7-BFC6-65AAB23E7318}"/>
              </a:ext>
            </a:extLst>
          </p:cNvPr>
          <p:cNvSpPr/>
          <p:nvPr/>
        </p:nvSpPr>
        <p:spPr>
          <a:xfrm>
            <a:off x="1962923" y="5507593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975C4F-348F-4770-81E5-8513ECB9DF89}"/>
              </a:ext>
            </a:extLst>
          </p:cNvPr>
          <p:cNvSpPr txBox="1"/>
          <p:nvPr/>
        </p:nvSpPr>
        <p:spPr>
          <a:xfrm>
            <a:off x="6191468" y="1259592"/>
            <a:ext cx="236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xxx-servlet.xml 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7BFF810-0F67-47C8-862A-D403D7CED931}"/>
              </a:ext>
            </a:extLst>
          </p:cNvPr>
          <p:cNvSpPr txBox="1"/>
          <p:nvPr/>
        </p:nvSpPr>
        <p:spPr>
          <a:xfrm>
            <a:off x="8446370" y="1257330"/>
            <a:ext cx="236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ApplicationContext.xml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0A3C70-092E-4D34-98DB-E8DD9BB5A701}"/>
              </a:ext>
            </a:extLst>
          </p:cNvPr>
          <p:cNvSpPr txBox="1"/>
          <p:nvPr/>
        </p:nvSpPr>
        <p:spPr>
          <a:xfrm>
            <a:off x="8674484" y="991743"/>
            <a:ext cx="198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hibernate.cfg.xml +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AD3082-570E-47F5-85CE-2DFB00CA8B02}"/>
              </a:ext>
            </a:extLst>
          </p:cNvPr>
          <p:cNvSpPr txBox="1"/>
          <p:nvPr/>
        </p:nvSpPr>
        <p:spPr>
          <a:xfrm>
            <a:off x="5749773" y="3131099"/>
            <a:ext cx="27195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spring </a:t>
            </a:r>
            <a:r>
              <a:rPr lang="en-US" altLang="zh-CN" sz="1600" dirty="0" err="1"/>
              <a:t>mvc</a:t>
            </a:r>
            <a:r>
              <a:rPr lang="zh-CN" altLang="en-US" sz="1600" dirty="0"/>
              <a:t>里面的，控制器、</a:t>
            </a:r>
            <a:endParaRPr lang="en-US" altLang="zh-CN" sz="1600" dirty="0"/>
          </a:p>
          <a:p>
            <a:r>
              <a:rPr lang="zh-CN" altLang="en-US" sz="1600" dirty="0"/>
              <a:t>拦截</a:t>
            </a:r>
            <a:r>
              <a:rPr lang="en-US" altLang="zh-CN" sz="1600" dirty="0" err="1"/>
              <a:t>uri</a:t>
            </a:r>
            <a:r>
              <a:rPr lang="zh-CN" altLang="en-US" sz="1600" dirty="0"/>
              <a:t>转发</a:t>
            </a:r>
            <a:r>
              <a:rPr lang="en-US" altLang="zh-CN" sz="1600" dirty="0"/>
              <a:t>view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5A261F-9410-4FDC-9867-882CB9E536D1}"/>
              </a:ext>
            </a:extLst>
          </p:cNvPr>
          <p:cNvSpPr txBox="1"/>
          <p:nvPr/>
        </p:nvSpPr>
        <p:spPr>
          <a:xfrm>
            <a:off x="8553708" y="3130398"/>
            <a:ext cx="238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是</a:t>
            </a:r>
            <a:r>
              <a:rPr lang="en-US" altLang="zh-CN" sz="1600" dirty="0"/>
              <a:t>spring </a:t>
            </a:r>
            <a:r>
              <a:rPr lang="zh-CN" altLang="en-US" sz="1600" dirty="0"/>
              <a:t>全局配置文件，</a:t>
            </a:r>
            <a:endParaRPr lang="en-US" altLang="zh-CN" sz="1600" dirty="0"/>
          </a:p>
          <a:p>
            <a:r>
              <a:rPr lang="zh-CN" altLang="en-US" sz="1600" dirty="0"/>
              <a:t>用来控制</a:t>
            </a:r>
            <a:r>
              <a:rPr lang="en-US" altLang="zh-CN" sz="1600" dirty="0"/>
              <a:t>spring </a:t>
            </a:r>
            <a:r>
              <a:rPr lang="zh-CN" altLang="en-US" sz="1600" dirty="0"/>
              <a:t>特性的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1BDED5F-2DA1-4FE9-990D-8C13A17C3FA8}"/>
              </a:ext>
            </a:extLst>
          </p:cNvPr>
          <p:cNvSpPr txBox="1"/>
          <p:nvPr/>
        </p:nvSpPr>
        <p:spPr>
          <a:xfrm>
            <a:off x="3456072" y="325225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</a:t>
            </a:r>
            <a:r>
              <a:rPr lang="en-US" altLang="zh-CN" dirty="0"/>
              <a:t>jar</a:t>
            </a:r>
            <a:r>
              <a:rPr lang="zh-CN" altLang="en-US" dirty="0"/>
              <a:t>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4AE926-7AFE-47B6-899F-E9A03376017E}"/>
              </a:ext>
            </a:extLst>
          </p:cNvPr>
          <p:cNvSpPr txBox="1"/>
          <p:nvPr/>
        </p:nvSpPr>
        <p:spPr>
          <a:xfrm>
            <a:off x="2417197" y="4681104"/>
            <a:ext cx="3200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配置：欢迎页、</a:t>
            </a:r>
            <a:r>
              <a:rPr lang="en-US" altLang="zh-CN" sz="1600" dirty="0"/>
              <a:t>servlet</a:t>
            </a:r>
            <a:r>
              <a:rPr lang="zh-CN" altLang="en-US" sz="1600" dirty="0"/>
              <a:t>、</a:t>
            </a:r>
            <a:r>
              <a:rPr lang="en-US" altLang="zh-CN" sz="1600" dirty="0"/>
              <a:t>filter</a:t>
            </a:r>
            <a:r>
              <a:rPr lang="zh-CN" altLang="en-US" sz="1600" dirty="0"/>
              <a:t>等的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F78DD-3AF6-4EEC-AF42-4C6C7581308E}"/>
              </a:ext>
            </a:extLst>
          </p:cNvPr>
          <p:cNvSpPr txBox="1"/>
          <p:nvPr/>
        </p:nvSpPr>
        <p:spPr>
          <a:xfrm>
            <a:off x="722219" y="468110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lt"/>
              </a:rPr>
              <a:t>管理日志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137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</a:t>
            </a:r>
            <a:r>
              <a:rPr lang="zh-CN" altLang="en-US" dirty="0"/>
              <a:t>、创建</a:t>
            </a:r>
            <a:r>
              <a:rPr lang="en-US" altLang="zh-CN" dirty="0"/>
              <a:t>maven</a:t>
            </a:r>
            <a:r>
              <a:rPr lang="zh-CN" altLang="en-US" dirty="0"/>
              <a:t>项目：点击菜单</a:t>
            </a:r>
            <a:r>
              <a:rPr lang="en-US" altLang="zh-CN" dirty="0"/>
              <a:t>File --&gt; New --&gt; Other --&gt; Maven --&gt; Maven Project</a:t>
            </a:r>
            <a:r>
              <a:rPr lang="zh-CN" altLang="en-US" dirty="0"/>
              <a:t>，点击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F76921-4C15-4632-ACDB-BF385403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72" y="1857495"/>
            <a:ext cx="6239746" cy="42201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E76845-052C-4D3D-89F9-A5310942B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70" y="1826717"/>
            <a:ext cx="5000625" cy="4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4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0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2.1.2</a:t>
            </a:r>
            <a:r>
              <a:rPr lang="zh-CN" altLang="en-US" dirty="0"/>
              <a:t>、创建</a:t>
            </a:r>
            <a:r>
              <a:rPr lang="en-US" altLang="zh-CN" dirty="0"/>
              <a:t>maven</a:t>
            </a:r>
            <a:r>
              <a:rPr lang="zh-CN" altLang="en-US" dirty="0"/>
              <a:t>项目：勾选</a:t>
            </a:r>
            <a:r>
              <a:rPr lang="en-US" altLang="zh-CN" dirty="0"/>
              <a:t>Create 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，点击</a:t>
            </a:r>
            <a:r>
              <a:rPr lang="en-US" altLang="zh-CN" dirty="0"/>
              <a:t>Next</a:t>
            </a:r>
            <a:r>
              <a:rPr lang="zh-CN" altLang="en-US" dirty="0"/>
              <a:t>，填写项目名、版本号、打包方式等信息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92F8D9-E00D-41C1-AD1D-7B87BAE34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1" y="1879419"/>
            <a:ext cx="6048375" cy="46202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BE0F0E3-4E4E-4AD3-895B-2A28068D8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68" y="1879419"/>
            <a:ext cx="5472332" cy="46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09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2.1.3</a:t>
            </a:r>
            <a:r>
              <a:rPr lang="zh-CN" altLang="en-US" dirty="0"/>
              <a:t>、搭建完成后的样子，这里不需要自己添加</a:t>
            </a:r>
            <a:r>
              <a:rPr lang="en-US" altLang="zh-CN" dirty="0"/>
              <a:t>web.xml</a:t>
            </a:r>
            <a:r>
              <a:rPr lang="zh-CN" altLang="en-US" dirty="0"/>
              <a:t>，用</a:t>
            </a:r>
            <a:r>
              <a:rPr lang="en-US" altLang="zh-CN" dirty="0"/>
              <a:t>JAVAEE TOOLS </a:t>
            </a:r>
            <a:r>
              <a:rPr lang="zh-CN" altLang="en-US" dirty="0"/>
              <a:t>的 </a:t>
            </a:r>
            <a:r>
              <a:rPr lang="en-US" altLang="zh-CN" dirty="0"/>
              <a:t>Generate </a:t>
            </a:r>
            <a:r>
              <a:rPr lang="en-US" altLang="zh-CN" dirty="0" err="1"/>
              <a:t>Deployement</a:t>
            </a:r>
            <a:r>
              <a:rPr lang="en-US" altLang="zh-CN" dirty="0"/>
              <a:t> Descriptor Stub</a:t>
            </a:r>
            <a:r>
              <a:rPr lang="zh-CN" altLang="en-US" dirty="0"/>
              <a:t>，自动生成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6F8084-0BC0-4A3A-B69F-D33F08E8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1" y="2215807"/>
            <a:ext cx="5130474" cy="41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0927757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2.2</a:t>
            </a:r>
            <a:r>
              <a:rPr lang="zh-CN" altLang="en-US" dirty="0"/>
              <a:t>、配置</a:t>
            </a:r>
            <a:r>
              <a:rPr lang="en-US" altLang="zh-CN" dirty="0" err="1"/>
              <a:t>pom.mxl</a:t>
            </a:r>
            <a:r>
              <a:rPr lang="zh-CN" altLang="en-US" dirty="0"/>
              <a:t>（代码太多，不贴出来了，</a:t>
            </a:r>
            <a:r>
              <a:rPr lang="en-US" altLang="zh-CN" dirty="0"/>
              <a:t>pom.xml</a:t>
            </a:r>
            <a:r>
              <a:rPr lang="zh-CN" altLang="en-US" dirty="0"/>
              <a:t>文件在</a:t>
            </a:r>
            <a:r>
              <a:rPr lang="en-US" altLang="zh-CN" dirty="0"/>
              <a:t>D:\java\other</a:t>
            </a:r>
            <a:r>
              <a:rPr lang="zh-CN" altLang="en-US" dirty="0"/>
              <a:t>里有），配置完右键该项目选择</a:t>
            </a:r>
            <a:r>
              <a:rPr lang="en-US" altLang="zh-CN" dirty="0"/>
              <a:t>Maven --&gt; Update Project</a:t>
            </a:r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1)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maven-compiler-plugin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，并且指定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jdk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版本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properties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，用于统一管理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jar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包版本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3)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dependencies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，用于引用具体的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jar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包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1CBFB4-C124-46B7-9D99-F42D09F8049F}"/>
              </a:ext>
            </a:extLst>
          </p:cNvPr>
          <p:cNvSpPr txBox="1"/>
          <p:nvPr/>
        </p:nvSpPr>
        <p:spPr>
          <a:xfrm>
            <a:off x="903171" y="5031283"/>
            <a:ext cx="720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Pom.xml</a:t>
            </a:r>
            <a:r>
              <a:rPr lang="zh-CN" altLang="en-US" dirty="0"/>
              <a:t>配置详解参考：</a:t>
            </a:r>
            <a:r>
              <a:rPr lang="en-US" altLang="zh-CN" dirty="0"/>
              <a:t>https://www.cnblogs.com/hafiz/p/5360195.html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96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0927757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2.3</a:t>
            </a:r>
            <a:r>
              <a:rPr lang="zh-CN" altLang="en-US" dirty="0"/>
              <a:t>、配置</a:t>
            </a:r>
            <a:r>
              <a:rPr lang="en-US" altLang="zh-CN" dirty="0"/>
              <a:t>spring-</a:t>
            </a:r>
            <a:r>
              <a:rPr lang="en-US" altLang="zh-CN" dirty="0" err="1"/>
              <a:t>mvc.mxl</a:t>
            </a:r>
            <a:r>
              <a:rPr lang="zh-CN" altLang="en-US" dirty="0"/>
              <a:t>（文件在</a:t>
            </a:r>
            <a:r>
              <a:rPr lang="en-US" altLang="zh-CN" dirty="0"/>
              <a:t>D:\java\other</a:t>
            </a:r>
            <a:r>
              <a:rPr lang="zh-CN" altLang="en-US" dirty="0"/>
              <a:t>里有）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1)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mvc:annotation-driven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/&gt;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，启动注解功能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context:component-scan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的扫描路径，一般只扫描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controller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，因为该配置文件主要用于实现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url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映射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3)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i="1" dirty="0" err="1">
                <a:solidFill>
                  <a:schemeClr val="accent2">
                    <a:lumMod val="50000"/>
                  </a:schemeClr>
                </a:solidFill>
              </a:rPr>
              <a:t>viewResolver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视图解析器，映射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jsp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页面路径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1F18B4-4B13-4FFB-BA8F-A42BBD061D68}"/>
              </a:ext>
            </a:extLst>
          </p:cNvPr>
          <p:cNvSpPr txBox="1"/>
          <p:nvPr/>
        </p:nvSpPr>
        <p:spPr>
          <a:xfrm>
            <a:off x="903171" y="4881489"/>
            <a:ext cx="1151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springMVC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配置详解参考：</a:t>
            </a:r>
            <a:r>
              <a:rPr lang="en-US" altLang="zh-CN" dirty="0"/>
              <a:t>https://wenku.baidu.com/view/d0000a0f5b8102d276a20029bd64783e09127df2.html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93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961668" y="1166813"/>
            <a:ext cx="697627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2000" b="1" dirty="0">
                <a:solidFill>
                  <a:srgbClr val="3D4652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目录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5292A4-42F6-465E-BA84-05F406F03DEA}"/>
              </a:ext>
            </a:extLst>
          </p:cNvPr>
          <p:cNvSpPr txBox="1"/>
          <p:nvPr/>
        </p:nvSpPr>
        <p:spPr>
          <a:xfrm>
            <a:off x="2404533" y="2348089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、</a:t>
            </a:r>
            <a:r>
              <a:rPr lang="en-US" altLang="zh-CN" b="1" dirty="0"/>
              <a:t>JAVA</a:t>
            </a:r>
            <a:r>
              <a:rPr lang="zh-CN" altLang="en-US" b="1" dirty="0"/>
              <a:t>环境配置</a:t>
            </a:r>
            <a:endParaRPr lang="en-US" altLang="zh-CN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B0FF2-1ACC-477B-AC26-82322F4A44C3}"/>
              </a:ext>
            </a:extLst>
          </p:cNvPr>
          <p:cNvSpPr txBox="1"/>
          <p:nvPr/>
        </p:nvSpPr>
        <p:spPr>
          <a:xfrm>
            <a:off x="2404533" y="3153632"/>
            <a:ext cx="19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、框架搭建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164BB-4A9F-4700-867D-511D6BFC7082}"/>
              </a:ext>
            </a:extLst>
          </p:cNvPr>
          <p:cNvSpPr txBox="1"/>
          <p:nvPr/>
        </p:nvSpPr>
        <p:spPr>
          <a:xfrm>
            <a:off x="2404533" y="3959175"/>
            <a:ext cx="19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/>
              <a:t>Demo</a:t>
            </a:r>
            <a:r>
              <a:rPr lang="zh-CN" altLang="en-US" b="1" dirty="0"/>
              <a:t>示例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E46149-82FB-4897-9530-C7E28DE5336E}"/>
              </a:ext>
            </a:extLst>
          </p:cNvPr>
          <p:cNvSpPr txBox="1"/>
          <p:nvPr/>
        </p:nvSpPr>
        <p:spPr>
          <a:xfrm>
            <a:off x="2404533" y="4764718"/>
            <a:ext cx="192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、部署运行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903171" y="1457385"/>
            <a:ext cx="1092775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2.4</a:t>
            </a:r>
            <a:r>
              <a:rPr lang="zh-CN" altLang="en-US" dirty="0"/>
              <a:t>、配置</a:t>
            </a:r>
            <a:r>
              <a:rPr lang="en-US" altLang="zh-CN" dirty="0" err="1"/>
              <a:t>web.mxl</a:t>
            </a:r>
            <a:r>
              <a:rPr lang="zh-CN" altLang="en-US" dirty="0"/>
              <a:t>（文件在</a:t>
            </a:r>
            <a:r>
              <a:rPr lang="en-US" altLang="zh-CN" dirty="0"/>
              <a:t>D:\java\other</a:t>
            </a:r>
            <a:r>
              <a:rPr lang="zh-CN" altLang="en-US" dirty="0"/>
              <a:t>里有）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1)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servlet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，与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spring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无缝集成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2)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、配置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filter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，配置请求编码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4FF06C-ADF1-4969-A346-BECB4C4520E9}"/>
              </a:ext>
            </a:extLst>
          </p:cNvPr>
          <p:cNvSpPr txBox="1"/>
          <p:nvPr/>
        </p:nvSpPr>
        <p:spPr>
          <a:xfrm>
            <a:off x="903171" y="4459458"/>
            <a:ext cx="763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Web.xml</a:t>
            </a:r>
            <a:r>
              <a:rPr lang="zh-CN" altLang="en-US" dirty="0"/>
              <a:t>详细配置参考：</a:t>
            </a:r>
            <a:r>
              <a:rPr lang="en-US" altLang="zh-CN" dirty="0"/>
              <a:t>https://www.cnblogs.com/EasonJim/p/6221952.html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717978" y="1457385"/>
            <a:ext cx="10927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2.5.1</a:t>
            </a:r>
            <a:r>
              <a:rPr lang="zh-CN" altLang="en-US" dirty="0"/>
              <a:t>、</a:t>
            </a:r>
            <a:r>
              <a:rPr lang="en-US" altLang="zh-CN" dirty="0" err="1"/>
              <a:t>springmvc</a:t>
            </a:r>
            <a:r>
              <a:rPr lang="zh-CN" altLang="en-US" dirty="0"/>
              <a:t>的基本环境搭建完毕，接下来创建一个测试类，创建包名：</a:t>
            </a:r>
            <a:r>
              <a:rPr lang="en-US" altLang="zh-CN" dirty="0" err="1"/>
              <a:t>com.test.mvcdemo.controller</a:t>
            </a:r>
            <a:r>
              <a:rPr lang="zh-CN" altLang="en-US" dirty="0"/>
              <a:t>，再创建一个类：</a:t>
            </a:r>
            <a:r>
              <a:rPr lang="en-US" altLang="zh-CN" dirty="0" err="1"/>
              <a:t>HelloController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5268C8-FD2E-47CF-AD48-F885B56D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8" y="2103716"/>
            <a:ext cx="5000625" cy="44600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C33217-D8DD-47C4-A387-3CE7A719C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16" y="2103716"/>
            <a:ext cx="5334744" cy="43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717978" y="1457385"/>
            <a:ext cx="1092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2.5.2</a:t>
            </a:r>
            <a:r>
              <a:rPr lang="zh-CN" altLang="en-US" dirty="0"/>
              <a:t>、新建一个方法名为</a:t>
            </a:r>
            <a:r>
              <a:rPr lang="en-US" altLang="zh-CN" dirty="0"/>
              <a:t>hello()</a:t>
            </a:r>
            <a:r>
              <a:rPr lang="zh-CN" altLang="en-US" dirty="0"/>
              <a:t>，在</a:t>
            </a:r>
            <a:r>
              <a:rPr lang="en-US" altLang="zh-CN" dirty="0"/>
              <a:t>WEB-INF</a:t>
            </a:r>
            <a:r>
              <a:rPr lang="zh-CN" altLang="en-US" dirty="0"/>
              <a:t>下新建文件夹“</a:t>
            </a:r>
            <a:r>
              <a:rPr lang="en-US" altLang="zh-CN" dirty="0"/>
              <a:t>view</a:t>
            </a:r>
            <a:r>
              <a:rPr lang="zh-CN" altLang="en-US" dirty="0"/>
              <a:t>”，在</a:t>
            </a:r>
            <a:r>
              <a:rPr lang="en-US" altLang="zh-CN" dirty="0"/>
              <a:t>view</a:t>
            </a:r>
            <a:r>
              <a:rPr lang="zh-CN" altLang="en-US" dirty="0"/>
              <a:t>文件夹下新建页面</a:t>
            </a:r>
            <a:r>
              <a:rPr lang="en-US" altLang="zh-CN" dirty="0" err="1"/>
              <a:t>hello.jsp</a:t>
            </a:r>
            <a:r>
              <a:rPr lang="zh-CN" altLang="en-US" dirty="0"/>
              <a:t>，</a:t>
            </a:r>
            <a:r>
              <a:rPr lang="en-US" altLang="zh-CN" dirty="0" err="1"/>
              <a:t>jsp</a:t>
            </a:r>
            <a:r>
              <a:rPr lang="zh-CN" altLang="en-US" dirty="0"/>
              <a:t>页面在</a:t>
            </a:r>
            <a:r>
              <a:rPr lang="en-US" altLang="zh-CN" dirty="0"/>
              <a:t>body</a:t>
            </a:r>
            <a:r>
              <a:rPr lang="zh-CN" altLang="en-US" dirty="0"/>
              <a:t>标签内输入“</a:t>
            </a:r>
            <a:r>
              <a:rPr lang="en-US" altLang="zh-CN" dirty="0"/>
              <a:t>hello world!</a:t>
            </a:r>
            <a:r>
              <a:rPr lang="zh-CN" altLang="en-US" dirty="0"/>
              <a:t>“（注意</a:t>
            </a:r>
            <a:r>
              <a:rPr lang="en-US" altLang="zh-CN" dirty="0" err="1"/>
              <a:t>jsp</a:t>
            </a:r>
            <a:r>
              <a:rPr lang="zh-CN" altLang="en-US" dirty="0"/>
              <a:t>的页面名字要和</a:t>
            </a:r>
            <a:r>
              <a:rPr lang="en-US" altLang="zh-CN" dirty="0"/>
              <a:t>hello</a:t>
            </a:r>
            <a:r>
              <a:rPr lang="zh-CN" altLang="en-US" dirty="0"/>
              <a:t>方法里的</a:t>
            </a:r>
            <a:r>
              <a:rPr lang="en-US" altLang="zh-CN" dirty="0"/>
              <a:t>return</a:t>
            </a:r>
            <a:r>
              <a:rPr lang="zh-CN" altLang="en-US" dirty="0"/>
              <a:t>值要一样，不然提示找不到该</a:t>
            </a:r>
            <a:r>
              <a:rPr lang="en-US" altLang="zh-CN" dirty="0" err="1"/>
              <a:t>jsp</a:t>
            </a:r>
            <a:r>
              <a:rPr lang="zh-CN" altLang="en-US" dirty="0"/>
              <a:t>页面）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3D11D3-7B55-4358-8CCC-F3155423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2431636"/>
            <a:ext cx="60007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4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546265" y="1057275"/>
            <a:ext cx="4841661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000" b="1" dirty="0"/>
              <a:t>2</a:t>
            </a:r>
            <a:r>
              <a:rPr lang="zh-CN" altLang="en-US" sz="2000" b="1" dirty="0"/>
              <a:t>、框架搭建</a:t>
            </a:r>
            <a:endParaRPr lang="ja-JP" altLang="zh-CN" sz="2000" b="1" dirty="0">
              <a:solidFill>
                <a:srgbClr val="3D4652"/>
              </a:solidFill>
              <a:latin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F17ED8-D445-494C-82F2-2A401B49C301}"/>
              </a:ext>
            </a:extLst>
          </p:cNvPr>
          <p:cNvSpPr txBox="1"/>
          <p:nvPr/>
        </p:nvSpPr>
        <p:spPr>
          <a:xfrm>
            <a:off x="717978" y="1457385"/>
            <a:ext cx="1092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2.6</a:t>
            </a:r>
            <a:r>
              <a:rPr lang="zh-CN" altLang="en-US" dirty="0"/>
              <a:t>、运行项目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4FE5EC-BBAA-4203-8C59-D9E003FF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8" y="1857495"/>
            <a:ext cx="5057775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3C5B6A-DD57-4A70-B13D-C3A3CAF3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8" y="3956297"/>
            <a:ext cx="39338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47000" y="1081088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424B4-6ABD-4639-A5F8-BA7A92BD6685}"/>
              </a:ext>
            </a:extLst>
          </p:cNvPr>
          <p:cNvSpPr txBox="1"/>
          <p:nvPr/>
        </p:nvSpPr>
        <p:spPr>
          <a:xfrm>
            <a:off x="1045020" y="1638798"/>
            <a:ext cx="2375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1.1</a:t>
            </a:r>
            <a:r>
              <a:rPr lang="zh-CN" altLang="en-US" sz="1400" dirty="0"/>
              <a:t>、将</a:t>
            </a:r>
            <a:r>
              <a:rPr lang="en-US" altLang="zh-CN" sz="1400" dirty="0" err="1"/>
              <a:t>java.rar</a:t>
            </a:r>
            <a:r>
              <a:rPr lang="zh-CN" altLang="en-US" sz="1400" dirty="0"/>
              <a:t>解压至</a:t>
            </a:r>
            <a:r>
              <a:rPr lang="en-US" altLang="zh-CN" sz="1400" dirty="0"/>
              <a:t>D:\java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4CFC4D-BD02-49FF-B9C3-F079B7BE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0" y="2104175"/>
            <a:ext cx="7839075" cy="417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970D28-5AB4-4354-A079-CF45F17A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194813"/>
            <a:ext cx="9462983" cy="42917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498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1.2</a:t>
            </a:r>
            <a:r>
              <a:rPr lang="zh-CN" altLang="en-US" sz="1600" dirty="0"/>
              <a:t>、</a:t>
            </a:r>
            <a:r>
              <a:rPr lang="zh-CN" altLang="zh-CN" sz="1600" dirty="0"/>
              <a:t>右键单击我的电脑，点击属性，点击高级</a:t>
            </a:r>
            <a:r>
              <a:rPr lang="zh-CN" altLang="en-US" sz="1600" dirty="0"/>
              <a:t>系统设置</a:t>
            </a:r>
            <a:r>
              <a:rPr lang="zh-CN" altLang="zh-CN" sz="1600" dirty="0"/>
              <a:t>，单击环境变量，在系统变量处修改或添加以下环境变量：</a:t>
            </a:r>
            <a:endParaRPr lang="en-US" altLang="zh-CN" sz="1600" dirty="0"/>
          </a:p>
          <a:p>
            <a:r>
              <a:rPr lang="en-US" altLang="zh-CN" sz="1600" dirty="0"/>
              <a:t>JAVA_HOME=D:\java\j2sdk1.8.0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888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1.3</a:t>
            </a:r>
            <a:r>
              <a:rPr lang="zh-CN" altLang="en-US" sz="1600" dirty="0"/>
              <a:t>、添加</a:t>
            </a:r>
            <a:r>
              <a:rPr lang="en-US" altLang="zh-CN" sz="1600" dirty="0"/>
              <a:t>CLASSPAT</a:t>
            </a:r>
            <a:r>
              <a:rPr lang="zh-CN" altLang="en-US" sz="1600" dirty="0"/>
              <a:t>环境变量：</a:t>
            </a:r>
            <a:r>
              <a:rPr lang="en-US" altLang="zh-CN" sz="1600" dirty="0"/>
              <a:t>CLASSPAT=.;%JAVA_HOME%\lib\dt.jar;%JAVA_HOME%\lib\tools.jar;  </a:t>
            </a:r>
            <a:r>
              <a:rPr lang="zh-CN" altLang="en-US" sz="1600" dirty="0">
                <a:solidFill>
                  <a:srgbClr val="FF0000"/>
                </a:solidFill>
              </a:rPr>
              <a:t> （注意不要少了分号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） </a:t>
            </a:r>
            <a:r>
              <a:rPr lang="en-US" altLang="zh-CN" sz="1600" dirty="0"/>
              <a:t> 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D54D57-6D5D-41C7-8D0F-50060E597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073912"/>
            <a:ext cx="10610850" cy="40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879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1.4</a:t>
            </a:r>
            <a:r>
              <a:rPr lang="zh-CN" altLang="en-US" sz="1600" dirty="0"/>
              <a:t>、找到</a:t>
            </a:r>
            <a:r>
              <a:rPr lang="en-US" altLang="zh-CN" sz="1600" dirty="0"/>
              <a:t>path</a:t>
            </a:r>
            <a:r>
              <a:rPr lang="zh-CN" altLang="en-US" sz="1600" dirty="0"/>
              <a:t>这个环境变量后，在内容最前面追加：</a:t>
            </a:r>
            <a:r>
              <a:rPr lang="en-US" altLang="zh-CN" sz="1600" dirty="0"/>
              <a:t>%JAVA_HOME%\bin;%JAVA_HOME%\</a:t>
            </a:r>
            <a:r>
              <a:rPr lang="en-US" altLang="zh-CN" sz="1600" dirty="0" err="1"/>
              <a:t>jre</a:t>
            </a:r>
            <a:r>
              <a:rPr lang="en-US" altLang="zh-CN" sz="1600" dirty="0"/>
              <a:t>\bin;  </a:t>
            </a:r>
            <a:r>
              <a:rPr lang="zh-CN" altLang="en-US" sz="1600" dirty="0">
                <a:solidFill>
                  <a:srgbClr val="FF0000"/>
                </a:solidFill>
              </a:rPr>
              <a:t>（注意不要少了分号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zh-CN" altLang="en-US" sz="1600" dirty="0">
                <a:solidFill>
                  <a:srgbClr val="FF0000"/>
                </a:solidFill>
              </a:rPr>
              <a:t>）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7DB740-F916-4406-A565-68D2BFA3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1981199"/>
            <a:ext cx="7854554" cy="3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036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1.5</a:t>
            </a:r>
            <a:r>
              <a:rPr lang="zh-CN" altLang="en-US" sz="1600" dirty="0"/>
              <a:t>、最后单击开始菜单，点击运行，在里面输入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，分别输入</a:t>
            </a:r>
            <a:r>
              <a:rPr lang="en-US" altLang="zh-CN" sz="1600" dirty="0"/>
              <a:t>java –version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javac</a:t>
            </a:r>
            <a:r>
              <a:rPr lang="en-US" altLang="zh-CN" sz="1600" dirty="0"/>
              <a:t> –version</a:t>
            </a:r>
            <a:r>
              <a:rPr lang="zh-CN" altLang="en-US" sz="1600" dirty="0"/>
              <a:t>查看环境是否成功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A4582-2B70-445F-A185-0DD5E2A5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2050326"/>
            <a:ext cx="74485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640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1.6</a:t>
            </a:r>
            <a:r>
              <a:rPr lang="zh-CN" altLang="en-US" sz="1600" dirty="0"/>
              <a:t>、配置好环境变量后，点击</a:t>
            </a:r>
            <a:r>
              <a:rPr lang="en-US" altLang="zh-CN" sz="1600" dirty="0"/>
              <a:t>d:\java\eclipse4.4\ eclipse.exe</a:t>
            </a:r>
            <a:r>
              <a:rPr lang="zh-CN" altLang="en-US" sz="1600" dirty="0"/>
              <a:t>启动</a:t>
            </a:r>
            <a:r>
              <a:rPr lang="en-US" altLang="zh-CN" sz="1600" dirty="0"/>
              <a:t>eclipse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9DE66DB-7B0B-49A7-8AFF-E12501DB0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1" y="1950315"/>
            <a:ext cx="10551792" cy="456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7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/>
          <p:nvPr/>
        </p:nvSpPr>
        <p:spPr>
          <a:xfrm>
            <a:off x="614458" y="1057275"/>
            <a:ext cx="2120709" cy="40011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环境配置</a:t>
            </a:r>
            <a:endParaRPr lang="ja-JP" altLang="zh-CN" sz="2000" b="1" dirty="0">
              <a:solidFill>
                <a:srgbClr val="3D4652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9D4730-1363-47FD-83A3-9116332BB887}"/>
              </a:ext>
            </a:extLst>
          </p:cNvPr>
          <p:cNvSpPr txBox="1"/>
          <p:nvPr/>
        </p:nvSpPr>
        <p:spPr>
          <a:xfrm>
            <a:off x="1092521" y="1611760"/>
            <a:ext cx="10872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1.7</a:t>
            </a:r>
            <a:r>
              <a:rPr lang="zh-CN" altLang="en-US" sz="1600" dirty="0"/>
              <a:t>、</a:t>
            </a:r>
            <a:r>
              <a:rPr lang="en-US" altLang="zh-CN" sz="1600" dirty="0"/>
              <a:t>eclipse</a:t>
            </a:r>
            <a:r>
              <a:rPr lang="zh-CN" altLang="en-US" sz="1600" dirty="0"/>
              <a:t>配置编码为</a:t>
            </a:r>
            <a:r>
              <a:rPr lang="en-US" altLang="zh-CN" sz="1600" dirty="0"/>
              <a:t>UTF-8(</a:t>
            </a:r>
            <a:r>
              <a:rPr lang="zh-CN" altLang="en-US" sz="1600" dirty="0"/>
              <a:t>默认为</a:t>
            </a:r>
            <a:r>
              <a:rPr lang="en-US" altLang="zh-CN" sz="1600" dirty="0"/>
              <a:t>ISO)</a:t>
            </a:r>
            <a:r>
              <a:rPr lang="zh-CN" altLang="en-US" sz="1600" dirty="0"/>
              <a:t>：点击菜单</a:t>
            </a:r>
            <a:r>
              <a:rPr lang="en-US" altLang="zh-CN" sz="1600" dirty="0"/>
              <a:t>window--&gt; preferences --&gt; </a:t>
            </a:r>
            <a:r>
              <a:rPr lang="en-US" altLang="zh-CN" sz="1600" dirty="0" err="1"/>
              <a:t>gereral</a:t>
            </a:r>
            <a:r>
              <a:rPr lang="en-US" altLang="zh-CN" sz="1600" dirty="0"/>
              <a:t> --&gt; workspace</a:t>
            </a:r>
            <a:r>
              <a:rPr lang="zh-CN" altLang="en-US" sz="1600" dirty="0"/>
              <a:t>，切换</a:t>
            </a:r>
            <a:r>
              <a:rPr lang="en-US" altLang="zh-CN" sz="1600" dirty="0"/>
              <a:t>Text file </a:t>
            </a:r>
            <a:r>
              <a:rPr lang="en-US" altLang="zh-CN" sz="1600" dirty="0" err="1"/>
              <a:t>eccoding</a:t>
            </a:r>
            <a:endParaRPr lang="en-US" altLang="zh-CN" sz="1600" dirty="0"/>
          </a:p>
          <a:p>
            <a:r>
              <a:rPr lang="zh-CN" altLang="en-US" sz="1600" dirty="0"/>
              <a:t>选项为</a:t>
            </a:r>
            <a:r>
              <a:rPr lang="en-US" altLang="zh-CN" sz="1600" dirty="0"/>
              <a:t>other</a:t>
            </a:r>
            <a:r>
              <a:rPr lang="zh-CN" altLang="en-US" sz="1600" dirty="0"/>
              <a:t>并选择</a:t>
            </a:r>
            <a:r>
              <a:rPr lang="en-US" altLang="zh-CN" sz="1600" dirty="0"/>
              <a:t>UTF-8 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A71DB3-DF05-426C-8022-D2D60DD4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22" y="2196535"/>
            <a:ext cx="7647718" cy="436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ldLvl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907</Words>
  <Application>Microsoft Office PowerPoint</Application>
  <PresentationFormat>宽屏</PresentationFormat>
  <Paragraphs>85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zouqiang</dc:creator>
  <cp:lastModifiedBy>XJH0278</cp:lastModifiedBy>
  <cp:revision>147</cp:revision>
  <dcterms:created xsi:type="dcterms:W3CDTF">2016-10-17T07:19:00Z</dcterms:created>
  <dcterms:modified xsi:type="dcterms:W3CDTF">2018-09-14T07:32:42Z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