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50" r:id="rId3"/>
    <p:sldId id="351" r:id="rId4"/>
    <p:sldId id="354" r:id="rId5"/>
    <p:sldId id="355" r:id="rId6"/>
    <p:sldId id="352" r:id="rId7"/>
    <p:sldId id="353" r:id="rId8"/>
    <p:sldId id="356" r:id="rId9"/>
    <p:sldId id="258" r:id="rId10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03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8FE"/>
    <a:srgbClr val="048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5110" autoAdjust="0"/>
  </p:normalViewPr>
  <p:slideViewPr>
    <p:cSldViewPr snapToGrid="0" showGuides="1">
      <p:cViewPr varScale="1">
        <p:scale>
          <a:sx n="68" d="100"/>
          <a:sy n="68" d="100"/>
        </p:scale>
        <p:origin x="780" y="60"/>
      </p:cViewPr>
      <p:guideLst>
        <p:guide orient="horz" pos="2032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766" y="72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2018/9/14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454" y="1279525"/>
            <a:ext cx="6141156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BF25494-53EA-48ED-8A8F-030878247F4D}"/>
              </a:ext>
            </a:extLst>
          </p:cNvPr>
          <p:cNvSpPr txBox="1"/>
          <p:nvPr/>
        </p:nvSpPr>
        <p:spPr>
          <a:xfrm>
            <a:off x="3080825" y="2921168"/>
            <a:ext cx="5295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Spring</a:t>
            </a:r>
            <a:r>
              <a:rPr lang="zh-CN" altLang="en-US" sz="6000" b="1" dirty="0"/>
              <a:t>框架讲解</a:t>
            </a:r>
            <a:endParaRPr lang="en-US" altLang="zh-CN" sz="6000" b="1" dirty="0"/>
          </a:p>
        </p:txBody>
      </p:sp>
    </p:spTree>
    <p:extLst>
      <p:ext uri="{BB962C8B-B14F-4D97-AF65-F5344CB8AC3E}">
        <p14:creationId xmlns:p14="http://schemas.microsoft.com/office/powerpoint/2010/main" val="160149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spring</a:t>
            </a:r>
            <a:r>
              <a:rPr lang="zh-CN" altLang="en-US" sz="2000" b="1" dirty="0"/>
              <a:t>是什么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1A812D-C9F8-442A-86FA-922197FC5E4A}"/>
              </a:ext>
            </a:extLst>
          </p:cNvPr>
          <p:cNvSpPr txBox="1"/>
          <p:nvPr/>
        </p:nvSpPr>
        <p:spPr>
          <a:xfrm>
            <a:off x="560333" y="2154777"/>
            <a:ext cx="11576952" cy="3888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	Spring</a:t>
            </a:r>
            <a:r>
              <a:rPr lang="zh-CN" altLang="en-US" dirty="0"/>
              <a:t>是一个开源框架，</a:t>
            </a:r>
            <a:r>
              <a:rPr lang="en-US" altLang="zh-CN" dirty="0"/>
              <a:t>Spring</a:t>
            </a:r>
            <a:r>
              <a:rPr lang="zh-CN" altLang="en-US" dirty="0"/>
              <a:t>是于</a:t>
            </a:r>
            <a:r>
              <a:rPr lang="en-US" altLang="zh-CN" dirty="0"/>
              <a:t>2003 </a:t>
            </a:r>
            <a:r>
              <a:rPr lang="zh-CN" altLang="en-US" dirty="0"/>
              <a:t>年兴起的一个</a:t>
            </a:r>
            <a:r>
              <a:rPr lang="zh-CN" altLang="en-US" b="1" dirty="0">
                <a:solidFill>
                  <a:srgbClr val="FF0000"/>
                </a:solidFill>
              </a:rPr>
              <a:t>轻量级</a:t>
            </a:r>
            <a:r>
              <a:rPr lang="zh-CN" altLang="en-US" dirty="0"/>
              <a:t>的</a:t>
            </a:r>
            <a:r>
              <a:rPr lang="en-US" altLang="zh-CN" dirty="0"/>
              <a:t>Java </a:t>
            </a:r>
            <a:r>
              <a:rPr lang="zh-CN" altLang="en-US" dirty="0"/>
              <a:t>开发框架，由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Rod Johnson </a:t>
            </a:r>
            <a:r>
              <a:rPr lang="zh-CN" altLang="en-US" dirty="0"/>
              <a:t>在其著作</a:t>
            </a:r>
            <a:r>
              <a:rPr lang="en-US" altLang="zh-CN" dirty="0"/>
              <a:t>Expert One-On-One J2EE Development and Design</a:t>
            </a:r>
            <a:r>
              <a:rPr lang="zh-CN" altLang="en-US" dirty="0"/>
              <a:t>中阐述的部分理念和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原型衍生而来。它是</a:t>
            </a:r>
            <a:r>
              <a:rPr lang="zh-CN" altLang="en-US" b="1" dirty="0">
                <a:solidFill>
                  <a:srgbClr val="FF0000"/>
                </a:solidFill>
              </a:rPr>
              <a:t>为了解决企业应用开发的复杂性</a:t>
            </a:r>
            <a:r>
              <a:rPr lang="zh-CN" altLang="en-US" dirty="0"/>
              <a:t>而创建的。</a:t>
            </a:r>
            <a:r>
              <a:rPr lang="en-US" altLang="zh-CN" dirty="0"/>
              <a:t>Spring</a:t>
            </a:r>
            <a:r>
              <a:rPr lang="zh-CN" altLang="en-US" dirty="0"/>
              <a:t>使用基本的</a:t>
            </a:r>
            <a:r>
              <a:rPr lang="en-US" altLang="zh-CN" dirty="0"/>
              <a:t>JavaBean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来完成以前只可能由</a:t>
            </a:r>
            <a:r>
              <a:rPr lang="en-US" altLang="zh-CN" dirty="0"/>
              <a:t>EJB</a:t>
            </a:r>
            <a:r>
              <a:rPr lang="zh-CN" altLang="en-US" dirty="0"/>
              <a:t>完成的事情。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然而，</a:t>
            </a:r>
            <a:r>
              <a:rPr lang="en-US" altLang="zh-CN" dirty="0"/>
              <a:t>Spring</a:t>
            </a:r>
            <a:r>
              <a:rPr lang="zh-CN" altLang="en-US" dirty="0"/>
              <a:t>的用途不仅限于服务器端的开发。从简单性、可测试性和松耦合的角度而言，</a:t>
            </a:r>
            <a:r>
              <a:rPr lang="zh-CN" altLang="en-US" b="1" dirty="0">
                <a:solidFill>
                  <a:srgbClr val="FF0000"/>
                </a:solidFill>
              </a:rPr>
              <a:t>任何</a:t>
            </a:r>
            <a:r>
              <a:rPr lang="en-US" altLang="zh-CN" b="1" dirty="0">
                <a:solidFill>
                  <a:srgbClr val="FF0000"/>
                </a:solidFill>
              </a:rPr>
              <a:t>Java</a:t>
            </a:r>
            <a:r>
              <a:rPr lang="zh-CN" altLang="en-US" b="1" dirty="0">
                <a:solidFill>
                  <a:srgbClr val="FF0000"/>
                </a:solidFill>
              </a:rPr>
              <a:t>应用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都可以从</a:t>
            </a:r>
            <a:r>
              <a:rPr lang="en-US" altLang="zh-CN" b="1" dirty="0">
                <a:solidFill>
                  <a:srgbClr val="FF0000"/>
                </a:solidFill>
              </a:rPr>
              <a:t>Spring</a:t>
            </a:r>
            <a:r>
              <a:rPr lang="zh-CN" altLang="en-US" b="1" dirty="0">
                <a:solidFill>
                  <a:srgbClr val="FF0000"/>
                </a:solidFill>
              </a:rPr>
              <a:t>中受益</a:t>
            </a:r>
            <a:r>
              <a:rPr lang="zh-CN" altLang="en-US" dirty="0"/>
              <a:t>。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简单来说，</a:t>
            </a:r>
            <a:r>
              <a:rPr lang="en-US" altLang="zh-CN" dirty="0"/>
              <a:t>Spring</a:t>
            </a:r>
            <a:r>
              <a:rPr lang="zh-CN" altLang="en-US" dirty="0"/>
              <a:t>是一个轻量级的控制反转（</a:t>
            </a:r>
            <a:r>
              <a:rPr lang="en-US" altLang="zh-CN" dirty="0" err="1"/>
              <a:t>IoC</a:t>
            </a:r>
            <a:r>
              <a:rPr lang="zh-CN" altLang="en-US" dirty="0"/>
              <a:t>）和面向切面（</a:t>
            </a:r>
            <a:r>
              <a:rPr lang="en-US" altLang="zh-CN" dirty="0"/>
              <a:t>AOP</a:t>
            </a:r>
            <a:r>
              <a:rPr lang="zh-CN" altLang="en-US" dirty="0"/>
              <a:t>）的容器框架。</a:t>
            </a:r>
          </a:p>
        </p:txBody>
      </p:sp>
      <p:pic>
        <p:nvPicPr>
          <p:cNvPr id="6" name="Picture 6" descr="johnson">
            <a:extLst>
              <a:ext uri="{FF2B5EF4-FFF2-40B4-BE49-F238E27FC236}">
                <a16:creationId xmlns:a16="http://schemas.microsoft.com/office/drawing/2014/main" id="{EE6A2FCA-B97C-4048-9211-559DA0CB7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56" y="1045479"/>
            <a:ext cx="1519237" cy="2147887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88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spring</a:t>
            </a:r>
            <a:r>
              <a:rPr lang="zh-CN" altLang="en-US" sz="2000" b="1" dirty="0"/>
              <a:t>起源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1A812D-C9F8-442A-86FA-922197FC5E4A}"/>
              </a:ext>
            </a:extLst>
          </p:cNvPr>
          <p:cNvSpPr txBox="1"/>
          <p:nvPr/>
        </p:nvSpPr>
        <p:spPr>
          <a:xfrm>
            <a:off x="560333" y="2154777"/>
            <a:ext cx="11474616" cy="333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	Spring</a:t>
            </a:r>
            <a:r>
              <a:rPr lang="zh-CN" altLang="en-US" dirty="0"/>
              <a:t>没出来之前，用的官方的</a:t>
            </a:r>
            <a:r>
              <a:rPr lang="en-US" altLang="zh-CN" dirty="0"/>
              <a:t>EJB</a:t>
            </a:r>
            <a:r>
              <a:rPr lang="zh-CN" altLang="en-US" dirty="0"/>
              <a:t>框架，</a:t>
            </a:r>
            <a:r>
              <a:rPr lang="en-US" altLang="zh-CN" dirty="0"/>
              <a:t>EJB</a:t>
            </a:r>
            <a:r>
              <a:rPr lang="zh-CN" altLang="en-US" dirty="0"/>
              <a:t>最初的设计思想考虑的是为分布式的应用服务的，分布式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是针对大型应用构造的跨平台的协作计算，</a:t>
            </a:r>
            <a:r>
              <a:rPr lang="en-US" altLang="zh-CN" dirty="0"/>
              <a:t>EJB</a:t>
            </a:r>
            <a:r>
              <a:rPr lang="zh-CN" altLang="en-US" dirty="0"/>
              <a:t>最初的目的就是为这种计算服务的。但是软件发展到目前为止，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大多数应用不需要采用分布式的解决方案，因此用</a:t>
            </a:r>
            <a:r>
              <a:rPr lang="en-US" altLang="zh-CN" dirty="0"/>
              <a:t>EJB</a:t>
            </a:r>
            <a:r>
              <a:rPr lang="zh-CN" altLang="en-US" dirty="0"/>
              <a:t>显得太臃肿了。</a:t>
            </a:r>
            <a:r>
              <a:rPr lang="en-US" altLang="zh-CN" dirty="0"/>
              <a:t>Spring</a:t>
            </a:r>
            <a:r>
              <a:rPr lang="zh-CN" altLang="en-US" dirty="0"/>
              <a:t>的出现恰恰为了解决这个问题。举个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例子来说，</a:t>
            </a:r>
            <a:r>
              <a:rPr lang="en-US" altLang="zh-CN" dirty="0"/>
              <a:t>EJB</a:t>
            </a:r>
            <a:r>
              <a:rPr lang="zh-CN" altLang="en-US" dirty="0"/>
              <a:t>就是导弹，专门设计为打高空飞机。但是现在发现飞机不多。于是将它用来对付步兵，这个实在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太糟糕了。这个时候有人发明了狙击步枪（</a:t>
            </a:r>
            <a:r>
              <a:rPr lang="en-US" altLang="zh-CN" dirty="0"/>
              <a:t>Spring</a:t>
            </a:r>
            <a:r>
              <a:rPr lang="zh-CN" altLang="en-US" dirty="0"/>
              <a:t>），发现对付步兵太好用了。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48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spring</a:t>
            </a:r>
            <a:r>
              <a:rPr lang="zh-CN" altLang="en-US" sz="2000" b="1" dirty="0"/>
              <a:t>优点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1A812D-C9F8-442A-86FA-922197FC5E4A}"/>
              </a:ext>
            </a:extLst>
          </p:cNvPr>
          <p:cNvSpPr txBox="1"/>
          <p:nvPr/>
        </p:nvSpPr>
        <p:spPr>
          <a:xfrm>
            <a:off x="560333" y="1859356"/>
            <a:ext cx="10828605" cy="4442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低侵入式设计，代码污染极低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独立于各种应用服务器，基于</a:t>
            </a:r>
            <a:r>
              <a:rPr lang="en-US" altLang="zh-CN" dirty="0"/>
              <a:t>Spring</a:t>
            </a:r>
            <a:r>
              <a:rPr lang="zh-CN" altLang="en-US" dirty="0"/>
              <a:t>框架的应用，可以真正实现</a:t>
            </a:r>
            <a:r>
              <a:rPr lang="en-US" altLang="zh-CN" dirty="0"/>
              <a:t>Write </a:t>
            </a:r>
            <a:r>
              <a:rPr lang="en-US" altLang="zh-CN" dirty="0" err="1"/>
              <a:t>Once,Run</a:t>
            </a:r>
            <a:r>
              <a:rPr lang="en-US" altLang="zh-CN" dirty="0"/>
              <a:t> Anywhere</a:t>
            </a:r>
            <a:r>
              <a:rPr lang="zh-CN" altLang="en-US" dirty="0"/>
              <a:t>的承诺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3.Spring</a:t>
            </a:r>
            <a:r>
              <a:rPr lang="zh-CN" altLang="en-US" dirty="0"/>
              <a:t>的</a:t>
            </a:r>
            <a:r>
              <a:rPr lang="en-US" altLang="zh-CN" dirty="0"/>
              <a:t>DI</a:t>
            </a:r>
            <a:r>
              <a:rPr lang="zh-CN" altLang="en-US" dirty="0"/>
              <a:t>机制降低了业务对象替换的复杂性，提高了组件之间的解耦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4.Spring</a:t>
            </a:r>
            <a:r>
              <a:rPr lang="zh-CN" altLang="en-US" dirty="0"/>
              <a:t>的</a:t>
            </a:r>
            <a:r>
              <a:rPr lang="en-US" altLang="zh-CN" dirty="0"/>
              <a:t>AOP</a:t>
            </a:r>
            <a:r>
              <a:rPr lang="zh-CN" altLang="en-US" dirty="0"/>
              <a:t>支持允许将一些通用任务如安全、事务、日志等进行集中式管理，从而提供了更好的复用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5.Spring</a:t>
            </a:r>
            <a:r>
              <a:rPr lang="zh-CN" altLang="en-US" dirty="0"/>
              <a:t>的</a:t>
            </a:r>
            <a:r>
              <a:rPr lang="en-US" altLang="zh-CN" dirty="0"/>
              <a:t>ORM</a:t>
            </a:r>
            <a:r>
              <a:rPr lang="zh-CN" altLang="en-US" dirty="0"/>
              <a:t>和</a:t>
            </a:r>
            <a:r>
              <a:rPr lang="en-US" altLang="zh-CN" dirty="0"/>
              <a:t>DAO</a:t>
            </a:r>
            <a:r>
              <a:rPr lang="zh-CN" altLang="en-US" dirty="0"/>
              <a:t>提供了与第三方持久层框架的良好整合，并简化了底层的数据库访问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6.Spring</a:t>
            </a:r>
            <a:r>
              <a:rPr lang="zh-CN" altLang="en-US" dirty="0"/>
              <a:t>并不强制应用完全依赖于</a:t>
            </a:r>
            <a:r>
              <a:rPr lang="en-US" altLang="zh-CN" dirty="0"/>
              <a:t>Spring</a:t>
            </a:r>
            <a:r>
              <a:rPr lang="zh-CN" altLang="en-US" dirty="0"/>
              <a:t>，开发者可自由选用</a:t>
            </a:r>
            <a:r>
              <a:rPr lang="en-US" altLang="zh-CN" dirty="0"/>
              <a:t>Spring</a:t>
            </a:r>
            <a:r>
              <a:rPr lang="zh-CN" altLang="en-US" dirty="0"/>
              <a:t>框架的部分或全部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7.</a:t>
            </a:r>
            <a:r>
              <a:rPr lang="zh-CN" altLang="en-US" dirty="0"/>
              <a:t>方便集成各种优秀框架 </a:t>
            </a:r>
            <a:r>
              <a:rPr lang="en-US" altLang="zh-CN" dirty="0"/>
              <a:t>Spring</a:t>
            </a:r>
            <a:r>
              <a:rPr lang="zh-CN" altLang="en-US" dirty="0"/>
              <a:t>不排斥各种优秀的开源框架，相反，</a:t>
            </a:r>
            <a:r>
              <a:rPr lang="en-US" altLang="zh-CN" dirty="0"/>
              <a:t>Spring</a:t>
            </a:r>
            <a:r>
              <a:rPr lang="zh-CN" altLang="en-US" dirty="0"/>
              <a:t>可以降低各种框架的使用难度，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Spring</a:t>
            </a:r>
            <a:r>
              <a:rPr lang="zh-CN" altLang="en-US" dirty="0"/>
              <a:t>提供了对各种优秀框架（如</a:t>
            </a:r>
            <a:r>
              <a:rPr lang="en-US" altLang="zh-CN" dirty="0" err="1"/>
              <a:t>Struts,Hibernate</a:t>
            </a:r>
            <a:r>
              <a:rPr lang="zh-CN" altLang="en-US" dirty="0"/>
              <a:t>、</a:t>
            </a:r>
            <a:r>
              <a:rPr lang="en-US" altLang="zh-CN" dirty="0"/>
              <a:t>Hessian</a:t>
            </a:r>
            <a:r>
              <a:rPr lang="zh-CN" altLang="en-US" dirty="0"/>
              <a:t>、</a:t>
            </a:r>
            <a:r>
              <a:rPr lang="en-US" altLang="zh-CN" dirty="0"/>
              <a:t>Quartz</a:t>
            </a:r>
            <a:r>
              <a:rPr lang="zh-CN" altLang="en-US" dirty="0"/>
              <a:t>）等的直接支持。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4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spring</a:t>
            </a:r>
            <a:r>
              <a:rPr lang="zh-CN" altLang="en-US" sz="2000" b="1" dirty="0"/>
              <a:t>框架组成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7019D3-8994-4E8B-8EAB-38200411196F}"/>
              </a:ext>
            </a:extLst>
          </p:cNvPr>
          <p:cNvSpPr txBox="1"/>
          <p:nvPr/>
        </p:nvSpPr>
        <p:spPr>
          <a:xfrm>
            <a:off x="546265" y="1721400"/>
            <a:ext cx="769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的基本框架主要包含六大模块：</a:t>
            </a:r>
            <a:r>
              <a:rPr lang="en-US" altLang="zh-CN" dirty="0"/>
              <a:t>DAO</a:t>
            </a:r>
            <a:r>
              <a:rPr lang="zh-CN" altLang="en-US" dirty="0"/>
              <a:t>、</a:t>
            </a:r>
            <a:r>
              <a:rPr lang="en-US" altLang="zh-CN" dirty="0"/>
              <a:t>ORM</a:t>
            </a:r>
            <a:r>
              <a:rPr lang="zh-CN" altLang="en-US" dirty="0"/>
              <a:t>、</a:t>
            </a:r>
            <a:r>
              <a:rPr lang="en-US" altLang="zh-CN" dirty="0"/>
              <a:t>AOP</a:t>
            </a:r>
            <a:r>
              <a:rPr lang="zh-CN" altLang="en-US" dirty="0"/>
              <a:t>、</a:t>
            </a:r>
            <a:r>
              <a:rPr lang="en-US" altLang="zh-CN" dirty="0"/>
              <a:t>JEE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、</a:t>
            </a:r>
            <a:r>
              <a:rPr lang="en-US" altLang="zh-CN" dirty="0"/>
              <a:t>CORE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26713D-06DB-475C-9803-1E5382CCB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5" y="2223929"/>
            <a:ext cx="6197728" cy="44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7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spring</a:t>
            </a:r>
            <a:r>
              <a:rPr lang="zh-CN" altLang="en-US" sz="2000" b="1" dirty="0"/>
              <a:t>框架组成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EACA8C-ABDE-41FC-B7EE-3197BE08516D}"/>
              </a:ext>
            </a:extLst>
          </p:cNvPr>
          <p:cNvSpPr txBox="1"/>
          <p:nvPr/>
        </p:nvSpPr>
        <p:spPr>
          <a:xfrm>
            <a:off x="546265" y="1886186"/>
            <a:ext cx="1141889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Spring DAO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Spring</a:t>
            </a:r>
            <a:r>
              <a:rPr lang="zh-CN" altLang="en-US" dirty="0"/>
              <a:t>提供了对</a:t>
            </a:r>
            <a:r>
              <a:rPr lang="en-US" altLang="zh-CN" dirty="0"/>
              <a:t>JDBC</a:t>
            </a:r>
            <a:r>
              <a:rPr lang="zh-CN" altLang="en-US" dirty="0"/>
              <a:t>的操作支持：</a:t>
            </a:r>
            <a:r>
              <a:rPr lang="en-US" altLang="zh-CN" dirty="0" err="1"/>
              <a:t>JdbcTemplate</a:t>
            </a:r>
            <a:r>
              <a:rPr lang="zh-CN" altLang="en-US" dirty="0"/>
              <a:t>模板工具类 。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Spring ORM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Spring</a:t>
            </a:r>
            <a:r>
              <a:rPr lang="zh-CN" altLang="en-US" dirty="0"/>
              <a:t>可以与</a:t>
            </a:r>
            <a:r>
              <a:rPr lang="en-US" altLang="zh-CN" dirty="0"/>
              <a:t>ORM</a:t>
            </a:r>
            <a:r>
              <a:rPr lang="zh-CN" altLang="en-US" dirty="0"/>
              <a:t>框架整合。例如</a:t>
            </a:r>
            <a:r>
              <a:rPr lang="en-US" altLang="zh-CN" dirty="0"/>
              <a:t>Spring</a:t>
            </a:r>
            <a:r>
              <a:rPr lang="zh-CN" altLang="en-US" dirty="0"/>
              <a:t>整合</a:t>
            </a:r>
            <a:r>
              <a:rPr lang="en-US" altLang="zh-CN" dirty="0"/>
              <a:t>Hibernate</a:t>
            </a:r>
            <a:r>
              <a:rPr lang="zh-CN" altLang="en-US" dirty="0"/>
              <a:t>框架，其中</a:t>
            </a:r>
            <a:r>
              <a:rPr lang="en-US" altLang="zh-CN" dirty="0"/>
              <a:t>Spring</a:t>
            </a:r>
            <a:r>
              <a:rPr lang="zh-CN" altLang="en-US" dirty="0"/>
              <a:t>还提供</a:t>
            </a:r>
            <a:r>
              <a:rPr lang="en-US" altLang="zh-CN" dirty="0" err="1"/>
              <a:t>HibernateDaoSupport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	        </a:t>
            </a:r>
            <a:r>
              <a:rPr lang="zh-CN" altLang="en-US" dirty="0"/>
              <a:t>工具类，简化了</a:t>
            </a:r>
            <a:r>
              <a:rPr lang="en-US" altLang="zh-CN" dirty="0"/>
              <a:t>Hibernate</a:t>
            </a:r>
            <a:r>
              <a:rPr lang="zh-CN" altLang="en-US" dirty="0"/>
              <a:t>的操作 。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Spring WEB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Spring</a:t>
            </a:r>
            <a:r>
              <a:rPr lang="zh-CN" altLang="en-US" dirty="0"/>
              <a:t>提供了对</a:t>
            </a:r>
            <a:r>
              <a:rPr lang="en-US" altLang="zh-CN" dirty="0"/>
              <a:t>Struts</a:t>
            </a:r>
            <a:r>
              <a:rPr lang="zh-CN" altLang="en-US" dirty="0"/>
              <a:t>、</a:t>
            </a:r>
            <a:r>
              <a:rPr lang="en-US" altLang="zh-CN" dirty="0" err="1"/>
              <a:t>Springmvc</a:t>
            </a:r>
            <a:r>
              <a:rPr lang="zh-CN" altLang="en-US" dirty="0"/>
              <a:t>的支持，支持</a:t>
            </a:r>
            <a:r>
              <a:rPr lang="en-US" altLang="zh-CN" dirty="0"/>
              <a:t>WEB</a:t>
            </a:r>
            <a:r>
              <a:rPr lang="zh-CN" altLang="en-US" dirty="0"/>
              <a:t>开发。与此同时</a:t>
            </a:r>
            <a:r>
              <a:rPr lang="en-US" altLang="zh-CN" dirty="0"/>
              <a:t>Spring</a:t>
            </a:r>
            <a:r>
              <a:rPr lang="zh-CN" altLang="en-US" dirty="0"/>
              <a:t>自身也提供了基于</a:t>
            </a:r>
            <a:r>
              <a:rPr lang="en-US" altLang="zh-CN" dirty="0"/>
              <a:t>MVC</a:t>
            </a:r>
            <a:r>
              <a:rPr lang="zh-CN" altLang="en-US" dirty="0"/>
              <a:t>的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	        </a:t>
            </a:r>
            <a:r>
              <a:rPr lang="zh-CN" altLang="en-US" dirty="0"/>
              <a:t>解决方案 。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Spring  AOP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Spring</a:t>
            </a:r>
            <a:r>
              <a:rPr lang="zh-CN" altLang="en-US" dirty="0"/>
              <a:t>提供面向切面的编程，可以给某一层提供事务管理，例如在</a:t>
            </a:r>
            <a:r>
              <a:rPr lang="en-US" altLang="zh-CN" dirty="0"/>
              <a:t>Service</a:t>
            </a:r>
            <a:r>
              <a:rPr lang="zh-CN" altLang="en-US" dirty="0"/>
              <a:t>层添加事物控制 。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Spring   JEE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J2EE</a:t>
            </a:r>
            <a:r>
              <a:rPr lang="zh-CN" altLang="en-US" dirty="0"/>
              <a:t>开发规范的支持，例如</a:t>
            </a:r>
            <a:r>
              <a:rPr lang="en-US" altLang="zh-CN" dirty="0"/>
              <a:t>EJB </a:t>
            </a:r>
            <a:r>
              <a:rPr lang="zh-CN" altLang="en-US" dirty="0"/>
              <a:t>。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Spring Core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提供</a:t>
            </a:r>
            <a:r>
              <a:rPr lang="en-US" altLang="zh-CN" dirty="0"/>
              <a:t>IOC</a:t>
            </a:r>
            <a:r>
              <a:rPr lang="zh-CN" altLang="en-US" dirty="0"/>
              <a:t>容器对象的创建和处理依赖对象关系 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45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5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spring</a:t>
            </a:r>
            <a:r>
              <a:rPr lang="zh-CN" altLang="en-US" sz="2000" b="1" dirty="0"/>
              <a:t>两大特点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EACA8C-ABDE-41FC-B7EE-3197BE08516D}"/>
              </a:ext>
            </a:extLst>
          </p:cNvPr>
          <p:cNvSpPr txBox="1"/>
          <p:nvPr/>
        </p:nvSpPr>
        <p:spPr>
          <a:xfrm>
            <a:off x="546265" y="1886186"/>
            <a:ext cx="11726287" cy="3888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IOC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 控制反转（</a:t>
            </a:r>
            <a:r>
              <a:rPr lang="en-US" altLang="zh-CN" dirty="0"/>
              <a:t>Inversion of Control</a:t>
            </a:r>
            <a:r>
              <a:rPr lang="zh-CN" altLang="en-US" dirty="0"/>
              <a:t>），就是具有依赖注入功能的容器，是可以创建对象的容器，</a:t>
            </a:r>
            <a:r>
              <a:rPr lang="en-US" altLang="zh-CN" dirty="0"/>
              <a:t>IOC</a:t>
            </a:r>
            <a:r>
              <a:rPr lang="zh-CN" altLang="en-US" dirty="0"/>
              <a:t>容器负责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实例化、定位、配置应用程序中的对象及建立这些对象间的依赖。通常</a:t>
            </a:r>
            <a:r>
              <a:rPr lang="en-US" altLang="zh-CN" dirty="0"/>
              <a:t>new</a:t>
            </a:r>
            <a:r>
              <a:rPr lang="zh-CN" altLang="en-US" dirty="0"/>
              <a:t>一个实例，控制权由程序员控制，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而</a:t>
            </a:r>
            <a:r>
              <a:rPr lang="en-US" altLang="zh-CN" dirty="0"/>
              <a:t>"</a:t>
            </a:r>
            <a:r>
              <a:rPr lang="zh-CN" altLang="en-US" dirty="0"/>
              <a:t>控制反转</a:t>
            </a:r>
            <a:r>
              <a:rPr lang="en-US" altLang="zh-CN" dirty="0"/>
              <a:t>"</a:t>
            </a:r>
            <a:r>
              <a:rPr lang="zh-CN" altLang="en-US" dirty="0"/>
              <a:t>是指</a:t>
            </a:r>
            <a:r>
              <a:rPr lang="en-US" altLang="zh-CN" dirty="0"/>
              <a:t>new</a:t>
            </a:r>
            <a:r>
              <a:rPr lang="zh-CN" altLang="en-US" dirty="0"/>
              <a:t>实例工作不由程序员来做而是交给</a:t>
            </a:r>
            <a:r>
              <a:rPr lang="en-US" altLang="zh-CN" dirty="0"/>
              <a:t>Spring</a:t>
            </a:r>
            <a:r>
              <a:rPr lang="zh-CN" altLang="en-US" dirty="0"/>
              <a:t>容器来做。。在</a:t>
            </a:r>
            <a:r>
              <a:rPr lang="en-US" altLang="zh-CN" dirty="0"/>
              <a:t>Spring</a:t>
            </a:r>
            <a:r>
              <a:rPr lang="zh-CN" altLang="en-US" dirty="0"/>
              <a:t>中</a:t>
            </a:r>
            <a:r>
              <a:rPr lang="en-US" altLang="zh-CN" dirty="0" err="1"/>
              <a:t>BeanFactory</a:t>
            </a:r>
            <a:r>
              <a:rPr lang="zh-CN" altLang="en-US" dirty="0"/>
              <a:t>是</a:t>
            </a:r>
            <a:r>
              <a:rPr lang="en-US" altLang="zh-CN" dirty="0"/>
              <a:t>IOC</a:t>
            </a:r>
            <a:r>
              <a:rPr lang="zh-CN" altLang="en-US" dirty="0"/>
              <a:t>容器的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实际代表者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AOP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面向切面编程，是一种编程思想，是面向对象编程</a:t>
            </a:r>
            <a:r>
              <a:rPr lang="en-US" altLang="zh-CN" dirty="0"/>
              <a:t>OOP</a:t>
            </a:r>
            <a:r>
              <a:rPr lang="zh-CN" altLang="en-US" dirty="0"/>
              <a:t>的补充。</a:t>
            </a:r>
            <a:r>
              <a:rPr lang="en-US" altLang="zh-CN" dirty="0"/>
              <a:t>Spring</a:t>
            </a:r>
            <a:r>
              <a:rPr lang="zh-CN" altLang="en-US" dirty="0"/>
              <a:t>提供面向对象编程的支持，允许通过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分离应用的业务逻辑与系统级服务（日志和事务管理）进行开发。应用对象只实现他们应该做的（完成业务逻辑）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，并不负责其它的系统级关注点（日志或者事务的支持）。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9C9C2F-CEA9-4F25-8A25-0FAE98E8B43B}"/>
              </a:ext>
            </a:extLst>
          </p:cNvPr>
          <p:cNvSpPr txBox="1"/>
          <p:nvPr/>
        </p:nvSpPr>
        <p:spPr>
          <a:xfrm>
            <a:off x="546265" y="6018565"/>
            <a:ext cx="624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详情了解：</a:t>
            </a:r>
            <a:r>
              <a:rPr lang="en-US" altLang="zh-CN" dirty="0"/>
              <a:t>https://www.cnblogs.com/xiaoxing/p/5836835.html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42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292</Words>
  <Application>Microsoft Office PowerPoint</Application>
  <PresentationFormat>宽屏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zouqiang</dc:creator>
  <cp:lastModifiedBy>XJH0278</cp:lastModifiedBy>
  <cp:revision>166</cp:revision>
  <dcterms:created xsi:type="dcterms:W3CDTF">2016-10-17T07:19:00Z</dcterms:created>
  <dcterms:modified xsi:type="dcterms:W3CDTF">2018-09-14T09:42:52Z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