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77" d="100"/>
          <a:sy n="77" d="100"/>
        </p:scale>
        <p:origin x="3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1193" y="278382"/>
            <a:ext cx="7257288" cy="988263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246" y="1343172"/>
            <a:ext cx="6180034" cy="445414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96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998" y="5890445"/>
            <a:ext cx="5436530" cy="2113096"/>
          </a:xfrm>
        </p:spPr>
        <p:txBody>
          <a:bodyPr>
            <a:normAutofit/>
          </a:bodyPr>
          <a:lstStyle>
            <a:lvl1pPr marL="0" indent="0" algn="ctr">
              <a:spcBef>
                <a:spcPts val="827"/>
              </a:spcBef>
              <a:buNone/>
              <a:defRPr sz="1488">
                <a:solidFill>
                  <a:srgbClr val="FFFFFF"/>
                </a:solidFill>
              </a:defRPr>
            </a:lvl1pPr>
            <a:lvl2pPr marL="283475" indent="0" algn="ctr">
              <a:buNone/>
              <a:defRPr sz="1488"/>
            </a:lvl2pPr>
            <a:lvl3pPr marL="566951" indent="0" algn="ctr">
              <a:buNone/>
              <a:defRPr sz="1488"/>
            </a:lvl3pPr>
            <a:lvl4pPr marL="850426" indent="0" algn="ctr">
              <a:buNone/>
              <a:defRPr sz="1240"/>
            </a:lvl4pPr>
            <a:lvl5pPr marL="1133902" indent="0" algn="ctr">
              <a:buNone/>
              <a:defRPr sz="1240"/>
            </a:lvl5pPr>
            <a:lvl6pPr marL="1417377" indent="0" algn="ctr">
              <a:buNone/>
              <a:defRPr sz="1240"/>
            </a:lvl6pPr>
            <a:lvl7pPr marL="1700853" indent="0" algn="ctr">
              <a:buNone/>
              <a:defRPr sz="1240"/>
            </a:lvl7pPr>
            <a:lvl8pPr marL="1984328" indent="0" algn="ctr">
              <a:buNone/>
              <a:defRPr sz="1240"/>
            </a:lvl8pPr>
            <a:lvl9pPr marL="2267803" indent="0" algn="ctr">
              <a:buNone/>
              <a:defRPr sz="124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26873" y="5683673"/>
            <a:ext cx="510278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4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1159933"/>
            <a:ext cx="1441063" cy="823552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720" y="1159933"/>
            <a:ext cx="4606677" cy="823552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6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27"/>
              </a:spcBef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3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041" y="1786442"/>
            <a:ext cx="6180034" cy="445414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96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245" y="6324103"/>
            <a:ext cx="5437296" cy="2076016"/>
          </a:xfrm>
        </p:spPr>
        <p:txBody>
          <a:bodyPr anchor="t">
            <a:normAutofit/>
          </a:bodyPr>
          <a:lstStyle>
            <a:lvl1pPr marL="0" indent="0" algn="ctr">
              <a:buNone/>
              <a:defRPr sz="1488">
                <a:solidFill>
                  <a:schemeClr val="accent1"/>
                </a:solidFill>
              </a:defRPr>
            </a:lvl1pPr>
            <a:lvl2pPr marL="283475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2pPr>
            <a:lvl3pPr marL="566951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850426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4pPr>
            <a:lvl5pPr marL="1133902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5pPr>
            <a:lvl6pPr marL="1417377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6pPr>
            <a:lvl7pPr marL="1700853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7pPr>
            <a:lvl8pPr marL="1984328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8pPr>
            <a:lvl9pPr marL="2267803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28448" y="6119954"/>
            <a:ext cx="510278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720" y="3131818"/>
            <a:ext cx="2948273" cy="6124448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46" y="3131820"/>
            <a:ext cx="2948273" cy="6124448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8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720" y="3046745"/>
            <a:ext cx="2948273" cy="118313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88" b="1"/>
            </a:lvl1pPr>
            <a:lvl2pPr marL="283475" indent="0">
              <a:buNone/>
              <a:defRPr sz="1240" b="1"/>
            </a:lvl2pPr>
            <a:lvl3pPr marL="566951" indent="0">
              <a:buNone/>
              <a:defRPr sz="1116" b="1"/>
            </a:lvl3pPr>
            <a:lvl4pPr marL="850426" indent="0">
              <a:buNone/>
              <a:defRPr sz="992" b="1"/>
            </a:lvl4pPr>
            <a:lvl5pPr marL="1133902" indent="0">
              <a:buNone/>
              <a:defRPr sz="992" b="1"/>
            </a:lvl5pPr>
            <a:lvl6pPr marL="1417377" indent="0">
              <a:buNone/>
              <a:defRPr sz="992" b="1"/>
            </a:lvl6pPr>
            <a:lvl7pPr marL="1700853" indent="0">
              <a:buNone/>
              <a:defRPr sz="992" b="1"/>
            </a:lvl7pPr>
            <a:lvl8pPr marL="1984328" indent="0">
              <a:buNone/>
              <a:defRPr sz="992" b="1"/>
            </a:lvl8pPr>
            <a:lvl9pPr marL="2267803" indent="0">
              <a:buNone/>
              <a:defRPr sz="992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720" y="4142702"/>
            <a:ext cx="2948273" cy="5150104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7214" y="3042971"/>
            <a:ext cx="2948273" cy="118313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88" b="1"/>
            </a:lvl1pPr>
            <a:lvl2pPr marL="283475" indent="0">
              <a:buNone/>
              <a:defRPr sz="1240" b="1"/>
            </a:lvl2pPr>
            <a:lvl3pPr marL="566951" indent="0">
              <a:buNone/>
              <a:defRPr sz="1116" b="1"/>
            </a:lvl3pPr>
            <a:lvl4pPr marL="850426" indent="0">
              <a:buNone/>
              <a:defRPr sz="992" b="1"/>
            </a:lvl4pPr>
            <a:lvl5pPr marL="1133902" indent="0">
              <a:buNone/>
              <a:defRPr sz="992" b="1"/>
            </a:lvl5pPr>
            <a:lvl6pPr marL="1417377" indent="0">
              <a:buNone/>
              <a:defRPr sz="992" b="1"/>
            </a:lvl6pPr>
            <a:lvl7pPr marL="1700853" indent="0">
              <a:buNone/>
              <a:defRPr sz="992" b="1"/>
            </a:lvl7pPr>
            <a:lvl8pPr marL="1984328" indent="0">
              <a:buNone/>
              <a:defRPr sz="992" b="1"/>
            </a:lvl8pPr>
            <a:lvl9pPr marL="2267803" indent="0">
              <a:buNone/>
              <a:defRPr sz="992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7214" y="4139412"/>
            <a:ext cx="2948273" cy="5150104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5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20" y="1670304"/>
            <a:ext cx="2343499" cy="264464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48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853" y="1670304"/>
            <a:ext cx="3430656" cy="7098792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720" y="4314952"/>
            <a:ext cx="2343499" cy="44541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1"/>
              </a:spcBef>
              <a:buNone/>
              <a:defRPr sz="1054"/>
            </a:lvl1pPr>
            <a:lvl2pPr marL="283475" indent="0">
              <a:buNone/>
              <a:defRPr sz="744"/>
            </a:lvl2pPr>
            <a:lvl3pPr marL="566951" indent="0">
              <a:buNone/>
              <a:defRPr sz="620"/>
            </a:lvl3pPr>
            <a:lvl4pPr marL="850426" indent="0">
              <a:buNone/>
              <a:defRPr sz="558"/>
            </a:lvl4pPr>
            <a:lvl5pPr marL="1133902" indent="0">
              <a:buNone/>
              <a:defRPr sz="558"/>
            </a:lvl5pPr>
            <a:lvl6pPr marL="1417377" indent="0">
              <a:buNone/>
              <a:defRPr sz="558"/>
            </a:lvl6pPr>
            <a:lvl7pPr marL="1700853" indent="0">
              <a:buNone/>
              <a:defRPr sz="558"/>
            </a:lvl7pPr>
            <a:lvl8pPr marL="1984328" indent="0">
              <a:buNone/>
              <a:defRPr sz="558"/>
            </a:lvl8pPr>
            <a:lvl9pPr marL="2267803" indent="0">
              <a:buNone/>
              <a:defRPr sz="55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20" y="1670304"/>
            <a:ext cx="2343499" cy="264464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48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2741" y="1628546"/>
            <a:ext cx="3519997" cy="7070955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1736"/>
            </a:lvl1pPr>
            <a:lvl2pPr marL="283475" indent="0">
              <a:buNone/>
              <a:defRPr sz="1736"/>
            </a:lvl2pPr>
            <a:lvl3pPr marL="566951" indent="0">
              <a:buNone/>
              <a:defRPr sz="1488"/>
            </a:lvl3pPr>
            <a:lvl4pPr marL="850426" indent="0">
              <a:buNone/>
              <a:defRPr sz="1240"/>
            </a:lvl4pPr>
            <a:lvl5pPr marL="1133902" indent="0">
              <a:buNone/>
              <a:defRPr sz="1240"/>
            </a:lvl5pPr>
            <a:lvl6pPr marL="1417377" indent="0">
              <a:buNone/>
              <a:defRPr sz="1240"/>
            </a:lvl6pPr>
            <a:lvl7pPr marL="1700853" indent="0">
              <a:buNone/>
              <a:defRPr sz="1240"/>
            </a:lvl7pPr>
            <a:lvl8pPr marL="1984328" indent="0">
              <a:buNone/>
              <a:defRPr sz="1240"/>
            </a:lvl8pPr>
            <a:lvl9pPr marL="2267803" indent="0">
              <a:buNone/>
              <a:defRPr sz="124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720" y="4314952"/>
            <a:ext cx="2343499" cy="43845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1"/>
              </a:spcBef>
              <a:buNone/>
              <a:defRPr sz="1054"/>
            </a:lvl1pPr>
            <a:lvl2pPr marL="283475" indent="0">
              <a:buNone/>
              <a:defRPr sz="744"/>
            </a:lvl2pPr>
            <a:lvl3pPr marL="566951" indent="0">
              <a:buNone/>
              <a:defRPr sz="620"/>
            </a:lvl3pPr>
            <a:lvl4pPr marL="850426" indent="0">
              <a:buNone/>
              <a:defRPr sz="558"/>
            </a:lvl4pPr>
            <a:lvl5pPr marL="1133902" indent="0">
              <a:buNone/>
              <a:defRPr sz="558"/>
            </a:lvl5pPr>
            <a:lvl6pPr marL="1417377" indent="0">
              <a:buNone/>
              <a:defRPr sz="558"/>
            </a:lvl6pPr>
            <a:lvl7pPr marL="1700853" indent="0">
              <a:buNone/>
              <a:defRPr sz="558"/>
            </a:lvl7pPr>
            <a:lvl8pPr marL="1984328" indent="0">
              <a:buNone/>
              <a:defRPr sz="558"/>
            </a:lvl8pPr>
            <a:lvl9pPr marL="2267803" indent="0">
              <a:buNone/>
              <a:defRPr sz="55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1194" y="278384"/>
            <a:ext cx="7257288" cy="98826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719" y="927947"/>
            <a:ext cx="6123337" cy="2064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721" y="3131820"/>
            <a:ext cx="6121694" cy="614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717" y="9474052"/>
            <a:ext cx="1444148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8678" y="9474052"/>
            <a:ext cx="2925266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7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4795" y="9474052"/>
            <a:ext cx="1057944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3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6951" rtl="0" eaLnBrk="1" latinLnBrk="0" hangingPunct="1">
        <a:lnSpc>
          <a:spcPct val="90000"/>
        </a:lnSpc>
        <a:spcBef>
          <a:spcPct val="0"/>
        </a:spcBef>
        <a:buNone/>
        <a:defRPr sz="330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41738" indent="-113390" algn="l" defTabSz="566951" rtl="0" eaLnBrk="1" latinLnBrk="0" hangingPunct="1">
        <a:lnSpc>
          <a:spcPct val="90000"/>
        </a:lnSpc>
        <a:spcBef>
          <a:spcPts val="827"/>
        </a:spcBef>
        <a:buClr>
          <a:schemeClr val="accent1"/>
        </a:buClr>
        <a:buSzPct val="80000"/>
        <a:buFont typeface="Corbel" pitchFamily="34" charset="0"/>
        <a:buChar char="•"/>
        <a:defRPr sz="1653" kern="1200">
          <a:solidFill>
            <a:schemeClr val="accent1"/>
          </a:solidFill>
          <a:latin typeface="+mn-lt"/>
          <a:ea typeface="+mn-ea"/>
          <a:cs typeface="+mn-cs"/>
        </a:defRPr>
      </a:lvl1pPr>
      <a:lvl2pPr marL="283475" indent="-113390" algn="l" defTabSz="566951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488" kern="1200">
          <a:solidFill>
            <a:schemeClr val="accent1"/>
          </a:solidFill>
          <a:latin typeface="+mn-lt"/>
          <a:ea typeface="+mn-ea"/>
          <a:cs typeface="+mn-cs"/>
        </a:defRPr>
      </a:lvl2pPr>
      <a:lvl3pPr marL="453561" indent="-113390" algn="l" defTabSz="566951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323" kern="1200">
          <a:solidFill>
            <a:schemeClr val="accent1"/>
          </a:solidFill>
          <a:latin typeface="+mn-lt"/>
          <a:ea typeface="+mn-ea"/>
          <a:cs typeface="+mn-cs"/>
        </a:defRPr>
      </a:lvl3pPr>
      <a:lvl4pPr marL="623646" indent="-113390" algn="l" defTabSz="566951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4pPr>
      <a:lvl5pPr marL="760663" indent="-113390" algn="l" defTabSz="566951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5pPr>
      <a:lvl6pPr marL="909370" indent="-141738" algn="l" defTabSz="566951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6pPr>
      <a:lvl7pPr marL="1074710" indent="-141738" algn="l" defTabSz="566951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7pPr>
      <a:lvl8pPr marL="1240050" indent="-141738" algn="l" defTabSz="566951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8pPr>
      <a:lvl9pPr marL="1405390" indent="-141738" algn="l" defTabSz="566951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75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951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426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902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377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853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328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803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Содержание справки </a:t>
            </a:r>
            <a:r>
              <a:rPr lang="en-US" dirty="0" smtClean="0"/>
              <a:t>SimInTech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339" y="472000"/>
            <a:ext cx="6840000" cy="1235829"/>
          </a:xfrm>
          <a:solidFill>
            <a:srgbClr val="F9F9F9"/>
          </a:solidFill>
        </p:spPr>
        <p:txBody>
          <a:bodyPr>
            <a:normAutofit fontScale="92500"/>
          </a:bodyPr>
          <a:lstStyle/>
          <a:p>
            <a:pPr marL="69595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 стр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.), 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КМ и СПА (20 стр.)</a:t>
            </a:r>
            <a:endParaRPr lang="ru-RU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95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Назначение, достоинства, успешные внедрения.</a:t>
            </a:r>
          </a:p>
          <a:p>
            <a:pPr marL="69595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Опции командной строки, структура файлов и каталогов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95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ru-RU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Комплексное моделирование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сквозное проектирование алгоритмов, на примере 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KBA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95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16339" y="1808111"/>
            <a:ext cx="6840000" cy="2067592"/>
          </a:xfrm>
          <a:prstGeom prst="rect">
            <a:avLst/>
          </a:prstGeom>
          <a:solidFill>
            <a:srgbClr val="F9F9F9"/>
          </a:solidFill>
        </p:spPr>
        <p:txBody>
          <a:bodyPr vert="horz" lIns="139192" tIns="69596" rIns="139192" bIns="69596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95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(пошаговые руководства)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95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Лабораторные работы, 5 шт., 100 стр.</a:t>
            </a:r>
          </a:p>
          <a:p>
            <a:pPr marL="69595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Учебные упражнения, 10 шт., 100 стр.</a:t>
            </a:r>
          </a:p>
          <a:p>
            <a:pPr marL="69595" indent="0">
              <a:buNone/>
            </a:pPr>
            <a:r>
              <a:rPr lang="ru-RU" sz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Учебная модель конденсатора, 70 стр.</a:t>
            </a:r>
          </a:p>
          <a:p>
            <a:pPr marL="69595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Учебная модель турбины, 130 стр.</a:t>
            </a:r>
          </a:p>
          <a:p>
            <a:pPr marL="69595" indent="0">
              <a:buNone/>
            </a:pPr>
            <a:r>
              <a:rPr lang="ru-RU" sz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Автоматика для турбины, 50 стр</a:t>
            </a:r>
            <a:r>
              <a:rPr lang="ru-RU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6339" y="3975985"/>
            <a:ext cx="6840000" cy="337404"/>
          </a:xfrm>
          <a:prstGeom prst="rect">
            <a:avLst/>
          </a:prstGeom>
          <a:solidFill>
            <a:srgbClr val="F9F9F9"/>
          </a:solidFill>
        </p:spPr>
        <p:txBody>
          <a:bodyPr vert="horz" lIns="139192" tIns="69596" rIns="139192" bIns="69596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95" indent="0">
              <a:buNone/>
            </a:pPr>
            <a:r>
              <a:rPr lang="ru-RU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Приёмы работы, 20 шт., 100 стр.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16339" y="4413671"/>
            <a:ext cx="6840000" cy="1024264"/>
          </a:xfrm>
          <a:prstGeom prst="rect">
            <a:avLst/>
          </a:prstGeom>
          <a:solidFill>
            <a:srgbClr val="F9F9F9"/>
          </a:solidFill>
        </p:spPr>
        <p:txBody>
          <a:bodyPr vert="horz" lIns="139192" tIns="69596" rIns="139192" bIns="69596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95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библиотеки блоков, около 400 блоков.</a:t>
            </a:r>
          </a:p>
          <a:p>
            <a:pPr marL="69595" indent="0"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 Общетехнические (источники, операторы, векторные, функции, динамические…)</a:t>
            </a:r>
          </a:p>
          <a:p>
            <a:pPr marL="69595" indent="0"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 Специальные (кинетика нейтронов, </a:t>
            </a:r>
            <a:r>
              <a:rPr lang="ru-RU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электрика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свойства воды и пара, </a:t>
            </a:r>
            <a:r>
              <a:rPr lang="ru-RU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малахит…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9595" indent="0">
              <a:buNone/>
            </a:pP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16339" y="5538217"/>
            <a:ext cx="6840000" cy="1024264"/>
          </a:xfrm>
          <a:prstGeom prst="rect">
            <a:avLst/>
          </a:prstGeom>
          <a:solidFill>
            <a:srgbClr val="F9F9F9"/>
          </a:solidFill>
        </p:spPr>
        <p:txBody>
          <a:bodyPr vert="horz" lIns="139192" tIns="69596" rIns="139192" bIns="69596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95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программирования, около 300 функций</a:t>
            </a:r>
          </a:p>
          <a:p>
            <a:pPr marL="69595" indent="0"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Основные конструкции</a:t>
            </a:r>
          </a:p>
          <a:p>
            <a:pPr marL="69595" indent="0">
              <a:buNone/>
            </a:pPr>
            <a:r>
              <a:rPr lang="ru-RU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Функции и примеры использования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16339" y="6662763"/>
            <a:ext cx="6840000" cy="341765"/>
          </a:xfrm>
          <a:prstGeom prst="rect">
            <a:avLst/>
          </a:prstGeom>
          <a:solidFill>
            <a:srgbClr val="F9F9F9"/>
          </a:solidFill>
        </p:spPr>
        <p:txBody>
          <a:bodyPr vert="horz" lIns="139192" tIns="69596" rIns="139192" bIns="69596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95" indent="0">
              <a:buNone/>
            </a:pPr>
            <a:r>
              <a:rPr lang="ru-RU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сигналов </a:t>
            </a:r>
            <a:r>
              <a:rPr lang="en-US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SDB</a:t>
            </a:r>
            <a:r>
              <a:rPr lang="ru-RU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 стр.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16339" y="7069785"/>
            <a:ext cx="6840000" cy="341765"/>
          </a:xfrm>
          <a:prstGeom prst="rect">
            <a:avLst/>
          </a:prstGeom>
          <a:solidFill>
            <a:srgbClr val="F9F9F9"/>
          </a:solidFill>
        </p:spPr>
        <p:txBody>
          <a:bodyPr vert="horz" lIns="139192" tIns="69596" rIns="139192" bIns="69596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95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таблиц, 10 стр.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16339" y="7503164"/>
            <a:ext cx="6840000" cy="341765"/>
          </a:xfrm>
          <a:prstGeom prst="rect">
            <a:avLst/>
          </a:prstGeom>
          <a:solidFill>
            <a:srgbClr val="F9F9F9"/>
          </a:solidFill>
        </p:spPr>
        <p:txBody>
          <a:bodyPr vert="horz" lIns="139192" tIns="69596" rIns="139192" bIns="69596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95" indent="0">
              <a:buNone/>
            </a:pPr>
            <a:r>
              <a:rPr lang="en-US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en-US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TPP</a:t>
            </a:r>
            <a:r>
              <a:rPr lang="ru-RU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100 стр., </a:t>
            </a:r>
            <a:r>
              <a:rPr lang="ru-RU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теплогидравлика</a:t>
            </a:r>
            <a:r>
              <a:rPr lang="ru-RU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встроенная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16339" y="7951178"/>
            <a:ext cx="6840000" cy="341765"/>
          </a:xfrm>
          <a:prstGeom prst="rect">
            <a:avLst/>
          </a:prstGeom>
          <a:solidFill>
            <a:srgbClr val="F9F9F9"/>
          </a:solidFill>
        </p:spPr>
        <p:txBody>
          <a:bodyPr vert="horz" lIns="139192" tIns="69596" rIns="139192" bIns="69596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95" indent="0">
              <a:buNone/>
            </a:pPr>
            <a:r>
              <a:rPr lang="ru-RU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Описание интерфейса пользователя, графическая подсистема, анимация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16339" y="8388193"/>
            <a:ext cx="6840000" cy="341765"/>
          </a:xfrm>
          <a:prstGeom prst="rect">
            <a:avLst/>
          </a:prstGeom>
          <a:solidFill>
            <a:srgbClr val="F9F9F9"/>
          </a:solidFill>
        </p:spPr>
        <p:txBody>
          <a:bodyPr vert="horz" lIns="139192" tIns="69596" rIns="139192" bIns="69596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95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Программирование внешней целевой системы</a:t>
            </a: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16339" y="8825208"/>
            <a:ext cx="6840000" cy="341765"/>
          </a:xfrm>
          <a:prstGeom prst="rect">
            <a:avLst/>
          </a:prstGeom>
          <a:solidFill>
            <a:srgbClr val="F9F9F9"/>
          </a:solidFill>
        </p:spPr>
        <p:txBody>
          <a:bodyPr vert="horz" lIns="139192" tIns="69596" rIns="139192" bIns="69596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95" indent="0">
              <a:buNone/>
            </a:pPr>
            <a:r>
              <a:rPr lang="ru-RU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Методы интегрирования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16339" y="9262223"/>
            <a:ext cx="6840000" cy="341765"/>
          </a:xfrm>
          <a:prstGeom prst="rect">
            <a:avLst/>
          </a:prstGeom>
          <a:solidFill>
            <a:srgbClr val="F9F9F9"/>
          </a:solidFill>
        </p:spPr>
        <p:txBody>
          <a:bodyPr vert="horz" lIns="139192" tIns="69596" rIns="139192" bIns="69596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95" indent="0">
              <a:buNone/>
            </a:pPr>
            <a:r>
              <a:rPr lang="ru-RU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1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TC103457444[[fn=Основа]]</Template>
  <TotalTime>67</TotalTime>
  <Words>204</Words>
  <Application>Microsoft Office PowerPoint</Application>
  <PresentationFormat>Произвольный</PresentationFormat>
  <Paragraphs>26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Corbel</vt:lpstr>
      <vt:lpstr>Times New Roman</vt:lpstr>
      <vt:lpstr>Базис</vt:lpstr>
      <vt:lpstr>Содержание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Щекатуров</dc:creator>
  <cp:lastModifiedBy>Александр Щекатуров</cp:lastModifiedBy>
  <cp:revision>11</cp:revision>
  <dcterms:created xsi:type="dcterms:W3CDTF">2014-09-23T08:58:20Z</dcterms:created>
  <dcterms:modified xsi:type="dcterms:W3CDTF">2014-09-25T13:43:36Z</dcterms:modified>
</cp:coreProperties>
</file>